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drawings/drawing1.xml" ContentType="application/vnd.openxmlformats-officedocument.drawingml.chartshapes+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2"/>
  </p:notesMasterIdLst>
  <p:sldIdLst>
    <p:sldId id="698" r:id="rId2"/>
    <p:sldId id="830" r:id="rId3"/>
    <p:sldId id="861" r:id="rId4"/>
    <p:sldId id="860" r:id="rId5"/>
    <p:sldId id="859" r:id="rId6"/>
    <p:sldId id="858" r:id="rId7"/>
    <p:sldId id="857" r:id="rId8"/>
    <p:sldId id="856" r:id="rId9"/>
    <p:sldId id="874" r:id="rId10"/>
    <p:sldId id="850" r:id="rId11"/>
    <p:sldId id="862" r:id="rId12"/>
    <p:sldId id="873" r:id="rId13"/>
    <p:sldId id="868" r:id="rId14"/>
    <p:sldId id="855" r:id="rId15"/>
    <p:sldId id="854" r:id="rId16"/>
    <p:sldId id="876" r:id="rId17"/>
    <p:sldId id="877" r:id="rId18"/>
    <p:sldId id="878" r:id="rId19"/>
    <p:sldId id="853" r:id="rId20"/>
    <p:sldId id="852" r:id="rId21"/>
  </p:sldIdLst>
  <p:sldSz cx="9144000" cy="6858000" type="screen4x3"/>
  <p:notesSz cx="6735763" cy="9866313"/>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clrMru>
    <a:srgbClr val="CDCDCD"/>
    <a:srgbClr val="3278CC"/>
    <a:srgbClr val="F1F0E7"/>
    <a:srgbClr val="EAE8DA"/>
    <a:srgbClr val="FF5229"/>
    <a:srgbClr val="00357F"/>
    <a:srgbClr val="558ED5"/>
    <a:srgbClr val="00863D"/>
  </p:clrMru>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Средний стиль 2 - акцент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B301B821-A1FF-4177-AEE7-76D212191A09}" styleName="Средний стиль 1 - акцент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2D5ABB26-0587-4C30-8999-92F81FD0307C}" styleName="Нет стиля, нет сетки">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25E5076-3810-47DD-B79F-674D7AD40C01}" styleName="Темный стиль 1 - акцент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B4B98B0-60AC-42C2-AFA5-B58CD77FA1E5}" styleName="Светлый стиль 1 - акцент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E25E649-3F16-4E02-A733-19D2CDBF48F0}" styleName="Средний стиль 3 - акцент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69CF1AB2-1976-4502-BF36-3FF5EA218861}" styleName="Средний стиль 4 - акцент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69012ECD-51FC-41F1-AA8D-1B2483CD663E}" styleName="Светлый стиль 2 - акцент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940675A-B579-460E-94D1-54222C63F5DA}" styleName="Нет стиля, сетка таблиц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D27102A9-8310-4765-A935-A1911B00CA55}" styleName="Светлый стиль 1 - акцент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Светлый стиль 1 - акцент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0E3FDE45-AF77-4B5C-9715-49D594BDF05E}" styleName="Светлый стиль 1 - акцент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5FD0F851-EC5A-4D38-B0AD-8093EC10F338}" styleName="Светлый стиль 1 - акцент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634" autoAdjust="0"/>
    <p:restoredTop sz="99877" autoAdjust="0"/>
  </p:normalViewPr>
  <p:slideViewPr>
    <p:cSldViewPr snapToGrid="0">
      <p:cViewPr>
        <p:scale>
          <a:sx n="100" d="100"/>
          <a:sy n="100" d="100"/>
        </p:scale>
        <p:origin x="-2232" y="-3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89" d="100"/>
          <a:sy n="89" d="100"/>
        </p:scale>
        <p:origin x="-2736" y="-126"/>
      </p:cViewPr>
      <p:guideLst>
        <p:guide orient="horz" pos="3109"/>
        <p:guide pos="2121"/>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chartUserShapes" Target="../drawings/drawing1.xml"/><Relationship Id="rId2" Type="http://schemas.openxmlformats.org/officeDocument/2006/relationships/oleObject" Target="file:///C:\Documents%20and%20Settings\putivtseva.n.v\Application%20Data\Microsoft\Excel\&#1069;&#1083;&#1100;&#1082;&#1086;&#1085;%20(version%202).xlsb" TargetMode="External"/><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1" Type="http://schemas.openxmlformats.org/officeDocument/2006/relationships/oleObject" Target="file:///C:\Users\rudenkoaa.RBM\Desktop\&#1058;&#1069;&#1054;%20&#1047;&#1070;%20&#1054;&#1090;&#1095;\4-4,5&#1076;&#1080;&#1072;&#1075;&#1088;&#1072;&#1084;&#1084;&#1099;.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C:\Users\rudenkoaa.RBM\Desktop\&#1058;&#1069;&#1054;%20&#1047;&#1070;%20&#1054;&#1090;&#1095;\4-4,5&#1076;&#1080;&#1072;&#1075;&#1088;&#1072;&#1084;&#1084;&#1099;.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C:\Users\rudenkoaa.RBM\Desktop\&#1058;&#1069;&#1054;%20&#1047;&#1070;%20&#1054;&#1090;&#1095;\4-4,5&#1076;&#1080;&#1072;&#1075;&#1088;&#1072;&#1084;&#1084;&#1099;.xlsx" TargetMode="External"/></Relationships>
</file>

<file path=ppt/charts/_rels/chart5.xml.rels><?xml version="1.0" encoding="UTF-8" standalone="yes"?>
<Relationships xmlns="http://schemas.openxmlformats.org/package/2006/relationships"><Relationship Id="rId2" Type="http://schemas.openxmlformats.org/officeDocument/2006/relationships/oleObject" Target="file:///C:\Documents%20and%20Settings\seleznev.i.l\&#1056;&#1072;&#1073;&#1086;&#1095;&#1080;&#1081;%20&#1089;&#1090;&#1086;&#1083;\&#1076;&#1083;&#1103;%20&#1055;&#1086;&#1083;&#1091;&#1085;&#1082;&#1080;&#1085;&#1072;.xlsx" TargetMode="External"/><Relationship Id="rId1" Type="http://schemas.openxmlformats.org/officeDocument/2006/relationships/themeOverride" Target="../theme/themeOverride2.xm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ru-RU"/>
  <c:clrMapOvr bg1="lt1" tx1="dk1" bg2="lt2" tx2="dk2" accent1="accent1" accent2="accent2" accent3="accent3" accent4="accent4" accent5="accent5" accent6="accent6" hlink="hlink" folHlink="folHlink"/>
  <c:chart>
    <c:plotArea>
      <c:layout>
        <c:manualLayout>
          <c:layoutTarget val="inner"/>
          <c:xMode val="edge"/>
          <c:yMode val="edge"/>
          <c:x val="7.6507846709382155E-2"/>
          <c:y val="0"/>
          <c:w val="0.92349215329061751"/>
          <c:h val="0.85454901344252343"/>
        </c:manualLayout>
      </c:layout>
      <c:ofPieChart>
        <c:ofPieType val="pie"/>
        <c:varyColors val="1"/>
        <c:ser>
          <c:idx val="0"/>
          <c:order val="0"/>
          <c:dPt>
            <c:idx val="1"/>
            <c:spPr>
              <a:solidFill>
                <a:srgbClr val="BF86D6"/>
              </a:solidFill>
              <a:ln>
                <a:solidFill>
                  <a:schemeClr val="accent1"/>
                </a:solidFill>
              </a:ln>
            </c:spPr>
          </c:dPt>
          <c:dPt>
            <c:idx val="2"/>
            <c:spPr>
              <a:solidFill>
                <a:srgbClr val="3D8367"/>
              </a:solidFill>
              <a:ln>
                <a:solidFill>
                  <a:srgbClr val="4F81BD"/>
                </a:solidFill>
              </a:ln>
            </c:spPr>
          </c:dPt>
          <c:dPt>
            <c:idx val="3"/>
            <c:spPr>
              <a:solidFill>
                <a:srgbClr val="00B0F0"/>
              </a:solidFill>
              <a:ln>
                <a:solidFill>
                  <a:srgbClr val="4F81BD"/>
                </a:solidFill>
              </a:ln>
            </c:spPr>
          </c:dPt>
          <c:dPt>
            <c:idx val="4"/>
            <c:explosion val="47"/>
            <c:spPr>
              <a:solidFill>
                <a:srgbClr val="9549BF"/>
              </a:solidFill>
              <a:ln>
                <a:solidFill>
                  <a:srgbClr val="4F81BD"/>
                </a:solidFill>
              </a:ln>
            </c:spPr>
          </c:dPt>
          <c:cat>
            <c:strRef>
              <c:f>'2010'!$B$4:$B$7</c:f>
              <c:strCache>
                <c:ptCount val="4"/>
                <c:pt idx="0">
                  <c:v>Россия</c:v>
                </c:pt>
                <c:pt idx="1">
                  <c:v>Прочие страны</c:v>
                </c:pt>
                <c:pt idx="2">
                  <c:v>Элькон</c:v>
                </c:pt>
                <c:pt idx="3">
                  <c:v>Другие</c:v>
                </c:pt>
              </c:strCache>
            </c:strRef>
          </c:cat>
          <c:val>
            <c:numRef>
              <c:f>'2010'!$C$4:$C$7</c:f>
              <c:numCache>
                <c:formatCode>General</c:formatCode>
                <c:ptCount val="4"/>
                <c:pt idx="1">
                  <c:v>5740</c:v>
                </c:pt>
                <c:pt idx="2">
                  <c:v>309.89999999999969</c:v>
                </c:pt>
                <c:pt idx="3">
                  <c:v>256.39999999999969</c:v>
                </c:pt>
              </c:numCache>
            </c:numRef>
          </c:val>
        </c:ser>
        <c:gapWidth val="100"/>
        <c:secondPieSize val="75"/>
        <c:serLines/>
      </c:ofPieChart>
    </c:plotArea>
    <c:plotVisOnly val="1"/>
    <c:dispBlanksAs val="zero"/>
  </c:chart>
  <c:externalData r:id="rId2"/>
  <c:userShapes r:id="rId3"/>
</c:chartSpace>
</file>

<file path=ppt/charts/chart2.xml><?xml version="1.0" encoding="utf-8"?>
<c:chartSpace xmlns:c="http://schemas.openxmlformats.org/drawingml/2006/chart" xmlns:a="http://schemas.openxmlformats.org/drawingml/2006/main" xmlns:r="http://schemas.openxmlformats.org/officeDocument/2006/relationships">
  <c:date1904 val="1"/>
  <c:lang val="ru-RU"/>
  <c:chart>
    <c:autoTitleDeleted val="1"/>
    <c:view3D>
      <c:rotX val="30"/>
      <c:perspective val="30"/>
    </c:view3D>
    <c:plotArea>
      <c:layout>
        <c:manualLayout>
          <c:layoutTarget val="inner"/>
          <c:xMode val="edge"/>
          <c:yMode val="edge"/>
          <c:x val="9.3055555555557432E-2"/>
          <c:y val="0.21064814814814894"/>
          <c:w val="0.8138888888888941"/>
          <c:h val="0.77314814814815158"/>
        </c:manualLayout>
      </c:layout>
      <c:pie3DChart>
        <c:varyColors val="1"/>
        <c:ser>
          <c:idx val="0"/>
          <c:order val="0"/>
          <c:explosion val="25"/>
          <c:dLbls>
            <c:dLbl>
              <c:idx val="0"/>
              <c:layout>
                <c:manualLayout>
                  <c:x val="-9.3457323207805226E-2"/>
                  <c:y val="-0.33793041786449596"/>
                </c:manualLayout>
              </c:layout>
              <c:tx>
                <c:rich>
                  <a:bodyPr/>
                  <a:lstStyle/>
                  <a:p>
                    <a:r>
                      <a:rPr lang="ru-RU" sz="900" dirty="0" smtClean="0"/>
                      <a:t> </a:t>
                    </a:r>
                    <a:r>
                      <a:rPr lang="en-US" sz="900" dirty="0" smtClean="0"/>
                      <a:t>SiO</a:t>
                    </a:r>
                    <a:r>
                      <a:rPr lang="en-US" sz="900" baseline="-25000" dirty="0" smtClean="0"/>
                      <a:t>2</a:t>
                    </a:r>
                    <a:r>
                      <a:rPr lang="ru-RU" sz="900" baseline="-25000" dirty="0" smtClean="0"/>
                      <a:t> </a:t>
                    </a:r>
                    <a:r>
                      <a:rPr lang="en-US" sz="900" dirty="0" smtClean="0"/>
                      <a:t> 58</a:t>
                    </a:r>
                    <a:r>
                      <a:rPr lang="ru-RU" sz="900" dirty="0" smtClean="0"/>
                      <a:t>.</a:t>
                    </a:r>
                    <a:r>
                      <a:rPr lang="en-US" sz="900" dirty="0" smtClean="0"/>
                      <a:t>0</a:t>
                    </a:r>
                    <a:endParaRPr lang="en-US" dirty="0"/>
                  </a:p>
                </c:rich>
              </c:tx>
              <c:showVal val="1"/>
              <c:showCatName val="1"/>
            </c:dLbl>
            <c:dLbl>
              <c:idx val="1"/>
              <c:layout>
                <c:manualLayout>
                  <c:x val="1.3887954024111504E-3"/>
                  <c:y val="9.7806055117965848E-2"/>
                </c:manualLayout>
              </c:layout>
              <c:tx>
                <c:rich>
                  <a:bodyPr/>
                  <a:lstStyle/>
                  <a:p>
                    <a:r>
                      <a:rPr lang="en-US" sz="900" dirty="0" smtClean="0"/>
                      <a:t>Al</a:t>
                    </a:r>
                    <a:r>
                      <a:rPr lang="en-US" sz="900" baseline="-25000" dirty="0" smtClean="0"/>
                      <a:t>2</a:t>
                    </a:r>
                    <a:r>
                      <a:rPr lang="en-US" sz="900" dirty="0" smtClean="0"/>
                      <a:t>O</a:t>
                    </a:r>
                    <a:r>
                      <a:rPr lang="en-US" sz="900" baseline="-25000" dirty="0" smtClean="0"/>
                      <a:t>3</a:t>
                    </a:r>
                    <a:r>
                      <a:rPr lang="ru-RU" sz="900" baseline="-25000" dirty="0" smtClean="0"/>
                      <a:t> </a:t>
                    </a:r>
                    <a:r>
                      <a:rPr lang="en-US" sz="900" dirty="0" smtClean="0"/>
                      <a:t>12</a:t>
                    </a:r>
                    <a:r>
                      <a:rPr lang="ru-RU" sz="900" dirty="0" smtClean="0"/>
                      <a:t>.0</a:t>
                    </a:r>
                    <a:endParaRPr lang="en-US" dirty="0"/>
                  </a:p>
                </c:rich>
              </c:tx>
              <c:showVal val="1"/>
              <c:showCatName val="1"/>
            </c:dLbl>
            <c:dLbl>
              <c:idx val="2"/>
              <c:layout>
                <c:manualLayout>
                  <c:x val="1.3890932354376031E-3"/>
                  <c:y val="-5.8281548214945945E-2"/>
                </c:manualLayout>
              </c:layout>
              <c:tx>
                <c:rich>
                  <a:bodyPr/>
                  <a:lstStyle/>
                  <a:p>
                    <a:r>
                      <a:rPr lang="en-US" sz="900" dirty="0" smtClean="0"/>
                      <a:t>K</a:t>
                    </a:r>
                    <a:r>
                      <a:rPr lang="en-US" sz="900" baseline="-25000" dirty="0" smtClean="0"/>
                      <a:t>2</a:t>
                    </a:r>
                    <a:r>
                      <a:rPr lang="en-US" sz="900" dirty="0" smtClean="0"/>
                      <a:t>O</a:t>
                    </a:r>
                    <a:r>
                      <a:rPr lang="ru-RU" sz="900" dirty="0" smtClean="0"/>
                      <a:t> </a:t>
                    </a:r>
                    <a:r>
                      <a:rPr lang="en-US" sz="900" dirty="0" smtClean="0"/>
                      <a:t> 7</a:t>
                    </a:r>
                    <a:r>
                      <a:rPr lang="ru-RU" sz="900" dirty="0" smtClean="0"/>
                      <a:t>.</a:t>
                    </a:r>
                    <a:r>
                      <a:rPr lang="en-US" sz="900" dirty="0" smtClean="0"/>
                      <a:t>2</a:t>
                    </a:r>
                    <a:endParaRPr lang="en-US" dirty="0"/>
                  </a:p>
                </c:rich>
              </c:tx>
              <c:showVal val="1"/>
              <c:showCatName val="1"/>
            </c:dLbl>
            <c:dLbl>
              <c:idx val="3"/>
              <c:layout>
                <c:manualLayout>
                  <c:x val="-4.9882874015749111E-2"/>
                  <c:y val="-4.3272820064158647E-2"/>
                </c:manualLayout>
              </c:layout>
              <c:tx>
                <c:rich>
                  <a:bodyPr/>
                  <a:lstStyle/>
                  <a:p>
                    <a:r>
                      <a:rPr lang="en-US" sz="900" dirty="0" smtClean="0"/>
                      <a:t>CO</a:t>
                    </a:r>
                    <a:r>
                      <a:rPr lang="en-US" sz="900" baseline="-25000" dirty="0" smtClean="0"/>
                      <a:t>2</a:t>
                    </a:r>
                    <a:r>
                      <a:rPr lang="en-US" sz="900" dirty="0" smtClean="0"/>
                      <a:t> </a:t>
                    </a:r>
                    <a:r>
                      <a:rPr lang="ru-RU" sz="900" dirty="0" smtClean="0"/>
                      <a:t> </a:t>
                    </a:r>
                    <a:r>
                      <a:rPr lang="en-US" sz="900" dirty="0" smtClean="0"/>
                      <a:t>4</a:t>
                    </a:r>
                    <a:r>
                      <a:rPr lang="ru-RU" sz="900" dirty="0" smtClean="0"/>
                      <a:t>.</a:t>
                    </a:r>
                    <a:r>
                      <a:rPr lang="en-US" sz="900" dirty="0" smtClean="0"/>
                      <a:t>9</a:t>
                    </a:r>
                    <a:endParaRPr lang="en-US" dirty="0"/>
                  </a:p>
                </c:rich>
              </c:tx>
              <c:showVal val="1"/>
              <c:showCatName val="1"/>
            </c:dLbl>
            <c:dLbl>
              <c:idx val="4"/>
              <c:layout/>
              <c:tx>
                <c:rich>
                  <a:bodyPr/>
                  <a:lstStyle/>
                  <a:p>
                    <a:r>
                      <a:rPr lang="en-US" sz="900" smtClean="0"/>
                      <a:t>CaO </a:t>
                    </a:r>
                    <a:r>
                      <a:rPr lang="ru-RU" sz="900" smtClean="0"/>
                      <a:t> </a:t>
                    </a:r>
                    <a:r>
                      <a:rPr lang="en-US" sz="900" smtClean="0"/>
                      <a:t>4</a:t>
                    </a:r>
                    <a:r>
                      <a:rPr lang="ru-RU" sz="900" smtClean="0"/>
                      <a:t>.</a:t>
                    </a:r>
                    <a:r>
                      <a:rPr lang="en-US" sz="900" smtClean="0"/>
                      <a:t>6</a:t>
                    </a:r>
                    <a:endParaRPr lang="en-US" dirty="0"/>
                  </a:p>
                </c:rich>
              </c:tx>
              <c:showVal val="1"/>
              <c:showCatName val="1"/>
            </c:dLbl>
            <c:dLbl>
              <c:idx val="5"/>
              <c:layout/>
              <c:tx>
                <c:rich>
                  <a:bodyPr/>
                  <a:lstStyle/>
                  <a:p>
                    <a:r>
                      <a:rPr lang="en-US" sz="900" smtClean="0"/>
                      <a:t>Fe</a:t>
                    </a:r>
                    <a:r>
                      <a:rPr lang="en-US" sz="900" baseline="-25000" smtClean="0"/>
                      <a:t>2</a:t>
                    </a:r>
                    <a:r>
                      <a:rPr lang="en-US" sz="900" smtClean="0"/>
                      <a:t>O</a:t>
                    </a:r>
                    <a:r>
                      <a:rPr lang="en-US" sz="900" baseline="-25000" smtClean="0"/>
                      <a:t>3</a:t>
                    </a:r>
                    <a:r>
                      <a:rPr lang="en-US" sz="900" smtClean="0"/>
                      <a:t> </a:t>
                    </a:r>
                    <a:r>
                      <a:rPr lang="ru-RU" sz="900" smtClean="0"/>
                      <a:t>  </a:t>
                    </a:r>
                    <a:r>
                      <a:rPr lang="en-US" sz="900" smtClean="0"/>
                      <a:t>3</a:t>
                    </a:r>
                    <a:r>
                      <a:rPr lang="ru-RU" sz="900" smtClean="0"/>
                      <a:t>.</a:t>
                    </a:r>
                    <a:r>
                      <a:rPr lang="en-US" sz="900" smtClean="0"/>
                      <a:t>9</a:t>
                    </a:r>
                    <a:endParaRPr lang="en-US" dirty="0"/>
                  </a:p>
                </c:rich>
              </c:tx>
              <c:showVal val="1"/>
              <c:showCatName val="1"/>
            </c:dLbl>
            <c:dLbl>
              <c:idx val="6"/>
              <c:layout/>
              <c:tx>
                <c:rich>
                  <a:bodyPr/>
                  <a:lstStyle/>
                  <a:p>
                    <a:r>
                      <a:rPr lang="en-US" sz="900" dirty="0" err="1" smtClean="0"/>
                      <a:t>Sulphide</a:t>
                    </a:r>
                    <a:r>
                      <a:rPr lang="ru-RU" sz="900" dirty="0" smtClean="0"/>
                      <a:t>.  2.4-4.0</a:t>
                    </a:r>
                    <a:endParaRPr lang="ru-RU" dirty="0"/>
                  </a:p>
                </c:rich>
              </c:tx>
              <c:showVal val="1"/>
              <c:showCatName val="1"/>
            </c:dLbl>
            <c:dLbl>
              <c:idx val="7"/>
              <c:layout>
                <c:manualLayout>
                  <c:x val="4.4432815719388924E-2"/>
                  <c:y val="-8.6869255988807528E-2"/>
                </c:manualLayout>
              </c:layout>
              <c:tx>
                <c:rich>
                  <a:bodyPr/>
                  <a:lstStyle/>
                  <a:p>
                    <a:r>
                      <a:rPr lang="en-US" sz="900" dirty="0" err="1" smtClean="0"/>
                      <a:t>MgO</a:t>
                    </a:r>
                    <a:r>
                      <a:rPr lang="ru-RU" sz="900" dirty="0" smtClean="0"/>
                      <a:t> </a:t>
                    </a:r>
                    <a:r>
                      <a:rPr lang="en-US" sz="900" dirty="0" smtClean="0"/>
                      <a:t> 1</a:t>
                    </a:r>
                    <a:r>
                      <a:rPr lang="ru-RU" sz="900" dirty="0" smtClean="0"/>
                      <a:t>.</a:t>
                    </a:r>
                    <a:r>
                      <a:rPr lang="en-US" sz="900" dirty="0" smtClean="0"/>
                      <a:t>7</a:t>
                    </a:r>
                    <a:endParaRPr lang="en-US" dirty="0"/>
                  </a:p>
                </c:rich>
              </c:tx>
              <c:showVal val="1"/>
              <c:showCatName val="1"/>
            </c:dLbl>
            <c:dLbl>
              <c:idx val="8"/>
              <c:layout>
                <c:manualLayout>
                  <c:x val="0.18132720909886271"/>
                  <c:y val="-7.1857684456110727E-3"/>
                </c:manualLayout>
              </c:layout>
              <c:tx>
                <c:rich>
                  <a:bodyPr/>
                  <a:lstStyle/>
                  <a:p>
                    <a:r>
                      <a:rPr lang="en-US" sz="900" dirty="0" smtClean="0"/>
                      <a:t>Na</a:t>
                    </a:r>
                    <a:r>
                      <a:rPr lang="en-US" sz="900" baseline="-25000" dirty="0" smtClean="0"/>
                      <a:t>2</a:t>
                    </a:r>
                    <a:r>
                      <a:rPr lang="en-US" sz="900" dirty="0" smtClean="0"/>
                      <a:t>O</a:t>
                    </a:r>
                    <a:r>
                      <a:rPr lang="ru-RU" sz="900" dirty="0" smtClean="0"/>
                      <a:t> </a:t>
                    </a:r>
                    <a:r>
                      <a:rPr lang="en-US" sz="900" dirty="0" smtClean="0"/>
                      <a:t> 1</a:t>
                    </a:r>
                    <a:r>
                      <a:rPr lang="ru-RU" sz="900" dirty="0" smtClean="0"/>
                      <a:t>.</a:t>
                    </a:r>
                    <a:r>
                      <a:rPr lang="en-US" sz="900" dirty="0" smtClean="0"/>
                      <a:t>5</a:t>
                    </a:r>
                    <a:endParaRPr lang="en-US" dirty="0"/>
                  </a:p>
                </c:rich>
              </c:tx>
              <c:showVal val="1"/>
              <c:showCatName val="1"/>
            </c:dLbl>
            <c:txPr>
              <a:bodyPr/>
              <a:lstStyle/>
              <a:p>
                <a:pPr>
                  <a:defRPr sz="900" b="1"/>
                </a:pPr>
                <a:endParaRPr lang="ru-RU"/>
              </a:p>
            </c:txPr>
            <c:showVal val="1"/>
            <c:showCatName val="1"/>
            <c:showLeaderLines val="1"/>
          </c:dLbls>
          <c:cat>
            <c:strRef>
              <c:f>'срав  хим сотава Э+Н'!$B$4:$B$12</c:f>
              <c:strCache>
                <c:ptCount val="9"/>
                <c:pt idx="0">
                  <c:v>SiO2</c:v>
                </c:pt>
                <c:pt idx="1">
                  <c:v>Al2O3</c:v>
                </c:pt>
                <c:pt idx="2">
                  <c:v>K2O</c:v>
                </c:pt>
                <c:pt idx="3">
                  <c:v>CO2</c:v>
                </c:pt>
                <c:pt idx="4">
                  <c:v>CaO</c:v>
                </c:pt>
                <c:pt idx="5">
                  <c:v>Fe2O3</c:v>
                </c:pt>
                <c:pt idx="6">
                  <c:v>Sобщ.</c:v>
                </c:pt>
                <c:pt idx="7">
                  <c:v>MgO</c:v>
                </c:pt>
                <c:pt idx="8">
                  <c:v>Na2O</c:v>
                </c:pt>
              </c:strCache>
            </c:strRef>
          </c:cat>
          <c:val>
            <c:numRef>
              <c:f>'срав  хим сотава Э+Н'!$C$4:$C$12</c:f>
              <c:numCache>
                <c:formatCode>0.0</c:formatCode>
                <c:ptCount val="9"/>
                <c:pt idx="0">
                  <c:v>58</c:v>
                </c:pt>
                <c:pt idx="1">
                  <c:v>12</c:v>
                </c:pt>
                <c:pt idx="2">
                  <c:v>7.2</c:v>
                </c:pt>
                <c:pt idx="3">
                  <c:v>4.9000000000000004</c:v>
                </c:pt>
                <c:pt idx="4">
                  <c:v>4.5999999999999996</c:v>
                </c:pt>
                <c:pt idx="5">
                  <c:v>3.9</c:v>
                </c:pt>
                <c:pt idx="6">
                  <c:v>2.2000000000000002</c:v>
                </c:pt>
                <c:pt idx="7">
                  <c:v>1.7000000000000051</c:v>
                </c:pt>
                <c:pt idx="8">
                  <c:v>1.5</c:v>
                </c:pt>
              </c:numCache>
            </c:numRef>
          </c:val>
        </c:ser>
        <c:dLbls>
          <c:showVal val="1"/>
          <c:showCatName val="1"/>
        </c:dLbls>
      </c:pie3DChart>
    </c:plotArea>
    <c:plotVisOnly val="1"/>
    <c:dispBlanksAs val="zero"/>
  </c:chart>
  <c:spPr>
    <a:noFill/>
    <a:scene3d>
      <a:camera prst="orthographicFront"/>
      <a:lightRig rig="threePt" dir="t"/>
    </a:scene3d>
    <a:sp3d prstMaterial="dkEdge">
      <a:bevelT/>
      <a:bevelB/>
    </a:sp3d>
  </c:sp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ru-RU"/>
  <c:chart>
    <c:autoTitleDeleted val="1"/>
    <c:view3D>
      <c:rotX val="30"/>
      <c:perspective val="30"/>
    </c:view3D>
    <c:plotArea>
      <c:layout>
        <c:manualLayout>
          <c:layoutTarget val="inner"/>
          <c:xMode val="edge"/>
          <c:yMode val="edge"/>
          <c:x val="0.1041666666666675"/>
          <c:y val="0.17824074074074228"/>
          <c:w val="0.8138888888888941"/>
          <c:h val="0.77314814814815491"/>
        </c:manualLayout>
      </c:layout>
      <c:pie3DChart>
        <c:varyColors val="1"/>
        <c:ser>
          <c:idx val="0"/>
          <c:order val="0"/>
          <c:explosion val="25"/>
          <c:dLbls>
            <c:dLbl>
              <c:idx val="0"/>
              <c:layout>
                <c:manualLayout>
                  <c:x val="1.0353018372703412E-2"/>
                  <c:y val="-5.2563429571303923E-2"/>
                </c:manualLayout>
              </c:layout>
              <c:tx>
                <c:rich>
                  <a:bodyPr/>
                  <a:lstStyle/>
                  <a:p>
                    <a:r>
                      <a:rPr lang="en-US" sz="900" dirty="0" err="1" smtClean="0"/>
                      <a:t>Sulphate</a:t>
                    </a:r>
                    <a:r>
                      <a:rPr lang="ru-RU" sz="900" dirty="0" smtClean="0"/>
                      <a:t>.  0.8</a:t>
                    </a:r>
                    <a:endParaRPr lang="ru-RU" dirty="0"/>
                  </a:p>
                </c:rich>
              </c:tx>
              <c:showVal val="1"/>
              <c:showCatName val="1"/>
            </c:dLbl>
            <c:dLbl>
              <c:idx val="1"/>
              <c:layout>
                <c:manualLayout>
                  <c:x val="5.9756397869767178E-2"/>
                  <c:y val="-2.5951704750127751E-2"/>
                </c:manualLayout>
              </c:layout>
              <c:tx>
                <c:rich>
                  <a:bodyPr/>
                  <a:lstStyle/>
                  <a:p>
                    <a:r>
                      <a:rPr lang="en-US" sz="900" dirty="0" err="1" smtClean="0"/>
                      <a:t>FeO</a:t>
                    </a:r>
                    <a:r>
                      <a:rPr lang="ru-RU" sz="900" dirty="0" smtClean="0"/>
                      <a:t> </a:t>
                    </a:r>
                    <a:r>
                      <a:rPr lang="en-US" sz="900" dirty="0" smtClean="0"/>
                      <a:t> 0</a:t>
                    </a:r>
                    <a:r>
                      <a:rPr lang="ru-RU" sz="900" dirty="0" smtClean="0"/>
                      <a:t>.</a:t>
                    </a:r>
                    <a:r>
                      <a:rPr lang="en-US" sz="900" dirty="0" smtClean="0"/>
                      <a:t>8</a:t>
                    </a:r>
                    <a:endParaRPr lang="en-US" dirty="0"/>
                  </a:p>
                </c:rich>
              </c:tx>
              <c:showVal val="1"/>
              <c:showCatName val="1"/>
            </c:dLbl>
            <c:dLbl>
              <c:idx val="2"/>
              <c:layout>
                <c:manualLayout>
                  <c:x val="1.3573381452318461E-2"/>
                  <c:y val="7.3468576844561845E-2"/>
                </c:manualLayout>
              </c:layout>
              <c:tx>
                <c:rich>
                  <a:bodyPr/>
                  <a:lstStyle/>
                  <a:p>
                    <a:r>
                      <a:rPr lang="en-US" sz="900" dirty="0" smtClean="0"/>
                      <a:t>TiO</a:t>
                    </a:r>
                    <a:r>
                      <a:rPr lang="en-US" sz="900" baseline="-25000" dirty="0" smtClean="0"/>
                      <a:t>2</a:t>
                    </a:r>
                    <a:r>
                      <a:rPr lang="en-US" sz="900" dirty="0" smtClean="0"/>
                      <a:t> 0</a:t>
                    </a:r>
                    <a:r>
                      <a:rPr lang="ru-RU" sz="900" dirty="0" smtClean="0"/>
                      <a:t>.</a:t>
                    </a:r>
                    <a:r>
                      <a:rPr lang="en-US" sz="900" dirty="0" smtClean="0"/>
                      <a:t>80</a:t>
                    </a:r>
                    <a:endParaRPr lang="en-US" dirty="0"/>
                  </a:p>
                </c:rich>
              </c:tx>
              <c:showVal val="1"/>
              <c:showCatName val="1"/>
            </c:dLbl>
            <c:dLbl>
              <c:idx val="3"/>
              <c:layout>
                <c:manualLayout>
                  <c:x val="9.0213254593175859E-3"/>
                  <c:y val="-6.3857538641003214E-2"/>
                </c:manualLayout>
              </c:layout>
              <c:tx>
                <c:rich>
                  <a:bodyPr/>
                  <a:lstStyle/>
                  <a:p>
                    <a:r>
                      <a:rPr lang="en-US" sz="900" dirty="0" smtClean="0"/>
                      <a:t>P</a:t>
                    </a:r>
                    <a:r>
                      <a:rPr lang="en-US" sz="900" baseline="-25000" dirty="0" smtClean="0"/>
                      <a:t>2</a:t>
                    </a:r>
                    <a:r>
                      <a:rPr lang="en-US" sz="900" dirty="0" smtClean="0"/>
                      <a:t>O</a:t>
                    </a:r>
                    <a:r>
                      <a:rPr lang="en-US" sz="900" baseline="-25000" dirty="0" smtClean="0"/>
                      <a:t>5</a:t>
                    </a:r>
                    <a:r>
                      <a:rPr lang="en-US" sz="900" dirty="0" smtClean="0"/>
                      <a:t> 0</a:t>
                    </a:r>
                    <a:r>
                      <a:rPr lang="ru-RU" sz="900" dirty="0" smtClean="0"/>
                      <a:t>.</a:t>
                    </a:r>
                    <a:r>
                      <a:rPr lang="en-US" sz="900" dirty="0" smtClean="0"/>
                      <a:t>50</a:t>
                    </a:r>
                    <a:endParaRPr lang="en-US" dirty="0"/>
                  </a:p>
                </c:rich>
              </c:tx>
              <c:showVal val="1"/>
              <c:showCatName val="1"/>
            </c:dLbl>
            <c:dLbl>
              <c:idx val="4"/>
              <c:layout>
                <c:manualLayout>
                  <c:x val="-0.16328386303189521"/>
                  <c:y val="-9.9586587903730053E-2"/>
                </c:manualLayout>
              </c:layout>
              <c:tx>
                <c:rich>
                  <a:bodyPr/>
                  <a:lstStyle/>
                  <a:p>
                    <a:r>
                      <a:rPr lang="en-US" sz="900" dirty="0" smtClean="0"/>
                      <a:t>U</a:t>
                    </a:r>
                    <a:r>
                      <a:rPr lang="ru-RU" sz="900" dirty="0" smtClean="0"/>
                      <a:t> </a:t>
                    </a:r>
                    <a:r>
                      <a:rPr lang="en-US" sz="900" dirty="0" smtClean="0"/>
                      <a:t> 0</a:t>
                    </a:r>
                    <a:r>
                      <a:rPr lang="ru-RU" sz="900" dirty="0" smtClean="0"/>
                      <a:t>.</a:t>
                    </a:r>
                    <a:r>
                      <a:rPr lang="en-US" sz="900" dirty="0" smtClean="0"/>
                      <a:t>11</a:t>
                    </a:r>
                    <a:endParaRPr lang="en-US" dirty="0"/>
                  </a:p>
                </c:rich>
              </c:tx>
              <c:showVal val="1"/>
              <c:showCatName val="1"/>
            </c:dLbl>
            <c:dLbl>
              <c:idx val="5"/>
              <c:layout>
                <c:manualLayout>
                  <c:x val="-7.2311898512686492E-3"/>
                  <c:y val="-6.9149533391659371E-2"/>
                </c:manualLayout>
              </c:layout>
              <c:tx>
                <c:rich>
                  <a:bodyPr/>
                  <a:lstStyle/>
                  <a:p>
                    <a:r>
                      <a:rPr lang="en-US" sz="900" dirty="0" smtClean="0"/>
                      <a:t>V</a:t>
                    </a:r>
                    <a:r>
                      <a:rPr lang="en-US" sz="900" baseline="-25000" dirty="0" smtClean="0"/>
                      <a:t>2</a:t>
                    </a:r>
                    <a:r>
                      <a:rPr lang="en-US" sz="900" dirty="0" smtClean="0"/>
                      <a:t>O</a:t>
                    </a:r>
                    <a:r>
                      <a:rPr lang="en-US" sz="900" baseline="-25000" dirty="0" smtClean="0"/>
                      <a:t>5</a:t>
                    </a:r>
                    <a:r>
                      <a:rPr lang="ru-RU" sz="900" baseline="-25000" dirty="0" smtClean="0"/>
                      <a:t> </a:t>
                    </a:r>
                    <a:r>
                      <a:rPr lang="en-US" sz="900" dirty="0" smtClean="0"/>
                      <a:t> 0</a:t>
                    </a:r>
                    <a:r>
                      <a:rPr lang="ru-RU" sz="900" dirty="0" smtClean="0"/>
                      <a:t>.</a:t>
                    </a:r>
                    <a:r>
                      <a:rPr lang="en-US" sz="900" dirty="0" smtClean="0"/>
                      <a:t>07</a:t>
                    </a:r>
                    <a:endParaRPr lang="en-US" dirty="0"/>
                  </a:p>
                </c:rich>
              </c:tx>
              <c:showVal val="1"/>
              <c:showCatName val="1"/>
            </c:dLbl>
            <c:dLbl>
              <c:idx val="6"/>
              <c:layout>
                <c:manualLayout>
                  <c:x val="0.13229508245546912"/>
                  <c:y val="-5.4569930102559804E-2"/>
                </c:manualLayout>
              </c:layout>
              <c:tx>
                <c:rich>
                  <a:bodyPr/>
                  <a:lstStyle/>
                  <a:p>
                    <a:r>
                      <a:rPr lang="en-US" sz="900" dirty="0" err="1" smtClean="0"/>
                      <a:t>MnO</a:t>
                    </a:r>
                    <a:r>
                      <a:rPr lang="en-US" sz="900" dirty="0" smtClean="0"/>
                      <a:t> </a:t>
                    </a:r>
                    <a:r>
                      <a:rPr lang="ru-RU" sz="900" dirty="0" smtClean="0"/>
                      <a:t> </a:t>
                    </a:r>
                    <a:r>
                      <a:rPr lang="en-US" sz="900" dirty="0" smtClean="0"/>
                      <a:t>0</a:t>
                    </a:r>
                    <a:r>
                      <a:rPr lang="ru-RU" sz="900" dirty="0" smtClean="0"/>
                      <a:t>.</a:t>
                    </a:r>
                    <a:r>
                      <a:rPr lang="en-US" sz="900" dirty="0" smtClean="0"/>
                      <a:t>04</a:t>
                    </a:r>
                    <a:endParaRPr lang="en-US" dirty="0"/>
                  </a:p>
                </c:rich>
              </c:tx>
              <c:showVal val="1"/>
              <c:showCatName val="1"/>
            </c:dLbl>
            <c:txPr>
              <a:bodyPr/>
              <a:lstStyle/>
              <a:p>
                <a:pPr>
                  <a:defRPr sz="900" b="1"/>
                </a:pPr>
                <a:endParaRPr lang="ru-RU"/>
              </a:p>
            </c:txPr>
            <c:showVal val="1"/>
            <c:showCatName val="1"/>
            <c:showLeaderLines val="1"/>
          </c:dLbls>
          <c:cat>
            <c:strRef>
              <c:f>'срав  хим сотава Э+Н'!$B$16:$B$22</c:f>
              <c:strCache>
                <c:ptCount val="7"/>
                <c:pt idx="0">
                  <c:v>Sсульф.</c:v>
                </c:pt>
                <c:pt idx="1">
                  <c:v>FeO</c:v>
                </c:pt>
                <c:pt idx="2">
                  <c:v>TiO2</c:v>
                </c:pt>
                <c:pt idx="3">
                  <c:v>P2O5</c:v>
                </c:pt>
                <c:pt idx="4">
                  <c:v>U</c:v>
                </c:pt>
                <c:pt idx="5">
                  <c:v>V2O5</c:v>
                </c:pt>
                <c:pt idx="6">
                  <c:v>MnO</c:v>
                </c:pt>
              </c:strCache>
            </c:strRef>
          </c:cat>
          <c:val>
            <c:numRef>
              <c:f>'срав  хим сотава Э+Н'!$C$16:$C$22</c:f>
              <c:numCache>
                <c:formatCode>0.0</c:formatCode>
                <c:ptCount val="7"/>
                <c:pt idx="0">
                  <c:v>0.92055555555555568</c:v>
                </c:pt>
                <c:pt idx="1">
                  <c:v>0.84000000000000064</c:v>
                </c:pt>
                <c:pt idx="2" formatCode="0.00">
                  <c:v>0.8</c:v>
                </c:pt>
                <c:pt idx="3" formatCode="0.00">
                  <c:v>0.5</c:v>
                </c:pt>
                <c:pt idx="4" formatCode="0.00">
                  <c:v>0.11</c:v>
                </c:pt>
                <c:pt idx="5" formatCode="0.00">
                  <c:v>6.9444444444444503E-2</c:v>
                </c:pt>
                <c:pt idx="6" formatCode="0.00">
                  <c:v>4.3666666666666673E-2</c:v>
                </c:pt>
              </c:numCache>
            </c:numRef>
          </c:val>
        </c:ser>
        <c:dLbls>
          <c:showVal val="1"/>
          <c:showCatName val="1"/>
        </c:dLbls>
      </c:pie3DChart>
    </c:plotArea>
    <c:plotVisOnly val="1"/>
    <c:dispBlanksAs val="zero"/>
  </c:chart>
  <c:spPr>
    <a:noFill/>
    <a:scene3d>
      <a:camera prst="orthographicFront"/>
      <a:lightRig rig="threePt" dir="t"/>
    </a:scene3d>
    <a:sp3d prstMaterial="dkEdge">
      <a:bevelT/>
      <a:bevelB/>
    </a:sp3d>
  </c:spPr>
  <c:externalData r:id="rId1"/>
</c:chartSpace>
</file>

<file path=ppt/charts/chart4.xml><?xml version="1.0" encoding="utf-8"?>
<c:chartSpace xmlns:c="http://schemas.openxmlformats.org/drawingml/2006/chart" xmlns:a="http://schemas.openxmlformats.org/drawingml/2006/main" xmlns:r="http://schemas.openxmlformats.org/officeDocument/2006/relationships">
  <c:date1904 val="1"/>
  <c:lang val="ru-RU"/>
  <c:chart>
    <c:autoTitleDeleted val="1"/>
    <c:view3D>
      <c:rotX val="30"/>
      <c:perspective val="30"/>
    </c:view3D>
    <c:plotArea>
      <c:layout>
        <c:manualLayout>
          <c:layoutTarget val="inner"/>
          <c:xMode val="edge"/>
          <c:yMode val="edge"/>
          <c:x val="0.10716186074010429"/>
          <c:y val="0.15037795299069903"/>
          <c:w val="0.73001065993030734"/>
          <c:h val="0.69278522280838994"/>
        </c:manualLayout>
      </c:layout>
      <c:pie3DChart>
        <c:varyColors val="1"/>
        <c:ser>
          <c:idx val="0"/>
          <c:order val="0"/>
          <c:explosion val="25"/>
          <c:dLbls>
            <c:dLbl>
              <c:idx val="0"/>
              <c:layout/>
              <c:tx>
                <c:rich>
                  <a:bodyPr/>
                  <a:lstStyle/>
                  <a:p>
                    <a:r>
                      <a:rPr lang="en-US" dirty="0" smtClean="0"/>
                      <a:t>Au 0</a:t>
                    </a:r>
                    <a:r>
                      <a:rPr lang="ru-RU" dirty="0" smtClean="0"/>
                      <a:t>.7</a:t>
                    </a:r>
                    <a:r>
                      <a:rPr lang="en-US" dirty="0" smtClean="0"/>
                      <a:t>0</a:t>
                    </a:r>
                    <a:endParaRPr lang="en-US" dirty="0"/>
                  </a:p>
                </c:rich>
              </c:tx>
              <c:showVal val="1"/>
              <c:showCatName val="1"/>
            </c:dLbl>
            <c:dLbl>
              <c:idx val="1"/>
              <c:layout>
                <c:manualLayout>
                  <c:x val="-8.2627538451891566E-2"/>
                  <c:y val="-7.2457141721189472E-2"/>
                </c:manualLayout>
              </c:layout>
              <c:tx>
                <c:rich>
                  <a:bodyPr/>
                  <a:lstStyle/>
                  <a:p>
                    <a:r>
                      <a:rPr lang="en-US" dirty="0" smtClean="0"/>
                      <a:t>Ag 5</a:t>
                    </a:r>
                    <a:r>
                      <a:rPr lang="ru-RU" dirty="0" smtClean="0"/>
                      <a:t>.</a:t>
                    </a:r>
                    <a:r>
                      <a:rPr lang="en-US" dirty="0" smtClean="0"/>
                      <a:t>80</a:t>
                    </a:r>
                    <a:endParaRPr lang="en-US" dirty="0"/>
                  </a:p>
                </c:rich>
              </c:tx>
              <c:showVal val="1"/>
              <c:showCatName val="1"/>
            </c:dLbl>
            <c:txPr>
              <a:bodyPr/>
              <a:lstStyle/>
              <a:p>
                <a:pPr>
                  <a:defRPr sz="800" b="1"/>
                </a:pPr>
                <a:endParaRPr lang="ru-RU"/>
              </a:p>
            </c:txPr>
            <c:showVal val="1"/>
            <c:showCatName val="1"/>
            <c:showLeaderLines val="1"/>
          </c:dLbls>
          <c:cat>
            <c:strRef>
              <c:f>'срав  хим сотава Э+Н'!$B$24:$B$25</c:f>
              <c:strCache>
                <c:ptCount val="2"/>
                <c:pt idx="0">
                  <c:v>Au</c:v>
                </c:pt>
                <c:pt idx="1">
                  <c:v>Ag</c:v>
                </c:pt>
              </c:strCache>
            </c:strRef>
          </c:cat>
          <c:val>
            <c:numRef>
              <c:f>'срав  хим сотава Э+Н'!$C$24:$C$25</c:f>
              <c:numCache>
                <c:formatCode>0.00</c:formatCode>
                <c:ptCount val="2"/>
                <c:pt idx="0">
                  <c:v>0.8</c:v>
                </c:pt>
                <c:pt idx="1">
                  <c:v>5.8</c:v>
                </c:pt>
              </c:numCache>
            </c:numRef>
          </c:val>
        </c:ser>
        <c:dLbls>
          <c:showVal val="1"/>
          <c:showCatName val="1"/>
        </c:dLbls>
      </c:pie3DChart>
    </c:plotArea>
    <c:plotVisOnly val="1"/>
    <c:dispBlanksAs val="zero"/>
  </c:chart>
  <c:spPr>
    <a:noFill/>
    <a:scene3d>
      <a:camera prst="orthographicFront"/>
      <a:lightRig rig="threePt" dir="t"/>
    </a:scene3d>
    <a:sp3d prstMaterial="dkEdge">
      <a:bevelT/>
      <a:bevelB/>
    </a:sp3d>
  </c:spPr>
  <c:externalData r:id="rId1"/>
</c:chartSpace>
</file>

<file path=ppt/charts/chart5.xml><?xml version="1.0" encoding="utf-8"?>
<c:chartSpace xmlns:c="http://schemas.openxmlformats.org/drawingml/2006/chart" xmlns:a="http://schemas.openxmlformats.org/drawingml/2006/main" xmlns:r="http://schemas.openxmlformats.org/officeDocument/2006/relationships">
  <c:date1904 val="1"/>
  <c:lang val="ru-RU"/>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0850500394767823"/>
          <c:y val="0.13956054048105571"/>
          <c:w val="0.89411552031787833"/>
          <c:h val="0.67647061152073773"/>
        </c:manualLayout>
      </c:layout>
      <c:lineChart>
        <c:grouping val="standard"/>
        <c:ser>
          <c:idx val="0"/>
          <c:order val="0"/>
          <c:tx>
            <c:strRef>
              <c:f>Лист1!$C$2</c:f>
              <c:strCache>
                <c:ptCount val="1"/>
                <c:pt idx="0">
                  <c:v> Цена U3O8, долл/фунт</c:v>
                </c:pt>
              </c:strCache>
            </c:strRef>
          </c:tx>
          <c:spPr>
            <a:ln w="38100"/>
          </c:spPr>
          <c:marker>
            <c:symbol val="none"/>
          </c:marker>
          <c:cat>
            <c:strRef>
              <c:f>Лист1!$B$30:$B$50</c:f>
              <c:strCache>
                <c:ptCount val="21"/>
                <c:pt idx="0">
                  <c:v>01/17/2011</c:v>
                </c:pt>
                <c:pt idx="1">
                  <c:v>01/24/2011</c:v>
                </c:pt>
                <c:pt idx="2">
                  <c:v>01/31/2011</c:v>
                </c:pt>
                <c:pt idx="3">
                  <c:v>02/14/2011</c:v>
                </c:pt>
                <c:pt idx="4">
                  <c:v>02/21/2011</c:v>
                </c:pt>
                <c:pt idx="5">
                  <c:v>02/28/2011</c:v>
                </c:pt>
                <c:pt idx="6">
                  <c:v>03/14/2011</c:v>
                </c:pt>
                <c:pt idx="7">
                  <c:v>03/21/2011</c:v>
                </c:pt>
                <c:pt idx="8">
                  <c:v>03/28/2011</c:v>
                </c:pt>
                <c:pt idx="9">
                  <c:v>04/18/2011</c:v>
                </c:pt>
                <c:pt idx="10">
                  <c:v>04/25/2011</c:v>
                </c:pt>
                <c:pt idx="11">
                  <c:v>05/16/2011</c:v>
                </c:pt>
                <c:pt idx="12">
                  <c:v>05/30/2011</c:v>
                </c:pt>
                <c:pt idx="13">
                  <c:v>06/13/2011</c:v>
                </c:pt>
                <c:pt idx="14">
                  <c:v>06/20/2011</c:v>
                </c:pt>
                <c:pt idx="15">
                  <c:v>06/27/2011</c:v>
                </c:pt>
                <c:pt idx="16">
                  <c:v>07/18/2011</c:v>
                </c:pt>
                <c:pt idx="17">
                  <c:v>07/25/2011</c:v>
                </c:pt>
                <c:pt idx="18">
                  <c:v>08/15/2011</c:v>
                </c:pt>
                <c:pt idx="19">
                  <c:v>08/22/2011</c:v>
                </c:pt>
                <c:pt idx="20">
                  <c:v>08/30/2011</c:v>
                </c:pt>
              </c:strCache>
            </c:strRef>
          </c:cat>
          <c:val>
            <c:numRef>
              <c:f>Лист1!$C$30:$C$50</c:f>
              <c:numCache>
                <c:formatCode>[$$-409]#,##0.0</c:formatCode>
                <c:ptCount val="21"/>
                <c:pt idx="0">
                  <c:v>68</c:v>
                </c:pt>
                <c:pt idx="1">
                  <c:v>70</c:v>
                </c:pt>
                <c:pt idx="2">
                  <c:v>73</c:v>
                </c:pt>
                <c:pt idx="3">
                  <c:v>72.25</c:v>
                </c:pt>
                <c:pt idx="4">
                  <c:v>68.75</c:v>
                </c:pt>
                <c:pt idx="5">
                  <c:v>69.75</c:v>
                </c:pt>
                <c:pt idx="6">
                  <c:v>60</c:v>
                </c:pt>
                <c:pt idx="7">
                  <c:v>60</c:v>
                </c:pt>
                <c:pt idx="8">
                  <c:v>62.5</c:v>
                </c:pt>
                <c:pt idx="9">
                  <c:v>57.25</c:v>
                </c:pt>
                <c:pt idx="10">
                  <c:v>55.5</c:v>
                </c:pt>
                <c:pt idx="11">
                  <c:v>57.75</c:v>
                </c:pt>
                <c:pt idx="12">
                  <c:v>57.5</c:v>
                </c:pt>
                <c:pt idx="13">
                  <c:v>54.75</c:v>
                </c:pt>
                <c:pt idx="14">
                  <c:v>54.5</c:v>
                </c:pt>
                <c:pt idx="15">
                  <c:v>54.25</c:v>
                </c:pt>
                <c:pt idx="16">
                  <c:v>53.5</c:v>
                </c:pt>
                <c:pt idx="17">
                  <c:v>51.5</c:v>
                </c:pt>
                <c:pt idx="18">
                  <c:v>50.5</c:v>
                </c:pt>
                <c:pt idx="19">
                  <c:v>50.5</c:v>
                </c:pt>
                <c:pt idx="20">
                  <c:v>48.849999999999994</c:v>
                </c:pt>
              </c:numCache>
            </c:numRef>
          </c:val>
        </c:ser>
        <c:marker val="1"/>
        <c:axId val="41351424"/>
        <c:axId val="41378944"/>
      </c:lineChart>
      <c:catAx>
        <c:axId val="41351424"/>
        <c:scaling>
          <c:orientation val="minMax"/>
        </c:scaling>
        <c:axPos val="b"/>
        <c:tickLblPos val="none"/>
        <c:txPr>
          <a:bodyPr/>
          <a:lstStyle/>
          <a:p>
            <a:pPr>
              <a:defRPr lang="ru-RU"/>
            </a:pPr>
            <a:endParaRPr lang="ru-RU"/>
          </a:p>
        </c:txPr>
        <c:crossAx val="41378944"/>
        <c:crosses val="autoZero"/>
        <c:auto val="1"/>
        <c:lblAlgn val="ctr"/>
        <c:lblOffset val="100"/>
        <c:tickMarkSkip val="3"/>
      </c:catAx>
      <c:valAx>
        <c:axId val="41378944"/>
        <c:scaling>
          <c:orientation val="minMax"/>
          <c:min val="40"/>
        </c:scaling>
        <c:axPos val="l"/>
        <c:numFmt formatCode="[$$-409]#,##0.0" sourceLinked="1"/>
        <c:tickLblPos val="nextTo"/>
        <c:txPr>
          <a:bodyPr/>
          <a:lstStyle/>
          <a:p>
            <a:pPr>
              <a:defRPr lang="ru-RU"/>
            </a:pPr>
            <a:endParaRPr lang="ru-RU"/>
          </a:p>
        </c:txPr>
        <c:crossAx val="41351424"/>
        <c:crosses val="autoZero"/>
        <c:crossBetween val="between"/>
      </c:valAx>
    </c:plotArea>
    <c:plotVisOnly val="1"/>
    <c:dispBlanksAs val="gap"/>
  </c:chart>
  <c:externalData r:id="rId2"/>
</c:chartSpace>
</file>

<file path=ppt/drawings/drawing1.xml><?xml version="1.0" encoding="utf-8"?>
<c:userShapes xmlns:c="http://schemas.openxmlformats.org/drawingml/2006/chart">
  <cdr:relSizeAnchor xmlns:cdr="http://schemas.openxmlformats.org/drawingml/2006/chartDrawing">
    <cdr:from>
      <cdr:x>0.68982</cdr:x>
      <cdr:y>0.22314</cdr:y>
    </cdr:from>
    <cdr:to>
      <cdr:x>1</cdr:x>
      <cdr:y>0.4647</cdr:y>
    </cdr:to>
    <cdr:sp macro="" textlink="">
      <cdr:nvSpPr>
        <cdr:cNvPr id="2" name="TextBox 1"/>
        <cdr:cNvSpPr txBox="1"/>
      </cdr:nvSpPr>
      <cdr:spPr>
        <a:xfrm xmlns:a="http://schemas.openxmlformats.org/drawingml/2006/main">
          <a:off x="2653432" y="428628"/>
          <a:ext cx="1132750" cy="464018"/>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en-US" sz="900" b="1" dirty="0">
              <a:latin typeface="+mn-lt"/>
              <a:ea typeface="+mn-ea"/>
              <a:cs typeface="+mn-cs"/>
            </a:rPr>
            <a:t>Other </a:t>
          </a:r>
          <a:r>
            <a:rPr lang="en-US" sz="900" b="1" dirty="0" smtClean="0">
              <a:latin typeface="+mn-lt"/>
              <a:ea typeface="+mn-ea"/>
              <a:cs typeface="+mn-cs"/>
            </a:rPr>
            <a:t> </a:t>
          </a:r>
        </a:p>
        <a:p xmlns:a="http://schemas.openxmlformats.org/drawingml/2006/main">
          <a:pPr algn="ctr"/>
          <a:r>
            <a:rPr lang="en-US" sz="900" b="1" dirty="0" smtClean="0">
              <a:latin typeface="+mn-lt"/>
              <a:ea typeface="+mn-ea"/>
              <a:cs typeface="+mn-cs"/>
            </a:rPr>
            <a:t>257 </a:t>
          </a:r>
          <a:r>
            <a:rPr lang="en-US" sz="900" b="1" dirty="0">
              <a:latin typeface="+mn-lt"/>
              <a:ea typeface="+mn-ea"/>
              <a:cs typeface="+mn-cs"/>
            </a:rPr>
            <a:t>thou. t</a:t>
          </a:r>
          <a:endParaRPr lang="ru-RU" sz="900" b="1" dirty="0">
            <a:latin typeface="+mn-lt"/>
            <a:ea typeface="+mn-ea"/>
            <a:cs typeface="+mn-cs"/>
          </a:endParaRPr>
        </a:p>
      </cdr:txBody>
    </cdr:sp>
  </cdr:relSizeAnchor>
  <cdr:relSizeAnchor xmlns:cdr="http://schemas.openxmlformats.org/drawingml/2006/chartDrawing">
    <cdr:from>
      <cdr:x>0.74335</cdr:x>
      <cdr:y>0.55784</cdr:y>
    </cdr:from>
    <cdr:to>
      <cdr:x>0.93394</cdr:x>
      <cdr:y>0.77631</cdr:y>
    </cdr:to>
    <cdr:sp macro="" textlink="">
      <cdr:nvSpPr>
        <cdr:cNvPr id="3" name="TextBox 1"/>
        <cdr:cNvSpPr txBox="1"/>
      </cdr:nvSpPr>
      <cdr:spPr>
        <a:xfrm xmlns:a="http://schemas.openxmlformats.org/drawingml/2006/main">
          <a:off x="2714644" y="1071570"/>
          <a:ext cx="696018" cy="419664"/>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Arial"/>
              <a:cs typeface="Arial"/>
            </a:defRPr>
          </a:lvl1pPr>
          <a:lvl2pPr marL="457200" indent="0">
            <a:defRPr sz="1100">
              <a:latin typeface="Arial"/>
              <a:cs typeface="Arial"/>
            </a:defRPr>
          </a:lvl2pPr>
          <a:lvl3pPr marL="914400" indent="0">
            <a:defRPr sz="1100">
              <a:latin typeface="Arial"/>
              <a:cs typeface="Arial"/>
            </a:defRPr>
          </a:lvl3pPr>
          <a:lvl4pPr marL="1371600" indent="0">
            <a:defRPr sz="1100">
              <a:latin typeface="Arial"/>
              <a:cs typeface="Arial"/>
            </a:defRPr>
          </a:lvl4pPr>
          <a:lvl5pPr marL="1828800" indent="0">
            <a:defRPr sz="1100">
              <a:latin typeface="Arial"/>
              <a:cs typeface="Arial"/>
            </a:defRPr>
          </a:lvl5pPr>
          <a:lvl6pPr marL="2286000" indent="0">
            <a:defRPr sz="1100">
              <a:latin typeface="Arial"/>
              <a:cs typeface="Arial"/>
            </a:defRPr>
          </a:lvl6pPr>
          <a:lvl7pPr marL="2743200" indent="0">
            <a:defRPr sz="1100">
              <a:latin typeface="Arial"/>
              <a:cs typeface="Arial"/>
            </a:defRPr>
          </a:lvl7pPr>
          <a:lvl8pPr marL="3200400" indent="0">
            <a:defRPr sz="1100">
              <a:latin typeface="Arial"/>
              <a:cs typeface="Arial"/>
            </a:defRPr>
          </a:lvl8pPr>
          <a:lvl9pPr marL="3657600" indent="0">
            <a:defRPr sz="1100">
              <a:latin typeface="Arial"/>
              <a:cs typeface="Arial"/>
            </a:defRPr>
          </a:lvl9pPr>
        </a:lstStyle>
        <a:p xmlns:a="http://schemas.openxmlformats.org/drawingml/2006/main">
          <a:pPr algn="ctr"/>
          <a:r>
            <a:rPr lang="en-US" sz="900" b="1" dirty="0" smtClean="0"/>
            <a:t>Elkon  </a:t>
          </a:r>
        </a:p>
        <a:p xmlns:a="http://schemas.openxmlformats.org/drawingml/2006/main">
          <a:pPr algn="ctr"/>
          <a:r>
            <a:rPr lang="en-US" sz="900" b="1" dirty="0" smtClean="0"/>
            <a:t>319 thou. t</a:t>
          </a:r>
          <a:endParaRPr lang="ru-RU" sz="900" b="1" dirty="0"/>
        </a:p>
      </cdr:txBody>
    </cdr:sp>
  </cdr:relSizeAnchor>
  <cdr:relSizeAnchor xmlns:cdr="http://schemas.openxmlformats.org/drawingml/2006/chartDrawing">
    <cdr:from>
      <cdr:x>0.43535</cdr:x>
      <cdr:y>0</cdr:y>
    </cdr:from>
    <cdr:to>
      <cdr:x>0.65055</cdr:x>
      <cdr:y>0.34103</cdr:y>
    </cdr:to>
    <cdr:sp macro="" textlink="">
      <cdr:nvSpPr>
        <cdr:cNvPr id="4" name="TextBox 1"/>
        <cdr:cNvSpPr txBox="1"/>
      </cdr:nvSpPr>
      <cdr:spPr>
        <a:xfrm xmlns:a="http://schemas.openxmlformats.org/drawingml/2006/main">
          <a:off x="1589876" y="-161116"/>
          <a:ext cx="785891" cy="655092"/>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Arial"/>
              <a:cs typeface="Arial"/>
            </a:defRPr>
          </a:lvl1pPr>
          <a:lvl2pPr marL="457200" indent="0">
            <a:defRPr sz="1100">
              <a:latin typeface="Arial"/>
              <a:cs typeface="Arial"/>
            </a:defRPr>
          </a:lvl2pPr>
          <a:lvl3pPr marL="914400" indent="0">
            <a:defRPr sz="1100">
              <a:latin typeface="Arial"/>
              <a:cs typeface="Arial"/>
            </a:defRPr>
          </a:lvl3pPr>
          <a:lvl4pPr marL="1371600" indent="0">
            <a:defRPr sz="1100">
              <a:latin typeface="Arial"/>
              <a:cs typeface="Arial"/>
            </a:defRPr>
          </a:lvl4pPr>
          <a:lvl5pPr marL="1828800" indent="0">
            <a:defRPr sz="1100">
              <a:latin typeface="Arial"/>
              <a:cs typeface="Arial"/>
            </a:defRPr>
          </a:lvl5pPr>
          <a:lvl6pPr marL="2286000" indent="0">
            <a:defRPr sz="1100">
              <a:latin typeface="Arial"/>
              <a:cs typeface="Arial"/>
            </a:defRPr>
          </a:lvl6pPr>
          <a:lvl7pPr marL="2743200" indent="0">
            <a:defRPr sz="1100">
              <a:latin typeface="Arial"/>
              <a:cs typeface="Arial"/>
            </a:defRPr>
          </a:lvl7pPr>
          <a:lvl8pPr marL="3200400" indent="0">
            <a:defRPr sz="1100">
              <a:latin typeface="Arial"/>
              <a:cs typeface="Arial"/>
            </a:defRPr>
          </a:lvl8pPr>
          <a:lvl9pPr marL="3657600" indent="0">
            <a:defRPr sz="1100">
              <a:latin typeface="Arial"/>
              <a:cs typeface="Arial"/>
            </a:defRPr>
          </a:lvl9pPr>
        </a:lstStyle>
        <a:p xmlns:a="http://schemas.openxmlformats.org/drawingml/2006/main">
          <a:pPr algn="ctr"/>
          <a:r>
            <a:rPr lang="en-US" sz="900" b="1" dirty="0" smtClean="0"/>
            <a:t>Russia  </a:t>
          </a:r>
        </a:p>
        <a:p xmlns:a="http://schemas.openxmlformats.org/drawingml/2006/main">
          <a:pPr algn="ctr"/>
          <a:r>
            <a:rPr lang="en-US" sz="900" b="1" dirty="0" smtClean="0"/>
            <a:t>576 thou. t</a:t>
          </a:r>
        </a:p>
        <a:p xmlns:a="http://schemas.openxmlformats.org/drawingml/2006/main">
          <a:pPr algn="ctr"/>
          <a:r>
            <a:rPr lang="en-US" sz="900" b="1" dirty="0" smtClean="0"/>
            <a:t> (10%)</a:t>
          </a:r>
          <a:endParaRPr lang="ru-RU" sz="900" b="1" dirty="0"/>
        </a:p>
      </cdr:txBody>
    </cdr:sp>
  </cdr:relSizeAnchor>
  <cdr:relSizeAnchor xmlns:cdr="http://schemas.openxmlformats.org/drawingml/2006/chartDrawing">
    <cdr:from>
      <cdr:x>0.08914</cdr:x>
      <cdr:y>0.25199</cdr:y>
    </cdr:from>
    <cdr:to>
      <cdr:x>0.40213</cdr:x>
      <cdr:y>0.60013</cdr:y>
    </cdr:to>
    <cdr:sp macro="" textlink="">
      <cdr:nvSpPr>
        <cdr:cNvPr id="5" name="TextBox 1"/>
        <cdr:cNvSpPr txBox="1"/>
      </cdr:nvSpPr>
      <cdr:spPr>
        <a:xfrm xmlns:a="http://schemas.openxmlformats.org/drawingml/2006/main">
          <a:off x="325518" y="484049"/>
          <a:ext cx="1143012" cy="668749"/>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Arial"/>
              <a:cs typeface="Arial"/>
            </a:defRPr>
          </a:lvl1pPr>
          <a:lvl2pPr marL="457200" indent="0">
            <a:defRPr sz="1100">
              <a:latin typeface="Arial"/>
              <a:cs typeface="Arial"/>
            </a:defRPr>
          </a:lvl2pPr>
          <a:lvl3pPr marL="914400" indent="0">
            <a:defRPr sz="1100">
              <a:latin typeface="Arial"/>
              <a:cs typeface="Arial"/>
            </a:defRPr>
          </a:lvl3pPr>
          <a:lvl4pPr marL="1371600" indent="0">
            <a:defRPr sz="1100">
              <a:latin typeface="Arial"/>
              <a:cs typeface="Arial"/>
            </a:defRPr>
          </a:lvl4pPr>
          <a:lvl5pPr marL="1828800" indent="0">
            <a:defRPr sz="1100">
              <a:latin typeface="Arial"/>
              <a:cs typeface="Arial"/>
            </a:defRPr>
          </a:lvl5pPr>
          <a:lvl6pPr marL="2286000" indent="0">
            <a:defRPr sz="1100">
              <a:latin typeface="Arial"/>
              <a:cs typeface="Arial"/>
            </a:defRPr>
          </a:lvl6pPr>
          <a:lvl7pPr marL="2743200" indent="0">
            <a:defRPr sz="1100">
              <a:latin typeface="Arial"/>
              <a:cs typeface="Arial"/>
            </a:defRPr>
          </a:lvl7pPr>
          <a:lvl8pPr marL="3200400" indent="0">
            <a:defRPr sz="1100">
              <a:latin typeface="Arial"/>
              <a:cs typeface="Arial"/>
            </a:defRPr>
          </a:lvl8pPr>
          <a:lvl9pPr marL="3657600" indent="0">
            <a:defRPr sz="1100">
              <a:latin typeface="Arial"/>
              <a:cs typeface="Arial"/>
            </a:defRPr>
          </a:lvl9pPr>
        </a:lstStyle>
        <a:p xmlns:a="http://schemas.openxmlformats.org/drawingml/2006/main">
          <a:r>
            <a:rPr lang="en-US" sz="900" b="1" dirty="0" smtClean="0"/>
            <a:t>World uranium </a:t>
          </a:r>
        </a:p>
        <a:p xmlns:a="http://schemas.openxmlformats.org/drawingml/2006/main">
          <a:r>
            <a:rPr lang="en-US" sz="900" b="1" dirty="0" smtClean="0"/>
            <a:t>resources </a:t>
          </a:r>
        </a:p>
        <a:p xmlns:a="http://schemas.openxmlformats.org/drawingml/2006/main">
          <a:r>
            <a:rPr lang="en-US" sz="900" b="1" dirty="0" smtClean="0"/>
            <a:t>excluding </a:t>
          </a:r>
        </a:p>
        <a:p xmlns:a="http://schemas.openxmlformats.org/drawingml/2006/main">
          <a:r>
            <a:rPr lang="en-US" sz="900" b="1" dirty="0" smtClean="0"/>
            <a:t>Russia’s part  </a:t>
          </a:r>
        </a:p>
        <a:p xmlns:a="http://schemas.openxmlformats.org/drawingml/2006/main">
          <a:r>
            <a:rPr lang="en-US" sz="900" b="1" dirty="0" smtClean="0"/>
            <a:t>5740 thou. t (90%)</a:t>
          </a:r>
          <a:endParaRPr lang="ru-RU" sz="900" b="1" dirty="0"/>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19413" cy="493713"/>
          </a:xfrm>
          <a:prstGeom prst="rect">
            <a:avLst/>
          </a:prstGeom>
        </p:spPr>
        <p:txBody>
          <a:bodyPr vert="horz" lIns="89316" tIns="44657" rIns="89316" bIns="44657" rtlCol="0"/>
          <a:lstStyle>
            <a:lvl1pPr algn="l" fontAlgn="auto">
              <a:spcBef>
                <a:spcPts val="0"/>
              </a:spcBef>
              <a:spcAft>
                <a:spcPts val="0"/>
              </a:spcAft>
              <a:defRPr sz="1200">
                <a:latin typeface="+mn-lt"/>
              </a:defRPr>
            </a:lvl1pPr>
          </a:lstStyle>
          <a:p>
            <a:pPr>
              <a:defRPr/>
            </a:pPr>
            <a:endParaRPr lang="ru-RU"/>
          </a:p>
        </p:txBody>
      </p:sp>
      <p:sp>
        <p:nvSpPr>
          <p:cNvPr id="3" name="Дата 2"/>
          <p:cNvSpPr>
            <a:spLocks noGrp="1"/>
          </p:cNvSpPr>
          <p:nvPr>
            <p:ph type="dt" idx="1"/>
          </p:nvPr>
        </p:nvSpPr>
        <p:spPr>
          <a:xfrm>
            <a:off x="3814763" y="0"/>
            <a:ext cx="2919412" cy="493713"/>
          </a:xfrm>
          <a:prstGeom prst="rect">
            <a:avLst/>
          </a:prstGeom>
        </p:spPr>
        <p:txBody>
          <a:bodyPr vert="horz" lIns="89316" tIns="44657" rIns="89316" bIns="44657" rtlCol="0"/>
          <a:lstStyle>
            <a:lvl1pPr algn="r" fontAlgn="auto">
              <a:spcBef>
                <a:spcPts val="0"/>
              </a:spcBef>
              <a:spcAft>
                <a:spcPts val="0"/>
              </a:spcAft>
              <a:defRPr sz="1200">
                <a:latin typeface="+mn-lt"/>
              </a:defRPr>
            </a:lvl1pPr>
          </a:lstStyle>
          <a:p>
            <a:pPr>
              <a:defRPr/>
            </a:pPr>
            <a:fld id="{2CD988B4-F916-435A-9E1C-9EA20C98D1C7}" type="datetimeFigureOut">
              <a:rPr lang="ru-RU"/>
              <a:pPr>
                <a:defRPr/>
              </a:pPr>
              <a:t>06.02.2012</a:t>
            </a:fld>
            <a:endParaRPr lang="ru-RU"/>
          </a:p>
        </p:txBody>
      </p:sp>
      <p:sp>
        <p:nvSpPr>
          <p:cNvPr id="4" name="Образ слайда 3"/>
          <p:cNvSpPr>
            <a:spLocks noGrp="1" noRot="1" noChangeAspect="1"/>
          </p:cNvSpPr>
          <p:nvPr>
            <p:ph type="sldImg" idx="2"/>
          </p:nvPr>
        </p:nvSpPr>
        <p:spPr>
          <a:xfrm>
            <a:off x="900113" y="739775"/>
            <a:ext cx="4935537" cy="3700463"/>
          </a:xfrm>
          <a:prstGeom prst="rect">
            <a:avLst/>
          </a:prstGeom>
          <a:noFill/>
          <a:ln w="12700">
            <a:solidFill>
              <a:prstClr val="black"/>
            </a:solidFill>
          </a:ln>
        </p:spPr>
        <p:txBody>
          <a:bodyPr vert="horz" lIns="89316" tIns="44657" rIns="89316" bIns="44657" rtlCol="0" anchor="ctr"/>
          <a:lstStyle/>
          <a:p>
            <a:pPr lvl="0"/>
            <a:endParaRPr lang="ru-RU" noProof="0"/>
          </a:p>
        </p:txBody>
      </p:sp>
      <p:sp>
        <p:nvSpPr>
          <p:cNvPr id="5" name="Заметки 4"/>
          <p:cNvSpPr>
            <a:spLocks noGrp="1"/>
          </p:cNvSpPr>
          <p:nvPr>
            <p:ph type="body" sz="quarter" idx="3"/>
          </p:nvPr>
        </p:nvSpPr>
        <p:spPr>
          <a:xfrm>
            <a:off x="673100" y="4686300"/>
            <a:ext cx="5389563" cy="4440238"/>
          </a:xfrm>
          <a:prstGeom prst="rect">
            <a:avLst/>
          </a:prstGeom>
        </p:spPr>
        <p:txBody>
          <a:bodyPr vert="horz" lIns="89316" tIns="44657" rIns="89316" bIns="44657" rtlCol="0">
            <a:normAutofit/>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a:p>
        </p:txBody>
      </p:sp>
      <p:sp>
        <p:nvSpPr>
          <p:cNvPr id="6" name="Нижний колонтитул 5"/>
          <p:cNvSpPr>
            <a:spLocks noGrp="1"/>
          </p:cNvSpPr>
          <p:nvPr>
            <p:ph type="ftr" sz="quarter" idx="4"/>
          </p:nvPr>
        </p:nvSpPr>
        <p:spPr>
          <a:xfrm>
            <a:off x="0" y="9371013"/>
            <a:ext cx="2919413" cy="493712"/>
          </a:xfrm>
          <a:prstGeom prst="rect">
            <a:avLst/>
          </a:prstGeom>
        </p:spPr>
        <p:txBody>
          <a:bodyPr vert="horz" lIns="89316" tIns="44657" rIns="89316" bIns="44657" rtlCol="0" anchor="b"/>
          <a:lstStyle>
            <a:lvl1pPr algn="l" fontAlgn="auto">
              <a:spcBef>
                <a:spcPts val="0"/>
              </a:spcBef>
              <a:spcAft>
                <a:spcPts val="0"/>
              </a:spcAft>
              <a:defRPr sz="1200">
                <a:latin typeface="+mn-lt"/>
              </a:defRPr>
            </a:lvl1pPr>
          </a:lstStyle>
          <a:p>
            <a:pPr>
              <a:defRPr/>
            </a:pPr>
            <a:endParaRPr lang="ru-RU"/>
          </a:p>
        </p:txBody>
      </p:sp>
      <p:sp>
        <p:nvSpPr>
          <p:cNvPr id="7" name="Номер слайда 6"/>
          <p:cNvSpPr>
            <a:spLocks noGrp="1"/>
          </p:cNvSpPr>
          <p:nvPr>
            <p:ph type="sldNum" sz="quarter" idx="5"/>
          </p:nvPr>
        </p:nvSpPr>
        <p:spPr>
          <a:xfrm>
            <a:off x="3814763" y="9371013"/>
            <a:ext cx="2919412" cy="493712"/>
          </a:xfrm>
          <a:prstGeom prst="rect">
            <a:avLst/>
          </a:prstGeom>
        </p:spPr>
        <p:txBody>
          <a:bodyPr vert="horz" lIns="89316" tIns="44657" rIns="89316" bIns="44657" rtlCol="0" anchor="b"/>
          <a:lstStyle>
            <a:lvl1pPr algn="r" fontAlgn="auto">
              <a:spcBef>
                <a:spcPts val="0"/>
              </a:spcBef>
              <a:spcAft>
                <a:spcPts val="0"/>
              </a:spcAft>
              <a:defRPr sz="1200">
                <a:latin typeface="+mn-lt"/>
              </a:defRPr>
            </a:lvl1pPr>
          </a:lstStyle>
          <a:p>
            <a:pPr>
              <a:defRPr/>
            </a:pPr>
            <a:fld id="{0B193521-4713-4A45-B0D5-1A5AE6B0C1B5}" type="slidenum">
              <a:rPr lang="ru-RU"/>
              <a:pPr>
                <a:defRPr/>
              </a:pPr>
              <a:t>‹#›</a:t>
            </a:fld>
            <a:endParaRPr lang="ru-RU"/>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Образ слайда 1"/>
          <p:cNvSpPr>
            <a:spLocks noGrp="1" noRot="1" noChangeAspect="1"/>
          </p:cNvSpPr>
          <p:nvPr>
            <p:ph type="sldImg"/>
          </p:nvPr>
        </p:nvSpPr>
        <p:spPr bwMode="auto">
          <a:noFill/>
          <a:ln>
            <a:solidFill>
              <a:srgbClr val="000000"/>
            </a:solidFill>
            <a:miter lim="800000"/>
            <a:headEnd/>
            <a:tailEnd/>
          </a:ln>
        </p:spPr>
      </p:sp>
      <p:sp>
        <p:nvSpPr>
          <p:cNvPr id="27650" name="Заметки 2"/>
          <p:cNvSpPr>
            <a:spLocks noGrp="1"/>
          </p:cNvSpPr>
          <p:nvPr>
            <p:ph type="body" idx="1"/>
          </p:nvPr>
        </p:nvSpPr>
        <p:spPr bwMode="auto">
          <a:noFill/>
        </p:spPr>
        <p:txBody>
          <a:bodyPr wrap="square" numCol="1" anchor="t" anchorCtr="0" compatLnSpc="1">
            <a:prstTxWarp prst="textNoShape">
              <a:avLst/>
            </a:prstTxWarp>
          </a:bodyPr>
          <a:lstStyle/>
          <a:p>
            <a:endParaRPr lang="ru-RU" smtClean="0"/>
          </a:p>
        </p:txBody>
      </p:sp>
      <p:sp>
        <p:nvSpPr>
          <p:cNvPr id="27651" name="Номер слайда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3CCC2BE-DB46-4883-AA95-A6F544D1F3AC}" type="slidenum">
              <a:rPr lang="ru-RU" smtClean="0"/>
              <a:pPr fontAlgn="base">
                <a:spcBef>
                  <a:spcPct val="0"/>
                </a:spcBef>
                <a:spcAft>
                  <a:spcPct val="0"/>
                </a:spcAft>
                <a:defRPr/>
              </a:pPr>
              <a:t>12</a:t>
            </a:fld>
            <a:endParaRPr lang="ru-RU" smtClean="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grpSp>
        <p:nvGrpSpPr>
          <p:cNvPr id="4" name="Группа 15"/>
          <p:cNvGrpSpPr>
            <a:grpSpLocks/>
          </p:cNvGrpSpPr>
          <p:nvPr userDrawn="1"/>
        </p:nvGrpSpPr>
        <p:grpSpPr bwMode="auto">
          <a:xfrm>
            <a:off x="8072438" y="207963"/>
            <a:ext cx="1000125" cy="649287"/>
            <a:chOff x="1238224" y="1297355"/>
            <a:chExt cx="1000132" cy="649095"/>
          </a:xfrm>
        </p:grpSpPr>
        <p:pic>
          <p:nvPicPr>
            <p:cNvPr id="5" name="Picture 2"/>
            <p:cNvPicPr>
              <a:picLocks noChangeAspect="1" noChangeArrowheads="1"/>
            </p:cNvPicPr>
            <p:nvPr/>
          </p:nvPicPr>
          <p:blipFill>
            <a:blip r:embed="rId2" cstate="print">
              <a:lum bright="24000"/>
            </a:blip>
            <a:srcRect/>
            <a:stretch>
              <a:fillRect/>
            </a:stretch>
          </p:blipFill>
          <p:spPr bwMode="auto">
            <a:xfrm>
              <a:off x="1332000" y="1297355"/>
              <a:ext cx="781030" cy="369520"/>
            </a:xfrm>
            <a:prstGeom prst="rect">
              <a:avLst/>
            </a:prstGeom>
            <a:noFill/>
            <a:ln w="9525">
              <a:noFill/>
              <a:miter lim="800000"/>
              <a:headEnd/>
              <a:tailEnd/>
            </a:ln>
          </p:spPr>
        </p:pic>
        <p:sp>
          <p:nvSpPr>
            <p:cNvPr id="6" name="Rectangle 14"/>
            <p:cNvSpPr>
              <a:spLocks noChangeArrowheads="1"/>
            </p:cNvSpPr>
            <p:nvPr/>
          </p:nvSpPr>
          <p:spPr bwMode="auto">
            <a:xfrm>
              <a:off x="1238224" y="1500495"/>
              <a:ext cx="1000132" cy="445955"/>
            </a:xfrm>
            <a:prstGeom prst="rect">
              <a:avLst/>
            </a:prstGeom>
            <a:noFill/>
            <a:ln w="9525">
              <a:noFill/>
              <a:miter lim="800000"/>
              <a:headEnd/>
              <a:tailEnd/>
            </a:ln>
            <a:effectLst/>
          </p:spPr>
          <p:txBody>
            <a:bodyPr anchor="ctr">
              <a:spAutoFit/>
            </a:bodyPr>
            <a:lstStyle/>
            <a:p>
              <a:pPr>
                <a:defRPr/>
              </a:pPr>
              <a:r>
                <a:rPr lang="ru-RU" sz="2300" b="1" dirty="0" err="1">
                  <a:latin typeface="Bookman Old Style"/>
                  <a:ea typeface="Times New Roman"/>
                  <a:cs typeface="Bookman Old Style"/>
                </a:rPr>
                <a:t>эгмк</a:t>
              </a:r>
              <a:endParaRPr lang="ru-RU" sz="2300" b="1" dirty="0">
                <a:latin typeface="Bookman Old Style"/>
                <a:ea typeface="Times New Roman"/>
                <a:cs typeface="Bookman Old Style"/>
              </a:endParaRPr>
            </a:p>
          </p:txBody>
        </p:sp>
      </p:grpSp>
      <p:pic>
        <p:nvPicPr>
          <p:cNvPr id="7" name="Picture 1" descr="logo"/>
          <p:cNvPicPr>
            <a:picLocks noChangeAspect="1" noChangeArrowheads="1"/>
          </p:cNvPicPr>
          <p:nvPr userDrawn="1"/>
        </p:nvPicPr>
        <p:blipFill>
          <a:blip r:embed="rId3" cstate="print"/>
          <a:srcRect/>
          <a:stretch>
            <a:fillRect/>
          </a:stretch>
        </p:blipFill>
        <p:spPr bwMode="auto">
          <a:xfrm>
            <a:off x="280988" y="171450"/>
            <a:ext cx="530225" cy="654050"/>
          </a:xfrm>
          <a:prstGeom prst="rect">
            <a:avLst/>
          </a:prstGeom>
          <a:noFill/>
          <a:ln w="9525">
            <a:noFill/>
            <a:miter lim="800000"/>
            <a:headEnd/>
            <a:tailEnd/>
          </a:ln>
        </p:spPr>
      </p:pic>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8" name="Дата 3"/>
          <p:cNvSpPr>
            <a:spLocks noGrp="1"/>
          </p:cNvSpPr>
          <p:nvPr>
            <p:ph type="dt" sz="half" idx="10"/>
          </p:nvPr>
        </p:nvSpPr>
        <p:spPr/>
        <p:txBody>
          <a:bodyPr/>
          <a:lstStyle>
            <a:lvl1pPr>
              <a:defRPr/>
            </a:lvl1pPr>
          </a:lstStyle>
          <a:p>
            <a:pPr>
              <a:defRPr/>
            </a:pPr>
            <a:fld id="{4692CADA-A487-4501-B69B-5D2A5CBBB3A4}" type="datetime1">
              <a:rPr lang="ru-RU"/>
              <a:pPr>
                <a:defRPr/>
              </a:pPr>
              <a:t>06.02.2012</a:t>
            </a:fld>
            <a:endParaRPr lang="ru-RU"/>
          </a:p>
        </p:txBody>
      </p:sp>
      <p:sp>
        <p:nvSpPr>
          <p:cNvPr id="9" name="Нижний колонтитул 4"/>
          <p:cNvSpPr>
            <a:spLocks noGrp="1"/>
          </p:cNvSpPr>
          <p:nvPr>
            <p:ph type="ftr" sz="quarter" idx="11"/>
          </p:nvPr>
        </p:nvSpPr>
        <p:spPr/>
        <p:txBody>
          <a:bodyPr/>
          <a:lstStyle>
            <a:lvl1pPr>
              <a:defRPr/>
            </a:lvl1pPr>
          </a:lstStyle>
          <a:p>
            <a:pPr>
              <a:defRPr/>
            </a:pPr>
            <a:endParaRPr lang="ru-RU"/>
          </a:p>
        </p:txBody>
      </p:sp>
      <p:sp>
        <p:nvSpPr>
          <p:cNvPr id="10" name="Номер слайда 5"/>
          <p:cNvSpPr>
            <a:spLocks noGrp="1"/>
          </p:cNvSpPr>
          <p:nvPr>
            <p:ph type="sldNum" sz="quarter" idx="12"/>
          </p:nvPr>
        </p:nvSpPr>
        <p:spPr/>
        <p:txBody>
          <a:bodyPr/>
          <a:lstStyle>
            <a:lvl1pPr>
              <a:defRPr/>
            </a:lvl1pPr>
          </a:lstStyle>
          <a:p>
            <a:pPr>
              <a:defRPr/>
            </a:pPr>
            <a:fld id="{4AFF1D7C-2C19-416F-BAFD-418DE1815596}"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6AB5BB11-AB4A-4705-B673-FC33D5C056FA}" type="datetime1">
              <a:rPr lang="ru-RU"/>
              <a:pPr>
                <a:defRPr/>
              </a:pPr>
              <a:t>06.02.2012</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BDAD119E-35F1-4995-B0BD-DCE10A201A6E}"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B667DC99-D728-406F-9BA4-1D5B09369FB5}" type="datetime1">
              <a:rPr lang="ru-RU"/>
              <a:pPr>
                <a:defRPr/>
              </a:pPr>
              <a:t>06.02.2012</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AA8BA92B-B7F8-473A-A427-59ACE40863D0}"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pic>
        <p:nvPicPr>
          <p:cNvPr id="4" name="Picture 1" descr="logo"/>
          <p:cNvPicPr>
            <a:picLocks noChangeAspect="1" noChangeArrowheads="1"/>
          </p:cNvPicPr>
          <p:nvPr userDrawn="1"/>
        </p:nvPicPr>
        <p:blipFill>
          <a:blip r:embed="rId2" cstate="print"/>
          <a:srcRect/>
          <a:stretch>
            <a:fillRect/>
          </a:stretch>
        </p:blipFill>
        <p:spPr bwMode="auto">
          <a:xfrm>
            <a:off x="280988" y="171450"/>
            <a:ext cx="530225" cy="654050"/>
          </a:xfrm>
          <a:prstGeom prst="rect">
            <a:avLst/>
          </a:prstGeom>
          <a:noFill/>
          <a:ln w="9525">
            <a:noFill/>
            <a:miter lim="800000"/>
            <a:headEnd/>
            <a:tailEnd/>
          </a:ln>
        </p:spPr>
      </p:pic>
      <p:grpSp>
        <p:nvGrpSpPr>
          <p:cNvPr id="5" name="Группа 16"/>
          <p:cNvGrpSpPr>
            <a:grpSpLocks/>
          </p:cNvGrpSpPr>
          <p:nvPr userDrawn="1"/>
        </p:nvGrpSpPr>
        <p:grpSpPr bwMode="auto">
          <a:xfrm>
            <a:off x="8001000" y="195263"/>
            <a:ext cx="1143000" cy="708124"/>
            <a:chOff x="1166784" y="1297355"/>
            <a:chExt cx="1143007" cy="708110"/>
          </a:xfrm>
        </p:grpSpPr>
        <p:pic>
          <p:nvPicPr>
            <p:cNvPr id="6" name="Picture 2"/>
            <p:cNvPicPr>
              <a:picLocks noChangeAspect="1" noChangeArrowheads="1"/>
            </p:cNvPicPr>
            <p:nvPr/>
          </p:nvPicPr>
          <p:blipFill>
            <a:blip r:embed="rId3" cstate="print">
              <a:lum bright="24000"/>
            </a:blip>
            <a:srcRect/>
            <a:stretch>
              <a:fillRect/>
            </a:stretch>
          </p:blipFill>
          <p:spPr bwMode="auto">
            <a:xfrm>
              <a:off x="1332000" y="1297355"/>
              <a:ext cx="781030" cy="369520"/>
            </a:xfrm>
            <a:prstGeom prst="rect">
              <a:avLst/>
            </a:prstGeom>
            <a:noFill/>
            <a:ln w="9525">
              <a:noFill/>
              <a:miter lim="800000"/>
              <a:headEnd/>
              <a:tailEnd/>
            </a:ln>
          </p:spPr>
        </p:pic>
        <p:sp>
          <p:nvSpPr>
            <p:cNvPr id="7" name="Rectangle 14"/>
            <p:cNvSpPr>
              <a:spLocks noChangeArrowheads="1"/>
            </p:cNvSpPr>
            <p:nvPr/>
          </p:nvSpPr>
          <p:spPr bwMode="auto">
            <a:xfrm>
              <a:off x="1166784" y="1559198"/>
              <a:ext cx="1143007" cy="446267"/>
            </a:xfrm>
            <a:prstGeom prst="rect">
              <a:avLst/>
            </a:prstGeom>
            <a:noFill/>
            <a:ln w="9525">
              <a:noFill/>
              <a:miter lim="800000"/>
              <a:headEnd/>
              <a:tailEnd/>
            </a:ln>
            <a:effectLst/>
          </p:spPr>
          <p:txBody>
            <a:bodyPr anchor="ctr">
              <a:spAutoFit/>
            </a:bodyPr>
            <a:lstStyle/>
            <a:p>
              <a:pPr>
                <a:defRPr/>
              </a:pPr>
              <a:r>
                <a:rPr lang="ru-RU" sz="2300" b="1" dirty="0" err="1" smtClean="0">
                  <a:latin typeface="Bookman Old Style"/>
                  <a:ea typeface="Times New Roman"/>
                  <a:cs typeface="Bookman Old Style"/>
                </a:rPr>
                <a:t>EMMP</a:t>
              </a:r>
              <a:endParaRPr lang="ru-RU" sz="2300" b="1" dirty="0">
                <a:latin typeface="Bookman Old Style"/>
                <a:ea typeface="Times New Roman"/>
                <a:cs typeface="Bookman Old Style"/>
              </a:endParaRPr>
            </a:p>
          </p:txBody>
        </p:sp>
      </p:grpSp>
      <p:sp>
        <p:nvSpPr>
          <p:cNvPr id="2" name="Заголовок 1"/>
          <p:cNvSpPr>
            <a:spLocks noGrp="1"/>
          </p:cNvSpPr>
          <p:nvPr>
            <p:ph type="title"/>
          </p:nvPr>
        </p:nvSpPr>
        <p:spPr/>
        <p:txBody>
          <a:bodyPr/>
          <a:lstStyle/>
          <a:p>
            <a:r>
              <a:rPr lang="ru-RU" dirty="0" smtClean="0"/>
              <a:t>Образец заголовка</a:t>
            </a:r>
            <a:endParaRPr lang="ru-RU" dirty="0"/>
          </a:p>
        </p:txBody>
      </p:sp>
      <p:sp>
        <p:nvSpPr>
          <p:cNvPr id="3" name="Содержимое 2"/>
          <p:cNvSpPr>
            <a:spLocks noGrp="1"/>
          </p:cNvSpPr>
          <p:nvPr>
            <p:ph idx="1"/>
          </p:nvPr>
        </p:nvSpPr>
        <p:spPr/>
        <p:txBody>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8" name="Дата 3"/>
          <p:cNvSpPr>
            <a:spLocks noGrp="1"/>
          </p:cNvSpPr>
          <p:nvPr>
            <p:ph type="dt" sz="half" idx="10"/>
          </p:nvPr>
        </p:nvSpPr>
        <p:spPr/>
        <p:txBody>
          <a:bodyPr/>
          <a:lstStyle>
            <a:lvl1pPr>
              <a:defRPr/>
            </a:lvl1pPr>
          </a:lstStyle>
          <a:p>
            <a:pPr>
              <a:defRPr/>
            </a:pPr>
            <a:fld id="{B152BF4C-ADF2-40ED-97FD-3E659272A4D1}" type="datetime1">
              <a:rPr lang="ru-RU"/>
              <a:pPr>
                <a:defRPr/>
              </a:pPr>
              <a:t>06.02.2012</a:t>
            </a:fld>
            <a:endParaRPr lang="ru-RU"/>
          </a:p>
        </p:txBody>
      </p:sp>
      <p:sp>
        <p:nvSpPr>
          <p:cNvPr id="9" name="Нижний колонтитул 4"/>
          <p:cNvSpPr>
            <a:spLocks noGrp="1"/>
          </p:cNvSpPr>
          <p:nvPr>
            <p:ph type="ftr" sz="quarter" idx="11"/>
          </p:nvPr>
        </p:nvSpPr>
        <p:spPr/>
        <p:txBody>
          <a:bodyPr/>
          <a:lstStyle>
            <a:lvl1pPr>
              <a:defRPr/>
            </a:lvl1pPr>
          </a:lstStyle>
          <a:p>
            <a:pPr>
              <a:defRPr/>
            </a:pPr>
            <a:endParaRPr lang="ru-RU"/>
          </a:p>
        </p:txBody>
      </p:sp>
      <p:sp>
        <p:nvSpPr>
          <p:cNvPr id="10" name="Номер слайда 5"/>
          <p:cNvSpPr>
            <a:spLocks noGrp="1"/>
          </p:cNvSpPr>
          <p:nvPr>
            <p:ph type="sldNum" sz="quarter" idx="12"/>
          </p:nvPr>
        </p:nvSpPr>
        <p:spPr/>
        <p:txBody>
          <a:bodyPr/>
          <a:lstStyle>
            <a:lvl1pPr>
              <a:defRPr/>
            </a:lvl1pPr>
          </a:lstStyle>
          <a:p>
            <a:pPr>
              <a:defRPr/>
            </a:pPr>
            <a:fld id="{9E7DE875-F0C1-4EF1-A47B-D2DD31B9226B}"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EFC53934-34DA-471E-B418-8E5F8555E52F}" type="datetime1">
              <a:rPr lang="ru-RU"/>
              <a:pPr>
                <a:defRPr/>
              </a:pPr>
              <a:t>06.02.2012</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6988E721-51E3-408A-8EEB-DE1D6A91962C}"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052D7408-F49A-4A00-99EF-57515268B23B}" type="datetime1">
              <a:rPr lang="ru-RU"/>
              <a:pPr>
                <a:defRPr/>
              </a:pPr>
              <a:t>06.02.2012</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ABD098F0-8DEA-4337-9AD1-4CA1FC3F3993}"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C18763DA-4037-4E4E-9EF4-355E7967D725}" type="datetime1">
              <a:rPr lang="ru-RU"/>
              <a:pPr>
                <a:defRPr/>
              </a:pPr>
              <a:t>06.02.2012</a:t>
            </a:fld>
            <a:endParaRPr lang="ru-RU"/>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pPr>
              <a:defRPr/>
            </a:pPr>
            <a:fld id="{BBA790F1-2FCB-4D3E-A301-EDE3EBEA2557}"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FA12E955-BD82-420B-91BB-84F8058403A2}" type="datetime1">
              <a:rPr lang="ru-RU"/>
              <a:pPr>
                <a:defRPr/>
              </a:pPr>
              <a:t>06.02.2012</a:t>
            </a:fld>
            <a:endParaRPr lang="ru-RU"/>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0EDC70F0-D5BE-4257-9933-67E37D363BDE}"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BE94BE90-9AD0-4A26-B34D-E5B94C42E97A}" type="datetime1">
              <a:rPr lang="ru-RU"/>
              <a:pPr>
                <a:defRPr/>
              </a:pPr>
              <a:t>06.02.2012</a:t>
            </a:fld>
            <a:endParaRPr lang="ru-RU"/>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pPr>
              <a:defRPr/>
            </a:pPr>
            <a:fld id="{EB6924E0-9BC9-4731-A8ED-1FC9EA0AA8E2}"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73A39C80-7A1D-438A-988D-DF09DBFE62CD}" type="datetime1">
              <a:rPr lang="ru-RU"/>
              <a:pPr>
                <a:defRPr/>
              </a:pPr>
              <a:t>06.02.2012</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400B45E1-EB08-403B-AA60-B56CAEBF81C5}"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EB45E44D-3965-471A-B95E-BD8700BEA9D7}" type="datetime1">
              <a:rPr lang="ru-RU"/>
              <a:pPr>
                <a:defRPr/>
              </a:pPr>
              <a:t>06.02.2012</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D8BD429E-DC81-4C6E-9F1E-9D0F160E3987}"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5602" name="Заголовок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25603" name="Текст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65426154-600B-4F36-B039-B194F65E7A6D}" type="datetime1">
              <a:rPr lang="ru-RU"/>
              <a:pPr>
                <a:defRPr/>
              </a:pPr>
              <a:t>06.02.2012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C670109D-C166-497A-ADF5-528FA6AD3F86}"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http://www.annews.ru/upload/iblock/fc0/uran_fn.jpg" TargetMode="External"/><Relationship Id="rId13" Type="http://schemas.openxmlformats.org/officeDocument/2006/relationships/hyperlink" Target="http://www.sywol.ru/albums/userpics/10001/477121.jpg" TargetMode="External"/><Relationship Id="rId3" Type="http://schemas.openxmlformats.org/officeDocument/2006/relationships/image" Target="../media/image4.jpeg"/><Relationship Id="rId7" Type="http://schemas.openxmlformats.org/officeDocument/2006/relationships/image" Target="../media/image7.jpeg"/><Relationship Id="rId12" Type="http://schemas.openxmlformats.org/officeDocument/2006/relationships/image" Target="../media/image10.jpeg"/><Relationship Id="rId2" Type="http://schemas.openxmlformats.org/officeDocument/2006/relationships/image" Target="../media/image3.jpeg"/><Relationship Id="rId1" Type="http://schemas.openxmlformats.org/officeDocument/2006/relationships/slideLayout" Target="../slideLayouts/slideLayout9.xml"/><Relationship Id="rId6" Type="http://schemas.openxmlformats.org/officeDocument/2006/relationships/image" Target="../media/image6.jpeg"/><Relationship Id="rId11" Type="http://schemas.openxmlformats.org/officeDocument/2006/relationships/hyperlink" Target="http://uole.eps.ru/images/Platina.jpg" TargetMode="External"/><Relationship Id="rId5" Type="http://schemas.openxmlformats.org/officeDocument/2006/relationships/hyperlink" Target="http://www.bellona.ru/imagearchive/almaz.jpg" TargetMode="External"/><Relationship Id="rId10" Type="http://schemas.openxmlformats.org/officeDocument/2006/relationships/image" Target="../media/image9.jpeg"/><Relationship Id="rId4" Type="http://schemas.openxmlformats.org/officeDocument/2006/relationships/image" Target="../media/image5.jpeg"/><Relationship Id="rId9" Type="http://schemas.openxmlformats.org/officeDocument/2006/relationships/image" Target="../media/image8.jpeg"/><Relationship Id="rId14" Type="http://schemas.openxmlformats.org/officeDocument/2006/relationships/image" Target="../media/image1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eg"/><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1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 Id="rId5" Type="http://schemas.openxmlformats.org/officeDocument/2006/relationships/image" Target="../media/image34.png"/><Relationship Id="rId4" Type="http://schemas.openxmlformats.org/officeDocument/2006/relationships/image" Target="../media/image33.png"/></Relationships>
</file>

<file path=ppt/slides/_rels/slide1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2.xml"/><Relationship Id="rId4" Type="http://schemas.openxmlformats.org/officeDocument/2006/relationships/chart" Target="../charts/chart4.xml"/></Relationships>
</file>

<file path=ppt/slides/_rels/slide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 name="Прямоугольник 299"/>
          <p:cNvSpPr/>
          <p:nvPr/>
        </p:nvSpPr>
        <p:spPr>
          <a:xfrm>
            <a:off x="785813" y="3392488"/>
            <a:ext cx="179387" cy="179387"/>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solidFill>
                <a:srgbClr val="466DDA"/>
              </a:solidFill>
            </a:endParaRPr>
          </a:p>
        </p:txBody>
      </p:sp>
      <p:sp>
        <p:nvSpPr>
          <p:cNvPr id="177" name="Прямоугольник 176"/>
          <p:cNvSpPr/>
          <p:nvPr/>
        </p:nvSpPr>
        <p:spPr>
          <a:xfrm>
            <a:off x="4500563" y="5643563"/>
            <a:ext cx="179387" cy="179387"/>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186" name="Прямоугольник 185"/>
          <p:cNvSpPr/>
          <p:nvPr/>
        </p:nvSpPr>
        <p:spPr>
          <a:xfrm>
            <a:off x="2786063" y="5643563"/>
            <a:ext cx="179387" cy="179387"/>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193" name="Прямоугольник 192"/>
          <p:cNvSpPr/>
          <p:nvPr/>
        </p:nvSpPr>
        <p:spPr>
          <a:xfrm>
            <a:off x="3357563" y="5643563"/>
            <a:ext cx="179387" cy="179387"/>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194" name="Прямоугольник 193"/>
          <p:cNvSpPr/>
          <p:nvPr/>
        </p:nvSpPr>
        <p:spPr>
          <a:xfrm>
            <a:off x="3929063" y="5643563"/>
            <a:ext cx="179387" cy="179387"/>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195" name="Прямоугольник 194"/>
          <p:cNvSpPr/>
          <p:nvPr/>
        </p:nvSpPr>
        <p:spPr>
          <a:xfrm>
            <a:off x="3071813" y="5643563"/>
            <a:ext cx="179387" cy="179387"/>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202" name="Прямоугольник 201"/>
          <p:cNvSpPr/>
          <p:nvPr/>
        </p:nvSpPr>
        <p:spPr>
          <a:xfrm>
            <a:off x="3643313" y="5643563"/>
            <a:ext cx="179387" cy="179387"/>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203" name="Прямоугольник 202"/>
          <p:cNvSpPr/>
          <p:nvPr/>
        </p:nvSpPr>
        <p:spPr>
          <a:xfrm>
            <a:off x="4214813" y="5643563"/>
            <a:ext cx="179387" cy="179387"/>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204" name="Прямоугольник 203"/>
          <p:cNvSpPr/>
          <p:nvPr/>
        </p:nvSpPr>
        <p:spPr>
          <a:xfrm>
            <a:off x="1928813" y="5643563"/>
            <a:ext cx="179387" cy="179387"/>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211" name="Прямоугольник 210"/>
          <p:cNvSpPr/>
          <p:nvPr/>
        </p:nvSpPr>
        <p:spPr>
          <a:xfrm>
            <a:off x="2214563" y="5643563"/>
            <a:ext cx="179387" cy="179387"/>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212" name="Прямоугольник 211"/>
          <p:cNvSpPr/>
          <p:nvPr/>
        </p:nvSpPr>
        <p:spPr>
          <a:xfrm>
            <a:off x="2500313" y="5643563"/>
            <a:ext cx="179387" cy="179387"/>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213" name="Прямоугольник 212"/>
          <p:cNvSpPr/>
          <p:nvPr/>
        </p:nvSpPr>
        <p:spPr>
          <a:xfrm>
            <a:off x="1071563" y="5643563"/>
            <a:ext cx="179387" cy="179387"/>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solidFill>
                <a:srgbClr val="466DDA"/>
              </a:solidFill>
            </a:endParaRPr>
          </a:p>
        </p:txBody>
      </p:sp>
      <p:sp>
        <p:nvSpPr>
          <p:cNvPr id="220" name="Прямоугольник 219"/>
          <p:cNvSpPr/>
          <p:nvPr/>
        </p:nvSpPr>
        <p:spPr>
          <a:xfrm>
            <a:off x="1357313" y="5640388"/>
            <a:ext cx="179387" cy="180975"/>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221" name="Прямоугольник 220"/>
          <p:cNvSpPr/>
          <p:nvPr/>
        </p:nvSpPr>
        <p:spPr>
          <a:xfrm>
            <a:off x="1643063" y="5640388"/>
            <a:ext cx="179387" cy="180975"/>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230" name="Прямоугольник 229"/>
          <p:cNvSpPr/>
          <p:nvPr/>
        </p:nvSpPr>
        <p:spPr>
          <a:xfrm>
            <a:off x="782638" y="5640388"/>
            <a:ext cx="180975" cy="180975"/>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solidFill>
                <a:srgbClr val="466DDA"/>
              </a:solidFill>
            </a:endParaRPr>
          </a:p>
        </p:txBody>
      </p:sp>
      <p:sp>
        <p:nvSpPr>
          <p:cNvPr id="157" name="Прямоугольник 156"/>
          <p:cNvSpPr/>
          <p:nvPr/>
        </p:nvSpPr>
        <p:spPr>
          <a:xfrm>
            <a:off x="6215063" y="5643563"/>
            <a:ext cx="179387" cy="179387"/>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166" name="Прямоугольник 165"/>
          <p:cNvSpPr/>
          <p:nvPr/>
        </p:nvSpPr>
        <p:spPr>
          <a:xfrm>
            <a:off x="6500813" y="5643563"/>
            <a:ext cx="179387" cy="179387"/>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167" name="Прямоугольник 166"/>
          <p:cNvSpPr/>
          <p:nvPr/>
        </p:nvSpPr>
        <p:spPr>
          <a:xfrm>
            <a:off x="6786563" y="5643563"/>
            <a:ext cx="179387" cy="179387"/>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168" name="Прямоугольник 167"/>
          <p:cNvSpPr/>
          <p:nvPr/>
        </p:nvSpPr>
        <p:spPr>
          <a:xfrm>
            <a:off x="5357813" y="5643563"/>
            <a:ext cx="179387" cy="179387"/>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175" name="Прямоугольник 174"/>
          <p:cNvSpPr/>
          <p:nvPr/>
        </p:nvSpPr>
        <p:spPr>
          <a:xfrm>
            <a:off x="5643563" y="5643563"/>
            <a:ext cx="179387" cy="179387"/>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176" name="Прямоугольник 175"/>
          <p:cNvSpPr/>
          <p:nvPr/>
        </p:nvSpPr>
        <p:spPr>
          <a:xfrm>
            <a:off x="5929313" y="5643563"/>
            <a:ext cx="179387" cy="179387"/>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184" name="Прямоугольник 183"/>
          <p:cNvSpPr/>
          <p:nvPr/>
        </p:nvSpPr>
        <p:spPr>
          <a:xfrm>
            <a:off x="4786313" y="5643563"/>
            <a:ext cx="179387" cy="179387"/>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185" name="Прямоугольник 184"/>
          <p:cNvSpPr/>
          <p:nvPr/>
        </p:nvSpPr>
        <p:spPr>
          <a:xfrm>
            <a:off x="5072063" y="5643563"/>
            <a:ext cx="179387" cy="179387"/>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269" name="Прямоугольник 268"/>
          <p:cNvSpPr/>
          <p:nvPr/>
        </p:nvSpPr>
        <p:spPr>
          <a:xfrm>
            <a:off x="785813" y="3678238"/>
            <a:ext cx="179387" cy="179387"/>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solidFill>
                <a:srgbClr val="466DDA"/>
              </a:solidFill>
            </a:endParaRPr>
          </a:p>
        </p:txBody>
      </p:sp>
      <p:sp>
        <p:nvSpPr>
          <p:cNvPr id="270" name="Прямоугольник 269"/>
          <p:cNvSpPr/>
          <p:nvPr/>
        </p:nvSpPr>
        <p:spPr>
          <a:xfrm>
            <a:off x="785813" y="3963988"/>
            <a:ext cx="179387" cy="179387"/>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solidFill>
                <a:srgbClr val="466DDA"/>
              </a:solidFill>
            </a:endParaRPr>
          </a:p>
        </p:txBody>
      </p:sp>
      <p:sp>
        <p:nvSpPr>
          <p:cNvPr id="274" name="Прямоугольник 273"/>
          <p:cNvSpPr/>
          <p:nvPr/>
        </p:nvSpPr>
        <p:spPr>
          <a:xfrm>
            <a:off x="8075613" y="2643188"/>
            <a:ext cx="360362" cy="360362"/>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225" name="Прямоугольник 224"/>
          <p:cNvSpPr/>
          <p:nvPr/>
        </p:nvSpPr>
        <p:spPr>
          <a:xfrm>
            <a:off x="782638" y="5392738"/>
            <a:ext cx="180975" cy="179387"/>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solidFill>
                <a:srgbClr val="466DDA"/>
              </a:solidFill>
            </a:endParaRPr>
          </a:p>
        </p:txBody>
      </p:sp>
      <p:sp>
        <p:nvSpPr>
          <p:cNvPr id="222" name="Прямоугольник 221"/>
          <p:cNvSpPr/>
          <p:nvPr/>
        </p:nvSpPr>
        <p:spPr>
          <a:xfrm>
            <a:off x="782638" y="4821238"/>
            <a:ext cx="180975" cy="179387"/>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solidFill>
                <a:srgbClr val="466DDA"/>
              </a:solidFill>
            </a:endParaRPr>
          </a:p>
        </p:txBody>
      </p:sp>
      <p:sp>
        <p:nvSpPr>
          <p:cNvPr id="223" name="Прямоугольник 222"/>
          <p:cNvSpPr/>
          <p:nvPr/>
        </p:nvSpPr>
        <p:spPr>
          <a:xfrm>
            <a:off x="782638" y="4535488"/>
            <a:ext cx="180975" cy="179387"/>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solidFill>
                <a:srgbClr val="466DDA"/>
              </a:solidFill>
            </a:endParaRPr>
          </a:p>
        </p:txBody>
      </p:sp>
      <p:sp>
        <p:nvSpPr>
          <p:cNvPr id="226" name="Прямоугольник 225"/>
          <p:cNvSpPr/>
          <p:nvPr/>
        </p:nvSpPr>
        <p:spPr>
          <a:xfrm>
            <a:off x="782638" y="4249738"/>
            <a:ext cx="180975" cy="179387"/>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solidFill>
                <a:srgbClr val="466DDA"/>
              </a:solidFill>
            </a:endParaRPr>
          </a:p>
        </p:txBody>
      </p:sp>
      <p:sp>
        <p:nvSpPr>
          <p:cNvPr id="228" name="Прямоугольник 227"/>
          <p:cNvSpPr/>
          <p:nvPr/>
        </p:nvSpPr>
        <p:spPr>
          <a:xfrm>
            <a:off x="782638" y="5106988"/>
            <a:ext cx="180975" cy="179387"/>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solidFill>
                <a:srgbClr val="466DDA"/>
              </a:solidFill>
            </a:endParaRPr>
          </a:p>
        </p:txBody>
      </p:sp>
      <p:sp>
        <p:nvSpPr>
          <p:cNvPr id="140" name="Прямоугольник 139"/>
          <p:cNvSpPr/>
          <p:nvPr/>
        </p:nvSpPr>
        <p:spPr>
          <a:xfrm>
            <a:off x="6424613" y="2643188"/>
            <a:ext cx="647700" cy="64770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141" name="Прямоугольник 140"/>
          <p:cNvSpPr/>
          <p:nvPr/>
        </p:nvSpPr>
        <p:spPr>
          <a:xfrm>
            <a:off x="7143750" y="2643188"/>
            <a:ext cx="647700" cy="64770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142" name="Прямоугольник 141"/>
          <p:cNvSpPr/>
          <p:nvPr/>
        </p:nvSpPr>
        <p:spPr>
          <a:xfrm>
            <a:off x="7853363" y="2638425"/>
            <a:ext cx="647700" cy="64770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143" name="Прямоугольник 142"/>
          <p:cNvSpPr/>
          <p:nvPr/>
        </p:nvSpPr>
        <p:spPr>
          <a:xfrm>
            <a:off x="6424613" y="3352800"/>
            <a:ext cx="647700" cy="64770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144" name="Прямоугольник 143"/>
          <p:cNvSpPr/>
          <p:nvPr/>
        </p:nvSpPr>
        <p:spPr>
          <a:xfrm>
            <a:off x="7143750" y="3357563"/>
            <a:ext cx="647700" cy="64770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145" name="Прямоугольник 144"/>
          <p:cNvSpPr/>
          <p:nvPr/>
        </p:nvSpPr>
        <p:spPr>
          <a:xfrm>
            <a:off x="7853363" y="3357563"/>
            <a:ext cx="647700" cy="64770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146" name="Прямоугольник 145"/>
          <p:cNvSpPr/>
          <p:nvPr/>
        </p:nvSpPr>
        <p:spPr>
          <a:xfrm>
            <a:off x="6424613" y="4071938"/>
            <a:ext cx="647700" cy="64770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147" name="Прямоугольник 146"/>
          <p:cNvSpPr/>
          <p:nvPr/>
        </p:nvSpPr>
        <p:spPr>
          <a:xfrm>
            <a:off x="7143750" y="4071938"/>
            <a:ext cx="647700" cy="64770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148" name="Прямоугольник 147"/>
          <p:cNvSpPr/>
          <p:nvPr/>
        </p:nvSpPr>
        <p:spPr>
          <a:xfrm>
            <a:off x="7853363" y="4067175"/>
            <a:ext cx="647700" cy="64770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14377" name="Подзаголовок 2"/>
          <p:cNvSpPr>
            <a:spLocks noGrp="1"/>
          </p:cNvSpPr>
          <p:nvPr>
            <p:ph type="body" sz="half" idx="2"/>
          </p:nvPr>
        </p:nvSpPr>
        <p:spPr>
          <a:solidFill>
            <a:srgbClr val="466DDA">
              <a:alpha val="32156"/>
            </a:srgbClr>
          </a:solidFill>
        </p:spPr>
        <p:txBody>
          <a:bodyPr/>
          <a:lstStyle/>
          <a:p>
            <a:pPr>
              <a:spcBef>
                <a:spcPts val="338"/>
              </a:spcBef>
            </a:pPr>
            <a:r>
              <a:rPr lang="en-US" b="1" smtClean="0">
                <a:solidFill>
                  <a:srgbClr val="403152"/>
                </a:solidFill>
              </a:rPr>
              <a:t>February 2012</a:t>
            </a:r>
          </a:p>
        </p:txBody>
      </p:sp>
      <p:grpSp>
        <p:nvGrpSpPr>
          <p:cNvPr id="2" name="Group 11"/>
          <p:cNvGrpSpPr>
            <a:grpSpLocks noChangeAspect="1"/>
          </p:cNvGrpSpPr>
          <p:nvPr/>
        </p:nvGrpSpPr>
        <p:grpSpPr bwMode="auto">
          <a:xfrm>
            <a:off x="1500167" y="2500306"/>
            <a:ext cx="4876382" cy="2744790"/>
            <a:chOff x="468" y="1407"/>
            <a:chExt cx="2238" cy="1260"/>
          </a:xfrm>
          <a:solidFill>
            <a:schemeClr val="tx2">
              <a:lumMod val="60000"/>
              <a:lumOff val="40000"/>
              <a:alpha val="35000"/>
            </a:schemeClr>
          </a:solidFill>
        </p:grpSpPr>
        <p:sp>
          <p:nvSpPr>
            <p:cNvPr id="8" name="Freeform 12"/>
            <p:cNvSpPr>
              <a:spLocks noChangeAspect="1"/>
            </p:cNvSpPr>
            <p:nvPr/>
          </p:nvSpPr>
          <p:spPr bwMode="auto">
            <a:xfrm rot="815464">
              <a:off x="2310" y="2429"/>
              <a:ext cx="98" cy="238"/>
            </a:xfrm>
            <a:custGeom>
              <a:avLst/>
              <a:gdLst>
                <a:gd name="T0" fmla="*/ 0 w 839"/>
                <a:gd name="T1" fmla="*/ 0 h 2046"/>
                <a:gd name="T2" fmla="*/ 0 w 839"/>
                <a:gd name="T3" fmla="*/ 0 h 2046"/>
                <a:gd name="T4" fmla="*/ 0 w 839"/>
                <a:gd name="T5" fmla="*/ 0 h 2046"/>
                <a:gd name="T6" fmla="*/ 0 w 839"/>
                <a:gd name="T7" fmla="*/ 0 h 2046"/>
                <a:gd name="T8" fmla="*/ 0 w 839"/>
                <a:gd name="T9" fmla="*/ 0 h 2046"/>
                <a:gd name="T10" fmla="*/ 0 w 839"/>
                <a:gd name="T11" fmla="*/ 0 h 2046"/>
                <a:gd name="T12" fmla="*/ 0 w 839"/>
                <a:gd name="T13" fmla="*/ 0 h 2046"/>
                <a:gd name="T14" fmla="*/ 0 w 839"/>
                <a:gd name="T15" fmla="*/ 0 h 2046"/>
                <a:gd name="T16" fmla="*/ 0 w 839"/>
                <a:gd name="T17" fmla="*/ 0 h 2046"/>
                <a:gd name="T18" fmla="*/ 0 w 839"/>
                <a:gd name="T19" fmla="*/ 0 h 2046"/>
                <a:gd name="T20" fmla="*/ 0 w 839"/>
                <a:gd name="T21" fmla="*/ 0 h 2046"/>
                <a:gd name="T22" fmla="*/ 0 w 839"/>
                <a:gd name="T23" fmla="*/ 0 h 2046"/>
                <a:gd name="T24" fmla="*/ 0 w 839"/>
                <a:gd name="T25" fmla="*/ 0 h 2046"/>
                <a:gd name="T26" fmla="*/ 0 w 839"/>
                <a:gd name="T27" fmla="*/ 0 h 2046"/>
                <a:gd name="T28" fmla="*/ 0 w 839"/>
                <a:gd name="T29" fmla="*/ 0 h 2046"/>
                <a:gd name="T30" fmla="*/ 0 w 839"/>
                <a:gd name="T31" fmla="*/ 0 h 2046"/>
                <a:gd name="T32" fmla="*/ 0 w 839"/>
                <a:gd name="T33" fmla="*/ 0 h 2046"/>
                <a:gd name="T34" fmla="*/ 0 w 839"/>
                <a:gd name="T35" fmla="*/ 0 h 2046"/>
                <a:gd name="T36" fmla="*/ 0 w 839"/>
                <a:gd name="T37" fmla="*/ 0 h 2046"/>
                <a:gd name="T38" fmla="*/ 0 w 839"/>
                <a:gd name="T39" fmla="*/ 0 h 2046"/>
                <a:gd name="T40" fmla="*/ 0 w 839"/>
                <a:gd name="T41" fmla="*/ 0 h 2046"/>
                <a:gd name="T42" fmla="*/ 0 w 839"/>
                <a:gd name="T43" fmla="*/ 0 h 2046"/>
                <a:gd name="T44" fmla="*/ 0 w 839"/>
                <a:gd name="T45" fmla="*/ 0 h 2046"/>
                <a:gd name="T46" fmla="*/ 0 w 839"/>
                <a:gd name="T47" fmla="*/ 0 h 2046"/>
                <a:gd name="T48" fmla="*/ 0 w 839"/>
                <a:gd name="T49" fmla="*/ 0 h 2046"/>
                <a:gd name="T50" fmla="*/ 0 w 839"/>
                <a:gd name="T51" fmla="*/ 0 h 2046"/>
                <a:gd name="T52" fmla="*/ 0 w 839"/>
                <a:gd name="T53" fmla="*/ 0 h 2046"/>
                <a:gd name="T54" fmla="*/ 0 w 839"/>
                <a:gd name="T55" fmla="*/ 0 h 204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839"/>
                <a:gd name="T85" fmla="*/ 0 h 2046"/>
                <a:gd name="T86" fmla="*/ 839 w 839"/>
                <a:gd name="T87" fmla="*/ 2046 h 204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839" h="2046">
                  <a:moveTo>
                    <a:pt x="106" y="794"/>
                  </a:moveTo>
                  <a:lnTo>
                    <a:pt x="201" y="791"/>
                  </a:lnTo>
                  <a:lnTo>
                    <a:pt x="184" y="640"/>
                  </a:lnTo>
                  <a:lnTo>
                    <a:pt x="313" y="623"/>
                  </a:lnTo>
                  <a:lnTo>
                    <a:pt x="523" y="500"/>
                  </a:lnTo>
                  <a:lnTo>
                    <a:pt x="490" y="371"/>
                  </a:lnTo>
                  <a:lnTo>
                    <a:pt x="587" y="290"/>
                  </a:lnTo>
                  <a:lnTo>
                    <a:pt x="581" y="210"/>
                  </a:lnTo>
                  <a:lnTo>
                    <a:pt x="468" y="171"/>
                  </a:lnTo>
                  <a:lnTo>
                    <a:pt x="403" y="91"/>
                  </a:lnTo>
                  <a:lnTo>
                    <a:pt x="523" y="0"/>
                  </a:lnTo>
                  <a:lnTo>
                    <a:pt x="629" y="129"/>
                  </a:lnTo>
                  <a:lnTo>
                    <a:pt x="727" y="139"/>
                  </a:lnTo>
                  <a:lnTo>
                    <a:pt x="807" y="420"/>
                  </a:lnTo>
                  <a:lnTo>
                    <a:pt x="839" y="646"/>
                  </a:lnTo>
                  <a:lnTo>
                    <a:pt x="807" y="903"/>
                  </a:lnTo>
                  <a:lnTo>
                    <a:pt x="807" y="1581"/>
                  </a:lnTo>
                  <a:lnTo>
                    <a:pt x="517" y="1840"/>
                  </a:lnTo>
                  <a:lnTo>
                    <a:pt x="323" y="1774"/>
                  </a:lnTo>
                  <a:lnTo>
                    <a:pt x="339" y="1969"/>
                  </a:lnTo>
                  <a:lnTo>
                    <a:pt x="229" y="2046"/>
                  </a:lnTo>
                  <a:lnTo>
                    <a:pt x="207" y="2026"/>
                  </a:lnTo>
                  <a:lnTo>
                    <a:pt x="226" y="1823"/>
                  </a:lnTo>
                  <a:lnTo>
                    <a:pt x="0" y="1517"/>
                  </a:lnTo>
                  <a:lnTo>
                    <a:pt x="17" y="1356"/>
                  </a:lnTo>
                  <a:lnTo>
                    <a:pt x="193" y="1307"/>
                  </a:lnTo>
                  <a:lnTo>
                    <a:pt x="178" y="984"/>
                  </a:lnTo>
                  <a:lnTo>
                    <a:pt x="106" y="794"/>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9" name="Freeform 13"/>
            <p:cNvSpPr>
              <a:spLocks noChangeAspect="1"/>
            </p:cNvSpPr>
            <p:nvPr/>
          </p:nvSpPr>
          <p:spPr bwMode="auto">
            <a:xfrm rot="815464">
              <a:off x="1976" y="2259"/>
              <a:ext cx="296" cy="198"/>
            </a:xfrm>
            <a:custGeom>
              <a:avLst/>
              <a:gdLst>
                <a:gd name="T0" fmla="*/ 0 w 2559"/>
                <a:gd name="T1" fmla="*/ 0 h 1703"/>
                <a:gd name="T2" fmla="*/ 0 w 2559"/>
                <a:gd name="T3" fmla="*/ 0 h 1703"/>
                <a:gd name="T4" fmla="*/ 0 w 2559"/>
                <a:gd name="T5" fmla="*/ 0 h 1703"/>
                <a:gd name="T6" fmla="*/ 0 w 2559"/>
                <a:gd name="T7" fmla="*/ 0 h 1703"/>
                <a:gd name="T8" fmla="*/ 0 w 2559"/>
                <a:gd name="T9" fmla="*/ 0 h 1703"/>
                <a:gd name="T10" fmla="*/ 0 w 2559"/>
                <a:gd name="T11" fmla="*/ 0 h 1703"/>
                <a:gd name="T12" fmla="*/ 0 w 2559"/>
                <a:gd name="T13" fmla="*/ 0 h 1703"/>
                <a:gd name="T14" fmla="*/ 0 w 2559"/>
                <a:gd name="T15" fmla="*/ 0 h 1703"/>
                <a:gd name="T16" fmla="*/ 0 w 2559"/>
                <a:gd name="T17" fmla="*/ 0 h 1703"/>
                <a:gd name="T18" fmla="*/ 0 w 2559"/>
                <a:gd name="T19" fmla="*/ 0 h 1703"/>
                <a:gd name="T20" fmla="*/ 0 w 2559"/>
                <a:gd name="T21" fmla="*/ 0 h 1703"/>
                <a:gd name="T22" fmla="*/ 0 w 2559"/>
                <a:gd name="T23" fmla="*/ 0 h 1703"/>
                <a:gd name="T24" fmla="*/ 0 w 2559"/>
                <a:gd name="T25" fmla="*/ 0 h 1703"/>
                <a:gd name="T26" fmla="*/ 0 w 2559"/>
                <a:gd name="T27" fmla="*/ 0 h 1703"/>
                <a:gd name="T28" fmla="*/ 0 w 2559"/>
                <a:gd name="T29" fmla="*/ 0 h 1703"/>
                <a:gd name="T30" fmla="*/ 0 w 2559"/>
                <a:gd name="T31" fmla="*/ 0 h 1703"/>
                <a:gd name="T32" fmla="*/ 0 w 2559"/>
                <a:gd name="T33" fmla="*/ 0 h 1703"/>
                <a:gd name="T34" fmla="*/ 0 w 2559"/>
                <a:gd name="T35" fmla="*/ 0 h 1703"/>
                <a:gd name="T36" fmla="*/ 0 w 2559"/>
                <a:gd name="T37" fmla="*/ 0 h 1703"/>
                <a:gd name="T38" fmla="*/ 0 w 2559"/>
                <a:gd name="T39" fmla="*/ 0 h 1703"/>
                <a:gd name="T40" fmla="*/ 0 w 2559"/>
                <a:gd name="T41" fmla="*/ 0 h 1703"/>
                <a:gd name="T42" fmla="*/ 0 w 2559"/>
                <a:gd name="T43" fmla="*/ 0 h 1703"/>
                <a:gd name="T44" fmla="*/ 0 w 2559"/>
                <a:gd name="T45" fmla="*/ 0 h 1703"/>
                <a:gd name="T46" fmla="*/ 0 w 2559"/>
                <a:gd name="T47" fmla="*/ 0 h 1703"/>
                <a:gd name="T48" fmla="*/ 0 w 2559"/>
                <a:gd name="T49" fmla="*/ 0 h 1703"/>
                <a:gd name="T50" fmla="*/ 0 w 2559"/>
                <a:gd name="T51" fmla="*/ 0 h 1703"/>
                <a:gd name="T52" fmla="*/ 0 w 2559"/>
                <a:gd name="T53" fmla="*/ 0 h 1703"/>
                <a:gd name="T54" fmla="*/ 0 w 2559"/>
                <a:gd name="T55" fmla="*/ 0 h 1703"/>
                <a:gd name="T56" fmla="*/ 0 w 2559"/>
                <a:gd name="T57" fmla="*/ 0 h 1703"/>
                <a:gd name="T58" fmla="*/ 0 w 2559"/>
                <a:gd name="T59" fmla="*/ 0 h 1703"/>
                <a:gd name="T60" fmla="*/ 0 w 2559"/>
                <a:gd name="T61" fmla="*/ 0 h 1703"/>
                <a:gd name="T62" fmla="*/ 0 w 2559"/>
                <a:gd name="T63" fmla="*/ 0 h 1703"/>
                <a:gd name="T64" fmla="*/ 0 w 2559"/>
                <a:gd name="T65" fmla="*/ 0 h 1703"/>
                <a:gd name="T66" fmla="*/ 0 w 2559"/>
                <a:gd name="T67" fmla="*/ 0 h 1703"/>
                <a:gd name="T68" fmla="*/ 0 w 2559"/>
                <a:gd name="T69" fmla="*/ 0 h 1703"/>
                <a:gd name="T70" fmla="*/ 0 w 2559"/>
                <a:gd name="T71" fmla="*/ 0 h 1703"/>
                <a:gd name="T72" fmla="*/ 0 w 2559"/>
                <a:gd name="T73" fmla="*/ 0 h 1703"/>
                <a:gd name="T74" fmla="*/ 0 w 2559"/>
                <a:gd name="T75" fmla="*/ 0 h 1703"/>
                <a:gd name="T76" fmla="*/ 0 w 2559"/>
                <a:gd name="T77" fmla="*/ 0 h 1703"/>
                <a:gd name="T78" fmla="*/ 0 w 2559"/>
                <a:gd name="T79" fmla="*/ 0 h 1703"/>
                <a:gd name="T80" fmla="*/ 0 w 2559"/>
                <a:gd name="T81" fmla="*/ 0 h 1703"/>
                <a:gd name="T82" fmla="*/ 0 w 2559"/>
                <a:gd name="T83" fmla="*/ 0 h 1703"/>
                <a:gd name="T84" fmla="*/ 0 w 2559"/>
                <a:gd name="T85" fmla="*/ 0 h 1703"/>
                <a:gd name="T86" fmla="*/ 0 w 2559"/>
                <a:gd name="T87" fmla="*/ 0 h 1703"/>
                <a:gd name="T88" fmla="*/ 0 w 2559"/>
                <a:gd name="T89" fmla="*/ 0 h 1703"/>
                <a:gd name="T90" fmla="*/ 0 w 2559"/>
                <a:gd name="T91" fmla="*/ 0 h 1703"/>
                <a:gd name="T92" fmla="*/ 0 w 2559"/>
                <a:gd name="T93" fmla="*/ 0 h 1703"/>
                <a:gd name="T94" fmla="*/ 0 w 2559"/>
                <a:gd name="T95" fmla="*/ 0 h 1703"/>
                <a:gd name="T96" fmla="*/ 0 w 2559"/>
                <a:gd name="T97" fmla="*/ 0 h 1703"/>
                <a:gd name="T98" fmla="*/ 0 w 2559"/>
                <a:gd name="T99" fmla="*/ 0 h 1703"/>
                <a:gd name="T100" fmla="*/ 0 w 2559"/>
                <a:gd name="T101" fmla="*/ 0 h 1703"/>
                <a:gd name="T102" fmla="*/ 0 w 2559"/>
                <a:gd name="T103" fmla="*/ 0 h 170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559"/>
                <a:gd name="T157" fmla="*/ 0 h 1703"/>
                <a:gd name="T158" fmla="*/ 2559 w 2559"/>
                <a:gd name="T159" fmla="*/ 1703 h 1703"/>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559" h="1703">
                  <a:moveTo>
                    <a:pt x="1584" y="87"/>
                  </a:moveTo>
                  <a:lnTo>
                    <a:pt x="1749" y="0"/>
                  </a:lnTo>
                  <a:lnTo>
                    <a:pt x="1878" y="48"/>
                  </a:lnTo>
                  <a:lnTo>
                    <a:pt x="1781" y="268"/>
                  </a:lnTo>
                  <a:lnTo>
                    <a:pt x="1800" y="365"/>
                  </a:lnTo>
                  <a:lnTo>
                    <a:pt x="1749" y="429"/>
                  </a:lnTo>
                  <a:lnTo>
                    <a:pt x="1807" y="542"/>
                  </a:lnTo>
                  <a:lnTo>
                    <a:pt x="1904" y="484"/>
                  </a:lnTo>
                  <a:lnTo>
                    <a:pt x="2059" y="590"/>
                  </a:lnTo>
                  <a:lnTo>
                    <a:pt x="2188" y="494"/>
                  </a:lnTo>
                  <a:lnTo>
                    <a:pt x="2233" y="323"/>
                  </a:lnTo>
                  <a:lnTo>
                    <a:pt x="2381" y="323"/>
                  </a:lnTo>
                  <a:lnTo>
                    <a:pt x="2388" y="210"/>
                  </a:lnTo>
                  <a:lnTo>
                    <a:pt x="2510" y="348"/>
                  </a:lnTo>
                  <a:lnTo>
                    <a:pt x="2523" y="510"/>
                  </a:lnTo>
                  <a:lnTo>
                    <a:pt x="2372" y="548"/>
                  </a:lnTo>
                  <a:lnTo>
                    <a:pt x="2436" y="662"/>
                  </a:lnTo>
                  <a:lnTo>
                    <a:pt x="2349" y="719"/>
                  </a:lnTo>
                  <a:lnTo>
                    <a:pt x="2349" y="855"/>
                  </a:lnTo>
                  <a:lnTo>
                    <a:pt x="2233" y="946"/>
                  </a:lnTo>
                  <a:lnTo>
                    <a:pt x="2275" y="993"/>
                  </a:lnTo>
                  <a:lnTo>
                    <a:pt x="2275" y="1220"/>
                  </a:lnTo>
                  <a:lnTo>
                    <a:pt x="2468" y="1243"/>
                  </a:lnTo>
                  <a:lnTo>
                    <a:pt x="2559" y="1468"/>
                  </a:lnTo>
                  <a:lnTo>
                    <a:pt x="2500" y="1623"/>
                  </a:lnTo>
                  <a:lnTo>
                    <a:pt x="1968" y="1703"/>
                  </a:lnTo>
                  <a:lnTo>
                    <a:pt x="1210" y="1090"/>
                  </a:lnTo>
                  <a:lnTo>
                    <a:pt x="1001" y="1123"/>
                  </a:lnTo>
                  <a:lnTo>
                    <a:pt x="674" y="1287"/>
                  </a:lnTo>
                  <a:lnTo>
                    <a:pt x="566" y="1139"/>
                  </a:lnTo>
                  <a:lnTo>
                    <a:pt x="555" y="1016"/>
                  </a:lnTo>
                  <a:lnTo>
                    <a:pt x="477" y="904"/>
                  </a:lnTo>
                  <a:lnTo>
                    <a:pt x="468" y="785"/>
                  </a:lnTo>
                  <a:lnTo>
                    <a:pt x="362" y="806"/>
                  </a:lnTo>
                  <a:lnTo>
                    <a:pt x="316" y="704"/>
                  </a:lnTo>
                  <a:lnTo>
                    <a:pt x="155" y="840"/>
                  </a:lnTo>
                  <a:lnTo>
                    <a:pt x="161" y="655"/>
                  </a:lnTo>
                  <a:lnTo>
                    <a:pt x="0" y="671"/>
                  </a:lnTo>
                  <a:lnTo>
                    <a:pt x="4" y="565"/>
                  </a:lnTo>
                  <a:lnTo>
                    <a:pt x="168" y="501"/>
                  </a:lnTo>
                  <a:lnTo>
                    <a:pt x="265" y="565"/>
                  </a:lnTo>
                  <a:lnTo>
                    <a:pt x="349" y="494"/>
                  </a:lnTo>
                  <a:lnTo>
                    <a:pt x="477" y="533"/>
                  </a:lnTo>
                  <a:lnTo>
                    <a:pt x="607" y="468"/>
                  </a:lnTo>
                  <a:lnTo>
                    <a:pt x="749" y="548"/>
                  </a:lnTo>
                  <a:lnTo>
                    <a:pt x="865" y="494"/>
                  </a:lnTo>
                  <a:lnTo>
                    <a:pt x="1001" y="510"/>
                  </a:lnTo>
                  <a:lnTo>
                    <a:pt x="1065" y="446"/>
                  </a:lnTo>
                  <a:lnTo>
                    <a:pt x="1253" y="338"/>
                  </a:lnTo>
                  <a:lnTo>
                    <a:pt x="1362" y="338"/>
                  </a:lnTo>
                  <a:lnTo>
                    <a:pt x="1414" y="187"/>
                  </a:lnTo>
                  <a:lnTo>
                    <a:pt x="1584" y="87"/>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10" name="Freeform 14"/>
            <p:cNvSpPr>
              <a:spLocks noChangeAspect="1"/>
            </p:cNvSpPr>
            <p:nvPr/>
          </p:nvSpPr>
          <p:spPr bwMode="auto">
            <a:xfrm rot="815464">
              <a:off x="2154" y="2003"/>
              <a:ext cx="311" cy="507"/>
            </a:xfrm>
            <a:custGeom>
              <a:avLst/>
              <a:gdLst>
                <a:gd name="T0" fmla="*/ 0 w 2695"/>
                <a:gd name="T1" fmla="*/ 0 h 4363"/>
                <a:gd name="T2" fmla="*/ 0 w 2695"/>
                <a:gd name="T3" fmla="*/ 0 h 4363"/>
                <a:gd name="T4" fmla="*/ 0 w 2695"/>
                <a:gd name="T5" fmla="*/ 0 h 4363"/>
                <a:gd name="T6" fmla="*/ 0 w 2695"/>
                <a:gd name="T7" fmla="*/ 0 h 4363"/>
                <a:gd name="T8" fmla="*/ 0 w 2695"/>
                <a:gd name="T9" fmla="*/ 0 h 4363"/>
                <a:gd name="T10" fmla="*/ 0 w 2695"/>
                <a:gd name="T11" fmla="*/ 0 h 4363"/>
                <a:gd name="T12" fmla="*/ 0 w 2695"/>
                <a:gd name="T13" fmla="*/ 0 h 4363"/>
                <a:gd name="T14" fmla="*/ 0 w 2695"/>
                <a:gd name="T15" fmla="*/ 0 h 4363"/>
                <a:gd name="T16" fmla="*/ 0 w 2695"/>
                <a:gd name="T17" fmla="*/ 0 h 4363"/>
                <a:gd name="T18" fmla="*/ 0 w 2695"/>
                <a:gd name="T19" fmla="*/ 0 h 4363"/>
                <a:gd name="T20" fmla="*/ 0 w 2695"/>
                <a:gd name="T21" fmla="*/ 0 h 4363"/>
                <a:gd name="T22" fmla="*/ 0 w 2695"/>
                <a:gd name="T23" fmla="*/ 0 h 4363"/>
                <a:gd name="T24" fmla="*/ 0 w 2695"/>
                <a:gd name="T25" fmla="*/ 0 h 4363"/>
                <a:gd name="T26" fmla="*/ 0 w 2695"/>
                <a:gd name="T27" fmla="*/ 0 h 4363"/>
                <a:gd name="T28" fmla="*/ 0 w 2695"/>
                <a:gd name="T29" fmla="*/ 0 h 4363"/>
                <a:gd name="T30" fmla="*/ 0 w 2695"/>
                <a:gd name="T31" fmla="*/ 0 h 4363"/>
                <a:gd name="T32" fmla="*/ 0 w 2695"/>
                <a:gd name="T33" fmla="*/ 0 h 4363"/>
                <a:gd name="T34" fmla="*/ 0 w 2695"/>
                <a:gd name="T35" fmla="*/ 0 h 4363"/>
                <a:gd name="T36" fmla="*/ 0 w 2695"/>
                <a:gd name="T37" fmla="*/ 0 h 4363"/>
                <a:gd name="T38" fmla="*/ 0 w 2695"/>
                <a:gd name="T39" fmla="*/ 0 h 4363"/>
                <a:gd name="T40" fmla="*/ 0 w 2695"/>
                <a:gd name="T41" fmla="*/ 0 h 4363"/>
                <a:gd name="T42" fmla="*/ 0 w 2695"/>
                <a:gd name="T43" fmla="*/ 0 h 4363"/>
                <a:gd name="T44" fmla="*/ 0 w 2695"/>
                <a:gd name="T45" fmla="*/ 0 h 4363"/>
                <a:gd name="T46" fmla="*/ 0 w 2695"/>
                <a:gd name="T47" fmla="*/ 0 h 4363"/>
                <a:gd name="T48" fmla="*/ 0 w 2695"/>
                <a:gd name="T49" fmla="*/ 0 h 4363"/>
                <a:gd name="T50" fmla="*/ 0 w 2695"/>
                <a:gd name="T51" fmla="*/ 0 h 4363"/>
                <a:gd name="T52" fmla="*/ 0 w 2695"/>
                <a:gd name="T53" fmla="*/ 0 h 4363"/>
                <a:gd name="T54" fmla="*/ 0 w 2695"/>
                <a:gd name="T55" fmla="*/ 0 h 4363"/>
                <a:gd name="T56" fmla="*/ 0 w 2695"/>
                <a:gd name="T57" fmla="*/ 0 h 4363"/>
                <a:gd name="T58" fmla="*/ 0 w 2695"/>
                <a:gd name="T59" fmla="*/ 0 h 4363"/>
                <a:gd name="T60" fmla="*/ 0 w 2695"/>
                <a:gd name="T61" fmla="*/ 0 h 4363"/>
                <a:gd name="T62" fmla="*/ 0 w 2695"/>
                <a:gd name="T63" fmla="*/ 0 h 4363"/>
                <a:gd name="T64" fmla="*/ 0 w 2695"/>
                <a:gd name="T65" fmla="*/ 0 h 4363"/>
                <a:gd name="T66" fmla="*/ 0 w 2695"/>
                <a:gd name="T67" fmla="*/ 0 h 4363"/>
                <a:gd name="T68" fmla="*/ 0 w 2695"/>
                <a:gd name="T69" fmla="*/ 0 h 4363"/>
                <a:gd name="T70" fmla="*/ 0 w 2695"/>
                <a:gd name="T71" fmla="*/ 0 h 4363"/>
                <a:gd name="T72" fmla="*/ 0 w 2695"/>
                <a:gd name="T73" fmla="*/ 0 h 4363"/>
                <a:gd name="T74" fmla="*/ 0 w 2695"/>
                <a:gd name="T75" fmla="*/ 0 h 4363"/>
                <a:gd name="T76" fmla="*/ 0 w 2695"/>
                <a:gd name="T77" fmla="*/ 0 h 4363"/>
                <a:gd name="T78" fmla="*/ 0 w 2695"/>
                <a:gd name="T79" fmla="*/ 0 h 4363"/>
                <a:gd name="T80" fmla="*/ 0 w 2695"/>
                <a:gd name="T81" fmla="*/ 0 h 4363"/>
                <a:gd name="T82" fmla="*/ 0 w 2695"/>
                <a:gd name="T83" fmla="*/ 0 h 4363"/>
                <a:gd name="T84" fmla="*/ 0 w 2695"/>
                <a:gd name="T85" fmla="*/ 0 h 4363"/>
                <a:gd name="T86" fmla="*/ 0 w 2695"/>
                <a:gd name="T87" fmla="*/ 0 h 4363"/>
                <a:gd name="T88" fmla="*/ 0 w 2695"/>
                <a:gd name="T89" fmla="*/ 0 h 4363"/>
                <a:gd name="T90" fmla="*/ 0 w 2695"/>
                <a:gd name="T91" fmla="*/ 0 h 436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695"/>
                <a:gd name="T139" fmla="*/ 0 h 4363"/>
                <a:gd name="T140" fmla="*/ 2695 w 2695"/>
                <a:gd name="T141" fmla="*/ 4363 h 436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695" h="4363">
                  <a:moveTo>
                    <a:pt x="1959" y="3983"/>
                  </a:moveTo>
                  <a:lnTo>
                    <a:pt x="1904" y="3905"/>
                  </a:lnTo>
                  <a:lnTo>
                    <a:pt x="1711" y="4066"/>
                  </a:lnTo>
                  <a:lnTo>
                    <a:pt x="1694" y="4195"/>
                  </a:lnTo>
                  <a:lnTo>
                    <a:pt x="1469" y="4363"/>
                  </a:lnTo>
                  <a:lnTo>
                    <a:pt x="1213" y="4166"/>
                  </a:lnTo>
                  <a:lnTo>
                    <a:pt x="1272" y="4011"/>
                  </a:lnTo>
                  <a:lnTo>
                    <a:pt x="1181" y="3786"/>
                  </a:lnTo>
                  <a:lnTo>
                    <a:pt x="988" y="3763"/>
                  </a:lnTo>
                  <a:lnTo>
                    <a:pt x="988" y="3536"/>
                  </a:lnTo>
                  <a:lnTo>
                    <a:pt x="946" y="3489"/>
                  </a:lnTo>
                  <a:lnTo>
                    <a:pt x="1062" y="3398"/>
                  </a:lnTo>
                  <a:lnTo>
                    <a:pt x="1062" y="3262"/>
                  </a:lnTo>
                  <a:lnTo>
                    <a:pt x="1149" y="3205"/>
                  </a:lnTo>
                  <a:lnTo>
                    <a:pt x="1085" y="3091"/>
                  </a:lnTo>
                  <a:lnTo>
                    <a:pt x="1236" y="3053"/>
                  </a:lnTo>
                  <a:lnTo>
                    <a:pt x="1223" y="2891"/>
                  </a:lnTo>
                  <a:lnTo>
                    <a:pt x="1101" y="2753"/>
                  </a:lnTo>
                  <a:lnTo>
                    <a:pt x="1094" y="2866"/>
                  </a:lnTo>
                  <a:lnTo>
                    <a:pt x="946" y="2866"/>
                  </a:lnTo>
                  <a:lnTo>
                    <a:pt x="901" y="3037"/>
                  </a:lnTo>
                  <a:lnTo>
                    <a:pt x="772" y="3133"/>
                  </a:lnTo>
                  <a:lnTo>
                    <a:pt x="617" y="3027"/>
                  </a:lnTo>
                  <a:lnTo>
                    <a:pt x="520" y="3085"/>
                  </a:lnTo>
                  <a:lnTo>
                    <a:pt x="462" y="2972"/>
                  </a:lnTo>
                  <a:lnTo>
                    <a:pt x="513" y="2908"/>
                  </a:lnTo>
                  <a:lnTo>
                    <a:pt x="494" y="2811"/>
                  </a:lnTo>
                  <a:lnTo>
                    <a:pt x="591" y="2591"/>
                  </a:lnTo>
                  <a:lnTo>
                    <a:pt x="462" y="2543"/>
                  </a:lnTo>
                  <a:lnTo>
                    <a:pt x="297" y="2630"/>
                  </a:lnTo>
                  <a:lnTo>
                    <a:pt x="227" y="2485"/>
                  </a:lnTo>
                  <a:lnTo>
                    <a:pt x="259" y="2308"/>
                  </a:lnTo>
                  <a:lnTo>
                    <a:pt x="146" y="2308"/>
                  </a:lnTo>
                  <a:lnTo>
                    <a:pt x="146" y="2130"/>
                  </a:lnTo>
                  <a:lnTo>
                    <a:pt x="32" y="2050"/>
                  </a:lnTo>
                  <a:lnTo>
                    <a:pt x="81" y="1936"/>
                  </a:lnTo>
                  <a:lnTo>
                    <a:pt x="0" y="1647"/>
                  </a:lnTo>
                  <a:lnTo>
                    <a:pt x="275" y="1533"/>
                  </a:lnTo>
                  <a:lnTo>
                    <a:pt x="259" y="1388"/>
                  </a:lnTo>
                  <a:lnTo>
                    <a:pt x="371" y="1388"/>
                  </a:lnTo>
                  <a:lnTo>
                    <a:pt x="485" y="1162"/>
                  </a:lnTo>
                  <a:lnTo>
                    <a:pt x="307" y="839"/>
                  </a:lnTo>
                  <a:lnTo>
                    <a:pt x="356" y="613"/>
                  </a:lnTo>
                  <a:lnTo>
                    <a:pt x="242" y="501"/>
                  </a:lnTo>
                  <a:lnTo>
                    <a:pt x="259" y="339"/>
                  </a:lnTo>
                  <a:lnTo>
                    <a:pt x="420" y="388"/>
                  </a:lnTo>
                  <a:lnTo>
                    <a:pt x="549" y="291"/>
                  </a:lnTo>
                  <a:lnTo>
                    <a:pt x="727" y="242"/>
                  </a:lnTo>
                  <a:lnTo>
                    <a:pt x="704" y="132"/>
                  </a:lnTo>
                  <a:lnTo>
                    <a:pt x="856" y="0"/>
                  </a:lnTo>
                  <a:lnTo>
                    <a:pt x="1065" y="130"/>
                  </a:lnTo>
                  <a:lnTo>
                    <a:pt x="1098" y="388"/>
                  </a:lnTo>
                  <a:lnTo>
                    <a:pt x="1211" y="307"/>
                  </a:lnTo>
                  <a:lnTo>
                    <a:pt x="1388" y="323"/>
                  </a:lnTo>
                  <a:lnTo>
                    <a:pt x="1404" y="433"/>
                  </a:lnTo>
                  <a:lnTo>
                    <a:pt x="1372" y="468"/>
                  </a:lnTo>
                  <a:lnTo>
                    <a:pt x="1355" y="566"/>
                  </a:lnTo>
                  <a:lnTo>
                    <a:pt x="1275" y="566"/>
                  </a:lnTo>
                  <a:lnTo>
                    <a:pt x="1017" y="888"/>
                  </a:lnTo>
                  <a:lnTo>
                    <a:pt x="1017" y="1275"/>
                  </a:lnTo>
                  <a:lnTo>
                    <a:pt x="1081" y="1420"/>
                  </a:lnTo>
                  <a:lnTo>
                    <a:pt x="1017" y="2018"/>
                  </a:lnTo>
                  <a:lnTo>
                    <a:pt x="904" y="2421"/>
                  </a:lnTo>
                  <a:lnTo>
                    <a:pt x="1113" y="2421"/>
                  </a:lnTo>
                  <a:lnTo>
                    <a:pt x="1211" y="2340"/>
                  </a:lnTo>
                  <a:lnTo>
                    <a:pt x="1259" y="2518"/>
                  </a:lnTo>
                  <a:lnTo>
                    <a:pt x="1372" y="2485"/>
                  </a:lnTo>
                  <a:lnTo>
                    <a:pt x="1308" y="2356"/>
                  </a:lnTo>
                  <a:lnTo>
                    <a:pt x="1501" y="2436"/>
                  </a:lnTo>
                  <a:lnTo>
                    <a:pt x="1501" y="2291"/>
                  </a:lnTo>
                  <a:lnTo>
                    <a:pt x="1436" y="2211"/>
                  </a:lnTo>
                  <a:lnTo>
                    <a:pt x="1630" y="2082"/>
                  </a:lnTo>
                  <a:lnTo>
                    <a:pt x="1968" y="2194"/>
                  </a:lnTo>
                  <a:lnTo>
                    <a:pt x="2211" y="2485"/>
                  </a:lnTo>
                  <a:lnTo>
                    <a:pt x="2194" y="2614"/>
                  </a:lnTo>
                  <a:lnTo>
                    <a:pt x="2565" y="3131"/>
                  </a:lnTo>
                  <a:lnTo>
                    <a:pt x="2695" y="3307"/>
                  </a:lnTo>
                  <a:lnTo>
                    <a:pt x="2663" y="3624"/>
                  </a:lnTo>
                  <a:lnTo>
                    <a:pt x="2565" y="3614"/>
                  </a:lnTo>
                  <a:lnTo>
                    <a:pt x="2459" y="3485"/>
                  </a:lnTo>
                  <a:lnTo>
                    <a:pt x="2339" y="3576"/>
                  </a:lnTo>
                  <a:lnTo>
                    <a:pt x="2404" y="3656"/>
                  </a:lnTo>
                  <a:lnTo>
                    <a:pt x="2517" y="3695"/>
                  </a:lnTo>
                  <a:lnTo>
                    <a:pt x="2523" y="3775"/>
                  </a:lnTo>
                  <a:lnTo>
                    <a:pt x="2426" y="3856"/>
                  </a:lnTo>
                  <a:lnTo>
                    <a:pt x="2459" y="3985"/>
                  </a:lnTo>
                  <a:lnTo>
                    <a:pt x="2249" y="4108"/>
                  </a:lnTo>
                  <a:lnTo>
                    <a:pt x="2120" y="4125"/>
                  </a:lnTo>
                  <a:lnTo>
                    <a:pt x="2137" y="4276"/>
                  </a:lnTo>
                  <a:lnTo>
                    <a:pt x="2042" y="4279"/>
                  </a:lnTo>
                  <a:lnTo>
                    <a:pt x="1968" y="4131"/>
                  </a:lnTo>
                  <a:lnTo>
                    <a:pt x="2017" y="4066"/>
                  </a:lnTo>
                  <a:lnTo>
                    <a:pt x="1959" y="3983"/>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11" name="Freeform 15"/>
            <p:cNvSpPr>
              <a:spLocks noChangeAspect="1"/>
            </p:cNvSpPr>
            <p:nvPr/>
          </p:nvSpPr>
          <p:spPr bwMode="auto">
            <a:xfrm rot="815464">
              <a:off x="2253" y="2451"/>
              <a:ext cx="81" cy="21"/>
            </a:xfrm>
            <a:custGeom>
              <a:avLst/>
              <a:gdLst>
                <a:gd name="T0" fmla="*/ 0 w 704"/>
                <a:gd name="T1" fmla="*/ 0 h 177"/>
                <a:gd name="T2" fmla="*/ 0 w 704"/>
                <a:gd name="T3" fmla="*/ 0 h 177"/>
                <a:gd name="T4" fmla="*/ 0 w 704"/>
                <a:gd name="T5" fmla="*/ 0 h 177"/>
                <a:gd name="T6" fmla="*/ 0 w 704"/>
                <a:gd name="T7" fmla="*/ 0 h 177"/>
                <a:gd name="T8" fmla="*/ 0 w 704"/>
                <a:gd name="T9" fmla="*/ 0 h 177"/>
                <a:gd name="T10" fmla="*/ 0 w 704"/>
                <a:gd name="T11" fmla="*/ 0 h 177"/>
                <a:gd name="T12" fmla="*/ 0 w 704"/>
                <a:gd name="T13" fmla="*/ 0 h 177"/>
                <a:gd name="T14" fmla="*/ 0 w 704"/>
                <a:gd name="T15" fmla="*/ 0 h 177"/>
                <a:gd name="T16" fmla="*/ 0 w 704"/>
                <a:gd name="T17" fmla="*/ 0 h 17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04"/>
                <a:gd name="T28" fmla="*/ 0 h 177"/>
                <a:gd name="T29" fmla="*/ 704 w 704"/>
                <a:gd name="T30" fmla="*/ 177 h 17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04" h="177">
                  <a:moveTo>
                    <a:pt x="687" y="149"/>
                  </a:moveTo>
                  <a:lnTo>
                    <a:pt x="704" y="103"/>
                  </a:lnTo>
                  <a:lnTo>
                    <a:pt x="655" y="0"/>
                  </a:lnTo>
                  <a:lnTo>
                    <a:pt x="568" y="0"/>
                  </a:lnTo>
                  <a:lnTo>
                    <a:pt x="445" y="54"/>
                  </a:lnTo>
                  <a:lnTo>
                    <a:pt x="284" y="7"/>
                  </a:lnTo>
                  <a:lnTo>
                    <a:pt x="148" y="64"/>
                  </a:lnTo>
                  <a:lnTo>
                    <a:pt x="0" y="177"/>
                  </a:lnTo>
                  <a:lnTo>
                    <a:pt x="687" y="149"/>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12" name="Freeform 16"/>
            <p:cNvSpPr>
              <a:spLocks noChangeAspect="1"/>
            </p:cNvSpPr>
            <p:nvPr/>
          </p:nvSpPr>
          <p:spPr bwMode="auto">
            <a:xfrm rot="815464">
              <a:off x="1817" y="2252"/>
              <a:ext cx="219" cy="319"/>
            </a:xfrm>
            <a:custGeom>
              <a:avLst/>
              <a:gdLst>
                <a:gd name="T0" fmla="*/ 0 w 1897"/>
                <a:gd name="T1" fmla="*/ 0 h 2752"/>
                <a:gd name="T2" fmla="*/ 0 w 1897"/>
                <a:gd name="T3" fmla="*/ 0 h 2752"/>
                <a:gd name="T4" fmla="*/ 0 w 1897"/>
                <a:gd name="T5" fmla="*/ 0 h 2752"/>
                <a:gd name="T6" fmla="*/ 0 w 1897"/>
                <a:gd name="T7" fmla="*/ 0 h 2752"/>
                <a:gd name="T8" fmla="*/ 0 w 1897"/>
                <a:gd name="T9" fmla="*/ 0 h 2752"/>
                <a:gd name="T10" fmla="*/ 0 w 1897"/>
                <a:gd name="T11" fmla="*/ 0 h 2752"/>
                <a:gd name="T12" fmla="*/ 0 w 1897"/>
                <a:gd name="T13" fmla="*/ 0 h 2752"/>
                <a:gd name="T14" fmla="*/ 0 w 1897"/>
                <a:gd name="T15" fmla="*/ 0 h 2752"/>
                <a:gd name="T16" fmla="*/ 0 w 1897"/>
                <a:gd name="T17" fmla="*/ 0 h 2752"/>
                <a:gd name="T18" fmla="*/ 0 w 1897"/>
                <a:gd name="T19" fmla="*/ 0 h 2752"/>
                <a:gd name="T20" fmla="*/ 0 w 1897"/>
                <a:gd name="T21" fmla="*/ 0 h 2752"/>
                <a:gd name="T22" fmla="*/ 0 w 1897"/>
                <a:gd name="T23" fmla="*/ 0 h 2752"/>
                <a:gd name="T24" fmla="*/ 0 w 1897"/>
                <a:gd name="T25" fmla="*/ 0 h 2752"/>
                <a:gd name="T26" fmla="*/ 0 w 1897"/>
                <a:gd name="T27" fmla="*/ 0 h 2752"/>
                <a:gd name="T28" fmla="*/ 0 w 1897"/>
                <a:gd name="T29" fmla="*/ 0 h 2752"/>
                <a:gd name="T30" fmla="*/ 0 w 1897"/>
                <a:gd name="T31" fmla="*/ 0 h 2752"/>
                <a:gd name="T32" fmla="*/ 0 w 1897"/>
                <a:gd name="T33" fmla="*/ 0 h 2752"/>
                <a:gd name="T34" fmla="*/ 0 w 1897"/>
                <a:gd name="T35" fmla="*/ 0 h 2752"/>
                <a:gd name="T36" fmla="*/ 0 w 1897"/>
                <a:gd name="T37" fmla="*/ 0 h 2752"/>
                <a:gd name="T38" fmla="*/ 0 w 1897"/>
                <a:gd name="T39" fmla="*/ 0 h 2752"/>
                <a:gd name="T40" fmla="*/ 0 w 1897"/>
                <a:gd name="T41" fmla="*/ 0 h 2752"/>
                <a:gd name="T42" fmla="*/ 0 w 1897"/>
                <a:gd name="T43" fmla="*/ 0 h 2752"/>
                <a:gd name="T44" fmla="*/ 0 w 1897"/>
                <a:gd name="T45" fmla="*/ 0 h 2752"/>
                <a:gd name="T46" fmla="*/ 0 w 1897"/>
                <a:gd name="T47" fmla="*/ 0 h 2752"/>
                <a:gd name="T48" fmla="*/ 0 w 1897"/>
                <a:gd name="T49" fmla="*/ 0 h 2752"/>
                <a:gd name="T50" fmla="*/ 0 w 1897"/>
                <a:gd name="T51" fmla="*/ 0 h 2752"/>
                <a:gd name="T52" fmla="*/ 0 w 1897"/>
                <a:gd name="T53" fmla="*/ 0 h 2752"/>
                <a:gd name="T54" fmla="*/ 0 w 1897"/>
                <a:gd name="T55" fmla="*/ 0 h 2752"/>
                <a:gd name="T56" fmla="*/ 0 w 1897"/>
                <a:gd name="T57" fmla="*/ 0 h 2752"/>
                <a:gd name="T58" fmla="*/ 0 w 1897"/>
                <a:gd name="T59" fmla="*/ 0 h 2752"/>
                <a:gd name="T60" fmla="*/ 0 w 1897"/>
                <a:gd name="T61" fmla="*/ 0 h 2752"/>
                <a:gd name="T62" fmla="*/ 0 w 1897"/>
                <a:gd name="T63" fmla="*/ 0 h 2752"/>
                <a:gd name="T64" fmla="*/ 0 w 1897"/>
                <a:gd name="T65" fmla="*/ 0 h 2752"/>
                <a:gd name="T66" fmla="*/ 0 w 1897"/>
                <a:gd name="T67" fmla="*/ 0 h 2752"/>
                <a:gd name="T68" fmla="*/ 0 w 1897"/>
                <a:gd name="T69" fmla="*/ 0 h 2752"/>
                <a:gd name="T70" fmla="*/ 0 w 1897"/>
                <a:gd name="T71" fmla="*/ 0 h 2752"/>
                <a:gd name="T72" fmla="*/ 0 w 1897"/>
                <a:gd name="T73" fmla="*/ 0 h 2752"/>
                <a:gd name="T74" fmla="*/ 0 w 1897"/>
                <a:gd name="T75" fmla="*/ 0 h 2752"/>
                <a:gd name="T76" fmla="*/ 0 w 1897"/>
                <a:gd name="T77" fmla="*/ 0 h 2752"/>
                <a:gd name="T78" fmla="*/ 0 w 1897"/>
                <a:gd name="T79" fmla="*/ 0 h 2752"/>
                <a:gd name="T80" fmla="*/ 0 w 1897"/>
                <a:gd name="T81" fmla="*/ 0 h 2752"/>
                <a:gd name="T82" fmla="*/ 0 w 1897"/>
                <a:gd name="T83" fmla="*/ 0 h 2752"/>
                <a:gd name="T84" fmla="*/ 0 w 1897"/>
                <a:gd name="T85" fmla="*/ 0 h 2752"/>
                <a:gd name="T86" fmla="*/ 0 w 1897"/>
                <a:gd name="T87" fmla="*/ 0 h 2752"/>
                <a:gd name="T88" fmla="*/ 0 w 1897"/>
                <a:gd name="T89" fmla="*/ 0 h 2752"/>
                <a:gd name="T90" fmla="*/ 0 w 1897"/>
                <a:gd name="T91" fmla="*/ 0 h 2752"/>
                <a:gd name="T92" fmla="*/ 0 w 1897"/>
                <a:gd name="T93" fmla="*/ 0 h 2752"/>
                <a:gd name="T94" fmla="*/ 0 w 1897"/>
                <a:gd name="T95" fmla="*/ 0 h 2752"/>
                <a:gd name="T96" fmla="*/ 0 w 1897"/>
                <a:gd name="T97" fmla="*/ 0 h 2752"/>
                <a:gd name="T98" fmla="*/ 0 w 1897"/>
                <a:gd name="T99" fmla="*/ 0 h 2752"/>
                <a:gd name="T100" fmla="*/ 0 w 1897"/>
                <a:gd name="T101" fmla="*/ 0 h 2752"/>
                <a:gd name="T102" fmla="*/ 0 w 1897"/>
                <a:gd name="T103" fmla="*/ 0 h 2752"/>
                <a:gd name="T104" fmla="*/ 0 w 1897"/>
                <a:gd name="T105" fmla="*/ 0 h 2752"/>
                <a:gd name="T106" fmla="*/ 0 w 1897"/>
                <a:gd name="T107" fmla="*/ 0 h 2752"/>
                <a:gd name="T108" fmla="*/ 0 w 1897"/>
                <a:gd name="T109" fmla="*/ 0 h 2752"/>
                <a:gd name="T110" fmla="*/ 0 w 1897"/>
                <a:gd name="T111" fmla="*/ 0 h 2752"/>
                <a:gd name="T112" fmla="*/ 0 w 1897"/>
                <a:gd name="T113" fmla="*/ 0 h 2752"/>
                <a:gd name="T114" fmla="*/ 0 w 1897"/>
                <a:gd name="T115" fmla="*/ 0 h 275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897"/>
                <a:gd name="T175" fmla="*/ 0 h 2752"/>
                <a:gd name="T176" fmla="*/ 1897 w 1897"/>
                <a:gd name="T177" fmla="*/ 2752 h 275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897" h="2752">
                  <a:moveTo>
                    <a:pt x="0" y="2630"/>
                  </a:moveTo>
                  <a:lnTo>
                    <a:pt x="74" y="2639"/>
                  </a:lnTo>
                  <a:lnTo>
                    <a:pt x="123" y="2752"/>
                  </a:lnTo>
                  <a:lnTo>
                    <a:pt x="687" y="2639"/>
                  </a:lnTo>
                  <a:lnTo>
                    <a:pt x="897" y="2461"/>
                  </a:lnTo>
                  <a:lnTo>
                    <a:pt x="1123" y="2171"/>
                  </a:lnTo>
                  <a:lnTo>
                    <a:pt x="1316" y="2219"/>
                  </a:lnTo>
                  <a:lnTo>
                    <a:pt x="1490" y="2200"/>
                  </a:lnTo>
                  <a:lnTo>
                    <a:pt x="1736" y="2171"/>
                  </a:lnTo>
                  <a:lnTo>
                    <a:pt x="1881" y="1946"/>
                  </a:lnTo>
                  <a:lnTo>
                    <a:pt x="1832" y="1477"/>
                  </a:lnTo>
                  <a:lnTo>
                    <a:pt x="1897" y="1380"/>
                  </a:lnTo>
                  <a:lnTo>
                    <a:pt x="1832" y="1251"/>
                  </a:lnTo>
                  <a:lnTo>
                    <a:pt x="1751" y="1300"/>
                  </a:lnTo>
                  <a:lnTo>
                    <a:pt x="1704" y="1251"/>
                  </a:lnTo>
                  <a:lnTo>
                    <a:pt x="1893" y="964"/>
                  </a:lnTo>
                  <a:lnTo>
                    <a:pt x="1785" y="816"/>
                  </a:lnTo>
                  <a:lnTo>
                    <a:pt x="1774" y="693"/>
                  </a:lnTo>
                  <a:lnTo>
                    <a:pt x="1696" y="581"/>
                  </a:lnTo>
                  <a:lnTo>
                    <a:pt x="1687" y="462"/>
                  </a:lnTo>
                  <a:lnTo>
                    <a:pt x="1581" y="483"/>
                  </a:lnTo>
                  <a:lnTo>
                    <a:pt x="1535" y="381"/>
                  </a:lnTo>
                  <a:lnTo>
                    <a:pt x="1374" y="517"/>
                  </a:lnTo>
                  <a:lnTo>
                    <a:pt x="1380" y="332"/>
                  </a:lnTo>
                  <a:lnTo>
                    <a:pt x="1219" y="348"/>
                  </a:lnTo>
                  <a:lnTo>
                    <a:pt x="1223" y="242"/>
                  </a:lnTo>
                  <a:lnTo>
                    <a:pt x="1107" y="145"/>
                  </a:lnTo>
                  <a:lnTo>
                    <a:pt x="1000" y="80"/>
                  </a:lnTo>
                  <a:lnTo>
                    <a:pt x="968" y="0"/>
                  </a:lnTo>
                  <a:lnTo>
                    <a:pt x="807" y="64"/>
                  </a:lnTo>
                  <a:lnTo>
                    <a:pt x="793" y="235"/>
                  </a:lnTo>
                  <a:lnTo>
                    <a:pt x="913" y="322"/>
                  </a:lnTo>
                  <a:lnTo>
                    <a:pt x="913" y="435"/>
                  </a:lnTo>
                  <a:lnTo>
                    <a:pt x="801" y="517"/>
                  </a:lnTo>
                  <a:lnTo>
                    <a:pt x="655" y="509"/>
                  </a:lnTo>
                  <a:lnTo>
                    <a:pt x="687" y="606"/>
                  </a:lnTo>
                  <a:lnTo>
                    <a:pt x="801" y="703"/>
                  </a:lnTo>
                  <a:lnTo>
                    <a:pt x="865" y="839"/>
                  </a:lnTo>
                  <a:lnTo>
                    <a:pt x="1000" y="880"/>
                  </a:lnTo>
                  <a:lnTo>
                    <a:pt x="1009" y="1026"/>
                  </a:lnTo>
                  <a:lnTo>
                    <a:pt x="954" y="1041"/>
                  </a:lnTo>
                  <a:lnTo>
                    <a:pt x="826" y="1274"/>
                  </a:lnTo>
                  <a:lnTo>
                    <a:pt x="710" y="1403"/>
                  </a:lnTo>
                  <a:lnTo>
                    <a:pt x="710" y="1494"/>
                  </a:lnTo>
                  <a:lnTo>
                    <a:pt x="839" y="1509"/>
                  </a:lnTo>
                  <a:lnTo>
                    <a:pt x="826" y="1623"/>
                  </a:lnTo>
                  <a:lnTo>
                    <a:pt x="645" y="1823"/>
                  </a:lnTo>
                  <a:lnTo>
                    <a:pt x="581" y="1823"/>
                  </a:lnTo>
                  <a:lnTo>
                    <a:pt x="471" y="1984"/>
                  </a:lnTo>
                  <a:lnTo>
                    <a:pt x="381" y="2130"/>
                  </a:lnTo>
                  <a:lnTo>
                    <a:pt x="252" y="2130"/>
                  </a:lnTo>
                  <a:lnTo>
                    <a:pt x="220" y="2177"/>
                  </a:lnTo>
                  <a:lnTo>
                    <a:pt x="51" y="2171"/>
                  </a:lnTo>
                  <a:lnTo>
                    <a:pt x="42" y="2429"/>
                  </a:lnTo>
                  <a:lnTo>
                    <a:pt x="106" y="2446"/>
                  </a:lnTo>
                  <a:lnTo>
                    <a:pt x="148" y="2510"/>
                  </a:lnTo>
                  <a:lnTo>
                    <a:pt x="10" y="2581"/>
                  </a:lnTo>
                  <a:lnTo>
                    <a:pt x="0" y="2630"/>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13" name="Freeform 17"/>
            <p:cNvSpPr>
              <a:spLocks noChangeAspect="1"/>
            </p:cNvSpPr>
            <p:nvPr/>
          </p:nvSpPr>
          <p:spPr bwMode="auto">
            <a:xfrm rot="815464">
              <a:off x="1636" y="2263"/>
              <a:ext cx="297" cy="270"/>
            </a:xfrm>
            <a:custGeom>
              <a:avLst/>
              <a:gdLst>
                <a:gd name="T0" fmla="*/ 0 w 2564"/>
                <a:gd name="T1" fmla="*/ 0 h 2324"/>
                <a:gd name="T2" fmla="*/ 0 w 2564"/>
                <a:gd name="T3" fmla="*/ 0 h 2324"/>
                <a:gd name="T4" fmla="*/ 0 w 2564"/>
                <a:gd name="T5" fmla="*/ 0 h 2324"/>
                <a:gd name="T6" fmla="*/ 0 w 2564"/>
                <a:gd name="T7" fmla="*/ 0 h 2324"/>
                <a:gd name="T8" fmla="*/ 0 w 2564"/>
                <a:gd name="T9" fmla="*/ 0 h 2324"/>
                <a:gd name="T10" fmla="*/ 0 w 2564"/>
                <a:gd name="T11" fmla="*/ 0 h 2324"/>
                <a:gd name="T12" fmla="*/ 0 w 2564"/>
                <a:gd name="T13" fmla="*/ 0 h 2324"/>
                <a:gd name="T14" fmla="*/ 0 w 2564"/>
                <a:gd name="T15" fmla="*/ 0 h 2324"/>
                <a:gd name="T16" fmla="*/ 0 w 2564"/>
                <a:gd name="T17" fmla="*/ 0 h 2324"/>
                <a:gd name="T18" fmla="*/ 0 w 2564"/>
                <a:gd name="T19" fmla="*/ 0 h 2324"/>
                <a:gd name="T20" fmla="*/ 0 w 2564"/>
                <a:gd name="T21" fmla="*/ 0 h 2324"/>
                <a:gd name="T22" fmla="*/ 0 w 2564"/>
                <a:gd name="T23" fmla="*/ 0 h 2324"/>
                <a:gd name="T24" fmla="*/ 0 w 2564"/>
                <a:gd name="T25" fmla="*/ 0 h 2324"/>
                <a:gd name="T26" fmla="*/ 0 w 2564"/>
                <a:gd name="T27" fmla="*/ 0 h 2324"/>
                <a:gd name="T28" fmla="*/ 0 w 2564"/>
                <a:gd name="T29" fmla="*/ 0 h 2324"/>
                <a:gd name="T30" fmla="*/ 0 w 2564"/>
                <a:gd name="T31" fmla="*/ 0 h 2324"/>
                <a:gd name="T32" fmla="*/ 0 w 2564"/>
                <a:gd name="T33" fmla="*/ 0 h 2324"/>
                <a:gd name="T34" fmla="*/ 0 w 2564"/>
                <a:gd name="T35" fmla="*/ 0 h 2324"/>
                <a:gd name="T36" fmla="*/ 0 w 2564"/>
                <a:gd name="T37" fmla="*/ 0 h 2324"/>
                <a:gd name="T38" fmla="*/ 0 w 2564"/>
                <a:gd name="T39" fmla="*/ 0 h 2324"/>
                <a:gd name="T40" fmla="*/ 0 w 2564"/>
                <a:gd name="T41" fmla="*/ 0 h 2324"/>
                <a:gd name="T42" fmla="*/ 0 w 2564"/>
                <a:gd name="T43" fmla="*/ 0 h 2324"/>
                <a:gd name="T44" fmla="*/ 0 w 2564"/>
                <a:gd name="T45" fmla="*/ 0 h 2324"/>
                <a:gd name="T46" fmla="*/ 0 w 2564"/>
                <a:gd name="T47" fmla="*/ 0 h 2324"/>
                <a:gd name="T48" fmla="*/ 0 w 2564"/>
                <a:gd name="T49" fmla="*/ 0 h 2324"/>
                <a:gd name="T50" fmla="*/ 0 w 2564"/>
                <a:gd name="T51" fmla="*/ 0 h 2324"/>
                <a:gd name="T52" fmla="*/ 0 w 2564"/>
                <a:gd name="T53" fmla="*/ 0 h 2324"/>
                <a:gd name="T54" fmla="*/ 0 w 2564"/>
                <a:gd name="T55" fmla="*/ 0 h 2324"/>
                <a:gd name="T56" fmla="*/ 0 w 2564"/>
                <a:gd name="T57" fmla="*/ 0 h 2324"/>
                <a:gd name="T58" fmla="*/ 0 w 2564"/>
                <a:gd name="T59" fmla="*/ 0 h 2324"/>
                <a:gd name="T60" fmla="*/ 0 w 2564"/>
                <a:gd name="T61" fmla="*/ 0 h 2324"/>
                <a:gd name="T62" fmla="*/ 0 w 2564"/>
                <a:gd name="T63" fmla="*/ 0 h 2324"/>
                <a:gd name="T64" fmla="*/ 0 w 2564"/>
                <a:gd name="T65" fmla="*/ 0 h 2324"/>
                <a:gd name="T66" fmla="*/ 0 w 2564"/>
                <a:gd name="T67" fmla="*/ 0 h 2324"/>
                <a:gd name="T68" fmla="*/ 0 w 2564"/>
                <a:gd name="T69" fmla="*/ 0 h 2324"/>
                <a:gd name="T70" fmla="*/ 0 w 2564"/>
                <a:gd name="T71" fmla="*/ 0 h 2324"/>
                <a:gd name="T72" fmla="*/ 0 w 2564"/>
                <a:gd name="T73" fmla="*/ 0 h 2324"/>
                <a:gd name="T74" fmla="*/ 0 w 2564"/>
                <a:gd name="T75" fmla="*/ 0 h 2324"/>
                <a:gd name="T76" fmla="*/ 0 w 2564"/>
                <a:gd name="T77" fmla="*/ 0 h 2324"/>
                <a:gd name="T78" fmla="*/ 0 w 2564"/>
                <a:gd name="T79" fmla="*/ 0 h 2324"/>
                <a:gd name="T80" fmla="*/ 0 w 2564"/>
                <a:gd name="T81" fmla="*/ 0 h 2324"/>
                <a:gd name="T82" fmla="*/ 0 w 2564"/>
                <a:gd name="T83" fmla="*/ 0 h 2324"/>
                <a:gd name="T84" fmla="*/ 0 w 2564"/>
                <a:gd name="T85" fmla="*/ 0 h 2324"/>
                <a:gd name="T86" fmla="*/ 0 w 2564"/>
                <a:gd name="T87" fmla="*/ 0 h 2324"/>
                <a:gd name="T88" fmla="*/ 0 w 2564"/>
                <a:gd name="T89" fmla="*/ 0 h 2324"/>
                <a:gd name="T90" fmla="*/ 0 w 2564"/>
                <a:gd name="T91" fmla="*/ 0 h 2324"/>
                <a:gd name="T92" fmla="*/ 0 w 2564"/>
                <a:gd name="T93" fmla="*/ 0 h 2324"/>
                <a:gd name="T94" fmla="*/ 0 w 2564"/>
                <a:gd name="T95" fmla="*/ 0 h 2324"/>
                <a:gd name="T96" fmla="*/ 0 w 2564"/>
                <a:gd name="T97" fmla="*/ 0 h 2324"/>
                <a:gd name="T98" fmla="*/ 0 w 2564"/>
                <a:gd name="T99" fmla="*/ 0 h 2324"/>
                <a:gd name="T100" fmla="*/ 0 w 2564"/>
                <a:gd name="T101" fmla="*/ 0 h 2324"/>
                <a:gd name="T102" fmla="*/ 0 w 2564"/>
                <a:gd name="T103" fmla="*/ 0 h 2324"/>
                <a:gd name="T104" fmla="*/ 0 w 2564"/>
                <a:gd name="T105" fmla="*/ 0 h 2324"/>
                <a:gd name="T106" fmla="*/ 0 w 2564"/>
                <a:gd name="T107" fmla="*/ 0 h 2324"/>
                <a:gd name="T108" fmla="*/ 0 w 2564"/>
                <a:gd name="T109" fmla="*/ 0 h 2324"/>
                <a:gd name="T110" fmla="*/ 0 w 2564"/>
                <a:gd name="T111" fmla="*/ 0 h 2324"/>
                <a:gd name="T112" fmla="*/ 0 w 2564"/>
                <a:gd name="T113" fmla="*/ 0 h 2324"/>
                <a:gd name="T114" fmla="*/ 0 w 2564"/>
                <a:gd name="T115" fmla="*/ 0 h 2324"/>
                <a:gd name="T116" fmla="*/ 0 w 2564"/>
                <a:gd name="T117" fmla="*/ 0 h 2324"/>
                <a:gd name="T118" fmla="*/ 0 w 2564"/>
                <a:gd name="T119" fmla="*/ 0 h 2324"/>
                <a:gd name="T120" fmla="*/ 0 w 2564"/>
                <a:gd name="T121" fmla="*/ 0 h 2324"/>
                <a:gd name="T122" fmla="*/ 0 w 2564"/>
                <a:gd name="T123" fmla="*/ 0 h 232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564"/>
                <a:gd name="T187" fmla="*/ 0 h 2324"/>
                <a:gd name="T188" fmla="*/ 2564 w 2564"/>
                <a:gd name="T189" fmla="*/ 2324 h 232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564" h="2324">
                  <a:moveTo>
                    <a:pt x="2210" y="113"/>
                  </a:moveTo>
                  <a:lnTo>
                    <a:pt x="2242" y="210"/>
                  </a:lnTo>
                  <a:lnTo>
                    <a:pt x="2356" y="307"/>
                  </a:lnTo>
                  <a:lnTo>
                    <a:pt x="2420" y="443"/>
                  </a:lnTo>
                  <a:lnTo>
                    <a:pt x="2555" y="484"/>
                  </a:lnTo>
                  <a:lnTo>
                    <a:pt x="2564" y="630"/>
                  </a:lnTo>
                  <a:lnTo>
                    <a:pt x="2509" y="645"/>
                  </a:lnTo>
                  <a:lnTo>
                    <a:pt x="2381" y="878"/>
                  </a:lnTo>
                  <a:lnTo>
                    <a:pt x="2265" y="1007"/>
                  </a:lnTo>
                  <a:lnTo>
                    <a:pt x="2265" y="1098"/>
                  </a:lnTo>
                  <a:lnTo>
                    <a:pt x="2394" y="1113"/>
                  </a:lnTo>
                  <a:lnTo>
                    <a:pt x="2381" y="1227"/>
                  </a:lnTo>
                  <a:lnTo>
                    <a:pt x="2200" y="1427"/>
                  </a:lnTo>
                  <a:lnTo>
                    <a:pt x="2136" y="1427"/>
                  </a:lnTo>
                  <a:lnTo>
                    <a:pt x="2026" y="1588"/>
                  </a:lnTo>
                  <a:lnTo>
                    <a:pt x="1936" y="1734"/>
                  </a:lnTo>
                  <a:lnTo>
                    <a:pt x="1807" y="1734"/>
                  </a:lnTo>
                  <a:lnTo>
                    <a:pt x="1775" y="1781"/>
                  </a:lnTo>
                  <a:lnTo>
                    <a:pt x="1606" y="1775"/>
                  </a:lnTo>
                  <a:lnTo>
                    <a:pt x="1597" y="2033"/>
                  </a:lnTo>
                  <a:lnTo>
                    <a:pt x="1661" y="2050"/>
                  </a:lnTo>
                  <a:lnTo>
                    <a:pt x="1703" y="2114"/>
                  </a:lnTo>
                  <a:lnTo>
                    <a:pt x="1565" y="2185"/>
                  </a:lnTo>
                  <a:lnTo>
                    <a:pt x="1555" y="2234"/>
                  </a:lnTo>
                  <a:lnTo>
                    <a:pt x="1145" y="2194"/>
                  </a:lnTo>
                  <a:lnTo>
                    <a:pt x="855" y="2324"/>
                  </a:lnTo>
                  <a:lnTo>
                    <a:pt x="677" y="2292"/>
                  </a:lnTo>
                  <a:lnTo>
                    <a:pt x="548" y="2033"/>
                  </a:lnTo>
                  <a:lnTo>
                    <a:pt x="291" y="2050"/>
                  </a:lnTo>
                  <a:lnTo>
                    <a:pt x="0" y="1891"/>
                  </a:lnTo>
                  <a:lnTo>
                    <a:pt x="0" y="1711"/>
                  </a:lnTo>
                  <a:lnTo>
                    <a:pt x="0" y="1717"/>
                  </a:lnTo>
                  <a:lnTo>
                    <a:pt x="58" y="1717"/>
                  </a:lnTo>
                  <a:lnTo>
                    <a:pt x="204" y="1605"/>
                  </a:lnTo>
                  <a:lnTo>
                    <a:pt x="355" y="1766"/>
                  </a:lnTo>
                  <a:lnTo>
                    <a:pt x="526" y="1808"/>
                  </a:lnTo>
                  <a:lnTo>
                    <a:pt x="607" y="1823"/>
                  </a:lnTo>
                  <a:lnTo>
                    <a:pt x="694" y="2008"/>
                  </a:lnTo>
                  <a:lnTo>
                    <a:pt x="887" y="2114"/>
                  </a:lnTo>
                  <a:lnTo>
                    <a:pt x="984" y="2072"/>
                  </a:lnTo>
                  <a:lnTo>
                    <a:pt x="1010" y="1985"/>
                  </a:lnTo>
                  <a:lnTo>
                    <a:pt x="1033" y="1808"/>
                  </a:lnTo>
                  <a:lnTo>
                    <a:pt x="1210" y="1637"/>
                  </a:lnTo>
                  <a:lnTo>
                    <a:pt x="1381" y="1437"/>
                  </a:lnTo>
                  <a:lnTo>
                    <a:pt x="1461" y="1227"/>
                  </a:lnTo>
                  <a:lnTo>
                    <a:pt x="1445" y="1001"/>
                  </a:lnTo>
                  <a:lnTo>
                    <a:pt x="1339" y="992"/>
                  </a:lnTo>
                  <a:lnTo>
                    <a:pt x="1323" y="742"/>
                  </a:lnTo>
                  <a:lnTo>
                    <a:pt x="1436" y="653"/>
                  </a:lnTo>
                  <a:lnTo>
                    <a:pt x="1387" y="613"/>
                  </a:lnTo>
                  <a:lnTo>
                    <a:pt x="1275" y="613"/>
                  </a:lnTo>
                  <a:lnTo>
                    <a:pt x="1268" y="539"/>
                  </a:lnTo>
                  <a:lnTo>
                    <a:pt x="1478" y="339"/>
                  </a:lnTo>
                  <a:lnTo>
                    <a:pt x="1581" y="323"/>
                  </a:lnTo>
                  <a:lnTo>
                    <a:pt x="1614" y="274"/>
                  </a:lnTo>
                  <a:lnTo>
                    <a:pt x="1767" y="233"/>
                  </a:lnTo>
                  <a:lnTo>
                    <a:pt x="1845" y="282"/>
                  </a:lnTo>
                  <a:lnTo>
                    <a:pt x="2104" y="210"/>
                  </a:lnTo>
                  <a:lnTo>
                    <a:pt x="2129" y="55"/>
                  </a:lnTo>
                  <a:lnTo>
                    <a:pt x="2265" y="0"/>
                  </a:lnTo>
                  <a:lnTo>
                    <a:pt x="2274" y="39"/>
                  </a:lnTo>
                  <a:lnTo>
                    <a:pt x="2210" y="113"/>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14" name="Freeform 18"/>
            <p:cNvSpPr>
              <a:spLocks noChangeAspect="1"/>
            </p:cNvSpPr>
            <p:nvPr/>
          </p:nvSpPr>
          <p:spPr bwMode="auto">
            <a:xfrm rot="815464">
              <a:off x="1594" y="2096"/>
              <a:ext cx="356" cy="407"/>
            </a:xfrm>
            <a:custGeom>
              <a:avLst/>
              <a:gdLst>
                <a:gd name="T0" fmla="*/ 0 w 3071"/>
                <a:gd name="T1" fmla="*/ 0 h 3508"/>
                <a:gd name="T2" fmla="*/ 0 w 3071"/>
                <a:gd name="T3" fmla="*/ 0 h 3508"/>
                <a:gd name="T4" fmla="*/ 0 w 3071"/>
                <a:gd name="T5" fmla="*/ 0 h 3508"/>
                <a:gd name="T6" fmla="*/ 0 w 3071"/>
                <a:gd name="T7" fmla="*/ 0 h 3508"/>
                <a:gd name="T8" fmla="*/ 0 w 3071"/>
                <a:gd name="T9" fmla="*/ 0 h 3508"/>
                <a:gd name="T10" fmla="*/ 0 w 3071"/>
                <a:gd name="T11" fmla="*/ 0 h 3508"/>
                <a:gd name="T12" fmla="*/ 0 w 3071"/>
                <a:gd name="T13" fmla="*/ 0 h 3508"/>
                <a:gd name="T14" fmla="*/ 0 w 3071"/>
                <a:gd name="T15" fmla="*/ 0 h 3508"/>
                <a:gd name="T16" fmla="*/ 0 w 3071"/>
                <a:gd name="T17" fmla="*/ 0 h 3508"/>
                <a:gd name="T18" fmla="*/ 0 w 3071"/>
                <a:gd name="T19" fmla="*/ 0 h 3508"/>
                <a:gd name="T20" fmla="*/ 0 w 3071"/>
                <a:gd name="T21" fmla="*/ 0 h 3508"/>
                <a:gd name="T22" fmla="*/ 0 w 3071"/>
                <a:gd name="T23" fmla="*/ 0 h 3508"/>
                <a:gd name="T24" fmla="*/ 0 w 3071"/>
                <a:gd name="T25" fmla="*/ 0 h 3508"/>
                <a:gd name="T26" fmla="*/ 0 w 3071"/>
                <a:gd name="T27" fmla="*/ 0 h 3508"/>
                <a:gd name="T28" fmla="*/ 0 w 3071"/>
                <a:gd name="T29" fmla="*/ 0 h 3508"/>
                <a:gd name="T30" fmla="*/ 0 w 3071"/>
                <a:gd name="T31" fmla="*/ 0 h 3508"/>
                <a:gd name="T32" fmla="*/ 0 w 3071"/>
                <a:gd name="T33" fmla="*/ 0 h 3508"/>
                <a:gd name="T34" fmla="*/ 0 w 3071"/>
                <a:gd name="T35" fmla="*/ 0 h 3508"/>
                <a:gd name="T36" fmla="*/ 0 w 3071"/>
                <a:gd name="T37" fmla="*/ 0 h 3508"/>
                <a:gd name="T38" fmla="*/ 0 w 3071"/>
                <a:gd name="T39" fmla="*/ 0 h 3508"/>
                <a:gd name="T40" fmla="*/ 0 w 3071"/>
                <a:gd name="T41" fmla="*/ 0 h 3508"/>
                <a:gd name="T42" fmla="*/ 0 w 3071"/>
                <a:gd name="T43" fmla="*/ 0 h 3508"/>
                <a:gd name="T44" fmla="*/ 0 w 3071"/>
                <a:gd name="T45" fmla="*/ 0 h 3508"/>
                <a:gd name="T46" fmla="*/ 0 w 3071"/>
                <a:gd name="T47" fmla="*/ 0 h 3508"/>
                <a:gd name="T48" fmla="*/ 0 w 3071"/>
                <a:gd name="T49" fmla="*/ 0 h 3508"/>
                <a:gd name="T50" fmla="*/ 0 w 3071"/>
                <a:gd name="T51" fmla="*/ 0 h 3508"/>
                <a:gd name="T52" fmla="*/ 0 w 3071"/>
                <a:gd name="T53" fmla="*/ 0 h 3508"/>
                <a:gd name="T54" fmla="*/ 0 w 3071"/>
                <a:gd name="T55" fmla="*/ 0 h 3508"/>
                <a:gd name="T56" fmla="*/ 0 w 3071"/>
                <a:gd name="T57" fmla="*/ 0 h 3508"/>
                <a:gd name="T58" fmla="*/ 0 w 3071"/>
                <a:gd name="T59" fmla="*/ 0 h 3508"/>
                <a:gd name="T60" fmla="*/ 0 w 3071"/>
                <a:gd name="T61" fmla="*/ 0 h 3508"/>
                <a:gd name="T62" fmla="*/ 0 w 3071"/>
                <a:gd name="T63" fmla="*/ 0 h 3508"/>
                <a:gd name="T64" fmla="*/ 0 w 3071"/>
                <a:gd name="T65" fmla="*/ 0 h 3508"/>
                <a:gd name="T66" fmla="*/ 0 w 3071"/>
                <a:gd name="T67" fmla="*/ 0 h 3508"/>
                <a:gd name="T68" fmla="*/ 0 w 3071"/>
                <a:gd name="T69" fmla="*/ 0 h 3508"/>
                <a:gd name="T70" fmla="*/ 0 w 3071"/>
                <a:gd name="T71" fmla="*/ 0 h 3508"/>
                <a:gd name="T72" fmla="*/ 0 w 3071"/>
                <a:gd name="T73" fmla="*/ 0 h 3508"/>
                <a:gd name="T74" fmla="*/ 0 w 3071"/>
                <a:gd name="T75" fmla="*/ 0 h 3508"/>
                <a:gd name="T76" fmla="*/ 0 w 3071"/>
                <a:gd name="T77" fmla="*/ 0 h 3508"/>
                <a:gd name="T78" fmla="*/ 0 w 3071"/>
                <a:gd name="T79" fmla="*/ 0 h 3508"/>
                <a:gd name="T80" fmla="*/ 0 w 3071"/>
                <a:gd name="T81" fmla="*/ 0 h 3508"/>
                <a:gd name="T82" fmla="*/ 0 w 3071"/>
                <a:gd name="T83" fmla="*/ 0 h 3508"/>
                <a:gd name="T84" fmla="*/ 0 w 3071"/>
                <a:gd name="T85" fmla="*/ 0 h 3508"/>
                <a:gd name="T86" fmla="*/ 0 w 3071"/>
                <a:gd name="T87" fmla="*/ 0 h 3508"/>
                <a:gd name="T88" fmla="*/ 0 w 3071"/>
                <a:gd name="T89" fmla="*/ 0 h 3508"/>
                <a:gd name="T90" fmla="*/ 0 w 3071"/>
                <a:gd name="T91" fmla="*/ 0 h 3508"/>
                <a:gd name="T92" fmla="*/ 0 w 3071"/>
                <a:gd name="T93" fmla="*/ 0 h 3508"/>
                <a:gd name="T94" fmla="*/ 0 w 3071"/>
                <a:gd name="T95" fmla="*/ 0 h 3508"/>
                <a:gd name="T96" fmla="*/ 0 w 3071"/>
                <a:gd name="T97" fmla="*/ 0 h 350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071"/>
                <a:gd name="T148" fmla="*/ 0 h 3508"/>
                <a:gd name="T149" fmla="*/ 3071 w 3071"/>
                <a:gd name="T150" fmla="*/ 3508 h 350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071" h="3508">
                  <a:moveTo>
                    <a:pt x="1297" y="0"/>
                  </a:moveTo>
                  <a:lnTo>
                    <a:pt x="1339" y="78"/>
                  </a:lnTo>
                  <a:lnTo>
                    <a:pt x="1484" y="214"/>
                  </a:lnTo>
                  <a:lnTo>
                    <a:pt x="1494" y="368"/>
                  </a:lnTo>
                  <a:lnTo>
                    <a:pt x="1606" y="407"/>
                  </a:lnTo>
                  <a:lnTo>
                    <a:pt x="1564" y="498"/>
                  </a:lnTo>
                  <a:lnTo>
                    <a:pt x="1613" y="604"/>
                  </a:lnTo>
                  <a:lnTo>
                    <a:pt x="1758" y="701"/>
                  </a:lnTo>
                  <a:lnTo>
                    <a:pt x="1719" y="1046"/>
                  </a:lnTo>
                  <a:lnTo>
                    <a:pt x="1751" y="1201"/>
                  </a:lnTo>
                  <a:lnTo>
                    <a:pt x="1855" y="1201"/>
                  </a:lnTo>
                  <a:lnTo>
                    <a:pt x="1880" y="1143"/>
                  </a:lnTo>
                  <a:lnTo>
                    <a:pt x="2081" y="1078"/>
                  </a:lnTo>
                  <a:lnTo>
                    <a:pt x="2107" y="1007"/>
                  </a:lnTo>
                  <a:lnTo>
                    <a:pt x="2162" y="1121"/>
                  </a:lnTo>
                  <a:lnTo>
                    <a:pt x="2296" y="949"/>
                  </a:lnTo>
                  <a:lnTo>
                    <a:pt x="2338" y="739"/>
                  </a:lnTo>
                  <a:lnTo>
                    <a:pt x="2490" y="578"/>
                  </a:lnTo>
                  <a:lnTo>
                    <a:pt x="2652" y="675"/>
                  </a:lnTo>
                  <a:lnTo>
                    <a:pt x="2741" y="797"/>
                  </a:lnTo>
                  <a:lnTo>
                    <a:pt x="2839" y="684"/>
                  </a:lnTo>
                  <a:lnTo>
                    <a:pt x="2919" y="718"/>
                  </a:lnTo>
                  <a:lnTo>
                    <a:pt x="2951" y="820"/>
                  </a:lnTo>
                  <a:lnTo>
                    <a:pt x="3071" y="998"/>
                  </a:lnTo>
                  <a:lnTo>
                    <a:pt x="2910" y="1062"/>
                  </a:lnTo>
                  <a:lnTo>
                    <a:pt x="2896" y="1233"/>
                  </a:lnTo>
                  <a:lnTo>
                    <a:pt x="3016" y="1320"/>
                  </a:lnTo>
                  <a:lnTo>
                    <a:pt x="3016" y="1433"/>
                  </a:lnTo>
                  <a:lnTo>
                    <a:pt x="2904" y="1515"/>
                  </a:lnTo>
                  <a:lnTo>
                    <a:pt x="2758" y="1507"/>
                  </a:lnTo>
                  <a:lnTo>
                    <a:pt x="2822" y="1433"/>
                  </a:lnTo>
                  <a:lnTo>
                    <a:pt x="2813" y="1394"/>
                  </a:lnTo>
                  <a:lnTo>
                    <a:pt x="2677" y="1449"/>
                  </a:lnTo>
                  <a:lnTo>
                    <a:pt x="2652" y="1604"/>
                  </a:lnTo>
                  <a:lnTo>
                    <a:pt x="2393" y="1676"/>
                  </a:lnTo>
                  <a:lnTo>
                    <a:pt x="2315" y="1627"/>
                  </a:lnTo>
                  <a:lnTo>
                    <a:pt x="2162" y="1668"/>
                  </a:lnTo>
                  <a:lnTo>
                    <a:pt x="2129" y="1717"/>
                  </a:lnTo>
                  <a:lnTo>
                    <a:pt x="2026" y="1733"/>
                  </a:lnTo>
                  <a:lnTo>
                    <a:pt x="1816" y="1933"/>
                  </a:lnTo>
                  <a:lnTo>
                    <a:pt x="1823" y="2007"/>
                  </a:lnTo>
                  <a:lnTo>
                    <a:pt x="1935" y="2007"/>
                  </a:lnTo>
                  <a:lnTo>
                    <a:pt x="1984" y="2047"/>
                  </a:lnTo>
                  <a:lnTo>
                    <a:pt x="1871" y="2136"/>
                  </a:lnTo>
                  <a:lnTo>
                    <a:pt x="1887" y="2386"/>
                  </a:lnTo>
                  <a:lnTo>
                    <a:pt x="1993" y="2395"/>
                  </a:lnTo>
                  <a:lnTo>
                    <a:pt x="2009" y="2621"/>
                  </a:lnTo>
                  <a:lnTo>
                    <a:pt x="1929" y="2831"/>
                  </a:lnTo>
                  <a:lnTo>
                    <a:pt x="1758" y="3031"/>
                  </a:lnTo>
                  <a:lnTo>
                    <a:pt x="1581" y="3202"/>
                  </a:lnTo>
                  <a:lnTo>
                    <a:pt x="1558" y="3379"/>
                  </a:lnTo>
                  <a:lnTo>
                    <a:pt x="1532" y="3466"/>
                  </a:lnTo>
                  <a:lnTo>
                    <a:pt x="1435" y="3508"/>
                  </a:lnTo>
                  <a:lnTo>
                    <a:pt x="1242" y="3402"/>
                  </a:lnTo>
                  <a:lnTo>
                    <a:pt x="1155" y="3217"/>
                  </a:lnTo>
                  <a:lnTo>
                    <a:pt x="1074" y="3202"/>
                  </a:lnTo>
                  <a:lnTo>
                    <a:pt x="903" y="3160"/>
                  </a:lnTo>
                  <a:lnTo>
                    <a:pt x="752" y="2999"/>
                  </a:lnTo>
                  <a:lnTo>
                    <a:pt x="606" y="3111"/>
                  </a:lnTo>
                  <a:lnTo>
                    <a:pt x="548" y="3111"/>
                  </a:lnTo>
                  <a:lnTo>
                    <a:pt x="548" y="3105"/>
                  </a:lnTo>
                  <a:lnTo>
                    <a:pt x="500" y="3063"/>
                  </a:lnTo>
                  <a:lnTo>
                    <a:pt x="349" y="3056"/>
                  </a:lnTo>
                  <a:lnTo>
                    <a:pt x="252" y="2944"/>
                  </a:lnTo>
                  <a:lnTo>
                    <a:pt x="161" y="2944"/>
                  </a:lnTo>
                  <a:lnTo>
                    <a:pt x="154" y="2944"/>
                  </a:lnTo>
                  <a:lnTo>
                    <a:pt x="10" y="2836"/>
                  </a:lnTo>
                  <a:lnTo>
                    <a:pt x="0" y="2766"/>
                  </a:lnTo>
                  <a:lnTo>
                    <a:pt x="154" y="2734"/>
                  </a:lnTo>
                  <a:lnTo>
                    <a:pt x="161" y="2401"/>
                  </a:lnTo>
                  <a:lnTo>
                    <a:pt x="273" y="2321"/>
                  </a:lnTo>
                  <a:lnTo>
                    <a:pt x="258" y="2159"/>
                  </a:lnTo>
                  <a:lnTo>
                    <a:pt x="154" y="2039"/>
                  </a:lnTo>
                  <a:lnTo>
                    <a:pt x="252" y="1950"/>
                  </a:lnTo>
                  <a:lnTo>
                    <a:pt x="241" y="1863"/>
                  </a:lnTo>
                  <a:lnTo>
                    <a:pt x="445" y="1837"/>
                  </a:lnTo>
                  <a:lnTo>
                    <a:pt x="468" y="1750"/>
                  </a:lnTo>
                  <a:lnTo>
                    <a:pt x="525" y="1756"/>
                  </a:lnTo>
                  <a:lnTo>
                    <a:pt x="612" y="1886"/>
                  </a:lnTo>
                  <a:lnTo>
                    <a:pt x="661" y="1895"/>
                  </a:lnTo>
                  <a:lnTo>
                    <a:pt x="687" y="1740"/>
                  </a:lnTo>
                  <a:lnTo>
                    <a:pt x="854" y="1562"/>
                  </a:lnTo>
                  <a:lnTo>
                    <a:pt x="841" y="1352"/>
                  </a:lnTo>
                  <a:lnTo>
                    <a:pt x="896" y="1352"/>
                  </a:lnTo>
                  <a:lnTo>
                    <a:pt x="994" y="1449"/>
                  </a:lnTo>
                  <a:lnTo>
                    <a:pt x="1170" y="1530"/>
                  </a:lnTo>
                  <a:lnTo>
                    <a:pt x="1210" y="1352"/>
                  </a:lnTo>
                  <a:lnTo>
                    <a:pt x="1138" y="1233"/>
                  </a:lnTo>
                  <a:lnTo>
                    <a:pt x="1203" y="1185"/>
                  </a:lnTo>
                  <a:lnTo>
                    <a:pt x="1178" y="1072"/>
                  </a:lnTo>
                  <a:lnTo>
                    <a:pt x="1042" y="975"/>
                  </a:lnTo>
                  <a:lnTo>
                    <a:pt x="1000" y="830"/>
                  </a:lnTo>
                  <a:lnTo>
                    <a:pt x="1155" y="587"/>
                  </a:lnTo>
                  <a:lnTo>
                    <a:pt x="1187" y="466"/>
                  </a:lnTo>
                  <a:lnTo>
                    <a:pt x="1090" y="311"/>
                  </a:lnTo>
                  <a:lnTo>
                    <a:pt x="1129" y="233"/>
                  </a:lnTo>
                  <a:lnTo>
                    <a:pt x="1161" y="46"/>
                  </a:lnTo>
                  <a:lnTo>
                    <a:pt x="1274" y="46"/>
                  </a:lnTo>
                  <a:lnTo>
                    <a:pt x="1297" y="0"/>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15" name="Freeform 19"/>
            <p:cNvSpPr>
              <a:spLocks noChangeAspect="1"/>
            </p:cNvSpPr>
            <p:nvPr/>
          </p:nvSpPr>
          <p:spPr bwMode="auto">
            <a:xfrm rot="815464">
              <a:off x="1433" y="2383"/>
              <a:ext cx="186" cy="120"/>
            </a:xfrm>
            <a:custGeom>
              <a:avLst/>
              <a:gdLst>
                <a:gd name="T0" fmla="*/ 0 w 1612"/>
                <a:gd name="T1" fmla="*/ 0 h 1032"/>
                <a:gd name="T2" fmla="*/ 0 w 1612"/>
                <a:gd name="T3" fmla="*/ 0 h 1032"/>
                <a:gd name="T4" fmla="*/ 0 w 1612"/>
                <a:gd name="T5" fmla="*/ 0 h 1032"/>
                <a:gd name="T6" fmla="*/ 0 w 1612"/>
                <a:gd name="T7" fmla="*/ 0 h 1032"/>
                <a:gd name="T8" fmla="*/ 0 w 1612"/>
                <a:gd name="T9" fmla="*/ 0 h 1032"/>
                <a:gd name="T10" fmla="*/ 0 w 1612"/>
                <a:gd name="T11" fmla="*/ 0 h 1032"/>
                <a:gd name="T12" fmla="*/ 0 w 1612"/>
                <a:gd name="T13" fmla="*/ 0 h 1032"/>
                <a:gd name="T14" fmla="*/ 0 w 1612"/>
                <a:gd name="T15" fmla="*/ 0 h 1032"/>
                <a:gd name="T16" fmla="*/ 0 w 1612"/>
                <a:gd name="T17" fmla="*/ 0 h 1032"/>
                <a:gd name="T18" fmla="*/ 0 w 1612"/>
                <a:gd name="T19" fmla="*/ 0 h 1032"/>
                <a:gd name="T20" fmla="*/ 0 w 1612"/>
                <a:gd name="T21" fmla="*/ 0 h 1032"/>
                <a:gd name="T22" fmla="*/ 0 w 1612"/>
                <a:gd name="T23" fmla="*/ 0 h 1032"/>
                <a:gd name="T24" fmla="*/ 0 w 1612"/>
                <a:gd name="T25" fmla="*/ 0 h 1032"/>
                <a:gd name="T26" fmla="*/ 0 w 1612"/>
                <a:gd name="T27" fmla="*/ 0 h 1032"/>
                <a:gd name="T28" fmla="*/ 0 w 1612"/>
                <a:gd name="T29" fmla="*/ 0 h 1032"/>
                <a:gd name="T30" fmla="*/ 0 w 1612"/>
                <a:gd name="T31" fmla="*/ 0 h 1032"/>
                <a:gd name="T32" fmla="*/ 0 w 1612"/>
                <a:gd name="T33" fmla="*/ 0 h 1032"/>
                <a:gd name="T34" fmla="*/ 0 w 1612"/>
                <a:gd name="T35" fmla="*/ 0 h 1032"/>
                <a:gd name="T36" fmla="*/ 0 w 1612"/>
                <a:gd name="T37" fmla="*/ 0 h 1032"/>
                <a:gd name="T38" fmla="*/ 0 w 1612"/>
                <a:gd name="T39" fmla="*/ 0 h 1032"/>
                <a:gd name="T40" fmla="*/ 0 w 1612"/>
                <a:gd name="T41" fmla="*/ 0 h 1032"/>
                <a:gd name="T42" fmla="*/ 0 w 1612"/>
                <a:gd name="T43" fmla="*/ 0 h 1032"/>
                <a:gd name="T44" fmla="*/ 0 w 1612"/>
                <a:gd name="T45" fmla="*/ 0 h 1032"/>
                <a:gd name="T46" fmla="*/ 0 w 1612"/>
                <a:gd name="T47" fmla="*/ 0 h 1032"/>
                <a:gd name="T48" fmla="*/ 0 w 1612"/>
                <a:gd name="T49" fmla="*/ 0 h 1032"/>
                <a:gd name="T50" fmla="*/ 0 w 1612"/>
                <a:gd name="T51" fmla="*/ 0 h 1032"/>
                <a:gd name="T52" fmla="*/ 0 w 1612"/>
                <a:gd name="T53" fmla="*/ 0 h 1032"/>
                <a:gd name="T54" fmla="*/ 0 w 1612"/>
                <a:gd name="T55" fmla="*/ 0 h 1032"/>
                <a:gd name="T56" fmla="*/ 0 w 1612"/>
                <a:gd name="T57" fmla="*/ 0 h 1032"/>
                <a:gd name="T58" fmla="*/ 0 w 1612"/>
                <a:gd name="T59" fmla="*/ 0 h 1032"/>
                <a:gd name="T60" fmla="*/ 0 w 1612"/>
                <a:gd name="T61" fmla="*/ 0 h 1032"/>
                <a:gd name="T62" fmla="*/ 0 w 1612"/>
                <a:gd name="T63" fmla="*/ 0 h 1032"/>
                <a:gd name="T64" fmla="*/ 0 w 1612"/>
                <a:gd name="T65" fmla="*/ 0 h 1032"/>
                <a:gd name="T66" fmla="*/ 0 w 1612"/>
                <a:gd name="T67" fmla="*/ 0 h 1032"/>
                <a:gd name="T68" fmla="*/ 0 w 1612"/>
                <a:gd name="T69" fmla="*/ 0 h 1032"/>
                <a:gd name="T70" fmla="*/ 0 w 1612"/>
                <a:gd name="T71" fmla="*/ 0 h 1032"/>
                <a:gd name="T72" fmla="*/ 0 w 1612"/>
                <a:gd name="T73" fmla="*/ 0 h 1032"/>
                <a:gd name="T74" fmla="*/ 0 w 1612"/>
                <a:gd name="T75" fmla="*/ 0 h 1032"/>
                <a:gd name="T76" fmla="*/ 0 w 1612"/>
                <a:gd name="T77" fmla="*/ 0 h 1032"/>
                <a:gd name="T78" fmla="*/ 0 w 1612"/>
                <a:gd name="T79" fmla="*/ 0 h 1032"/>
                <a:gd name="T80" fmla="*/ 0 w 1612"/>
                <a:gd name="T81" fmla="*/ 0 h 1032"/>
                <a:gd name="T82" fmla="*/ 0 w 1612"/>
                <a:gd name="T83" fmla="*/ 0 h 1032"/>
                <a:gd name="T84" fmla="*/ 0 w 1612"/>
                <a:gd name="T85" fmla="*/ 0 h 1032"/>
                <a:gd name="T86" fmla="*/ 0 w 1612"/>
                <a:gd name="T87" fmla="*/ 0 h 1032"/>
                <a:gd name="T88" fmla="*/ 0 w 1612"/>
                <a:gd name="T89" fmla="*/ 0 h 1032"/>
                <a:gd name="T90" fmla="*/ 0 w 1612"/>
                <a:gd name="T91" fmla="*/ 0 h 1032"/>
                <a:gd name="T92" fmla="*/ 0 w 1612"/>
                <a:gd name="T93" fmla="*/ 0 h 1032"/>
                <a:gd name="T94" fmla="*/ 0 w 1612"/>
                <a:gd name="T95" fmla="*/ 0 h 1032"/>
                <a:gd name="T96" fmla="*/ 0 w 1612"/>
                <a:gd name="T97" fmla="*/ 0 h 1032"/>
                <a:gd name="T98" fmla="*/ 0 w 1612"/>
                <a:gd name="T99" fmla="*/ 0 h 1032"/>
                <a:gd name="T100" fmla="*/ 0 w 1612"/>
                <a:gd name="T101" fmla="*/ 0 h 1032"/>
                <a:gd name="T102" fmla="*/ 0 w 1612"/>
                <a:gd name="T103" fmla="*/ 0 h 103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612"/>
                <a:gd name="T157" fmla="*/ 0 h 1032"/>
                <a:gd name="T158" fmla="*/ 1612 w 1612"/>
                <a:gd name="T159" fmla="*/ 1032 h 1032"/>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612" h="1032">
                  <a:moveTo>
                    <a:pt x="15" y="612"/>
                  </a:moveTo>
                  <a:lnTo>
                    <a:pt x="0" y="758"/>
                  </a:lnTo>
                  <a:lnTo>
                    <a:pt x="5" y="763"/>
                  </a:lnTo>
                  <a:lnTo>
                    <a:pt x="19" y="778"/>
                  </a:lnTo>
                  <a:lnTo>
                    <a:pt x="39" y="799"/>
                  </a:lnTo>
                  <a:lnTo>
                    <a:pt x="63" y="823"/>
                  </a:lnTo>
                  <a:lnTo>
                    <a:pt x="88" y="847"/>
                  </a:lnTo>
                  <a:lnTo>
                    <a:pt x="112" y="870"/>
                  </a:lnTo>
                  <a:lnTo>
                    <a:pt x="123" y="878"/>
                  </a:lnTo>
                  <a:lnTo>
                    <a:pt x="132" y="885"/>
                  </a:lnTo>
                  <a:lnTo>
                    <a:pt x="139" y="891"/>
                  </a:lnTo>
                  <a:lnTo>
                    <a:pt x="144" y="894"/>
                  </a:lnTo>
                  <a:lnTo>
                    <a:pt x="146" y="895"/>
                  </a:lnTo>
                  <a:lnTo>
                    <a:pt x="148" y="896"/>
                  </a:lnTo>
                  <a:lnTo>
                    <a:pt x="149" y="897"/>
                  </a:lnTo>
                  <a:lnTo>
                    <a:pt x="149" y="898"/>
                  </a:lnTo>
                  <a:lnTo>
                    <a:pt x="148" y="902"/>
                  </a:lnTo>
                  <a:lnTo>
                    <a:pt x="144" y="907"/>
                  </a:lnTo>
                  <a:lnTo>
                    <a:pt x="133" y="916"/>
                  </a:lnTo>
                  <a:lnTo>
                    <a:pt x="119" y="926"/>
                  </a:lnTo>
                  <a:lnTo>
                    <a:pt x="102" y="935"/>
                  </a:lnTo>
                  <a:lnTo>
                    <a:pt x="88" y="944"/>
                  </a:lnTo>
                  <a:lnTo>
                    <a:pt x="77" y="950"/>
                  </a:lnTo>
                  <a:lnTo>
                    <a:pt x="74" y="951"/>
                  </a:lnTo>
                  <a:lnTo>
                    <a:pt x="74" y="1015"/>
                  </a:lnTo>
                  <a:lnTo>
                    <a:pt x="99" y="1032"/>
                  </a:lnTo>
                  <a:lnTo>
                    <a:pt x="579" y="822"/>
                  </a:lnTo>
                  <a:lnTo>
                    <a:pt x="709" y="919"/>
                  </a:lnTo>
                  <a:lnTo>
                    <a:pt x="886" y="871"/>
                  </a:lnTo>
                  <a:lnTo>
                    <a:pt x="983" y="1032"/>
                  </a:lnTo>
                  <a:lnTo>
                    <a:pt x="1403" y="1032"/>
                  </a:lnTo>
                  <a:lnTo>
                    <a:pt x="1612" y="871"/>
                  </a:lnTo>
                  <a:lnTo>
                    <a:pt x="1499" y="678"/>
                  </a:lnTo>
                  <a:lnTo>
                    <a:pt x="1596" y="468"/>
                  </a:lnTo>
                  <a:lnTo>
                    <a:pt x="1596" y="341"/>
                  </a:lnTo>
                  <a:lnTo>
                    <a:pt x="1596" y="161"/>
                  </a:lnTo>
                  <a:lnTo>
                    <a:pt x="1548" y="119"/>
                  </a:lnTo>
                  <a:lnTo>
                    <a:pt x="1397" y="112"/>
                  </a:lnTo>
                  <a:lnTo>
                    <a:pt x="1300" y="0"/>
                  </a:lnTo>
                  <a:lnTo>
                    <a:pt x="1209" y="0"/>
                  </a:lnTo>
                  <a:lnTo>
                    <a:pt x="1187" y="48"/>
                  </a:lnTo>
                  <a:lnTo>
                    <a:pt x="1026" y="102"/>
                  </a:lnTo>
                  <a:lnTo>
                    <a:pt x="863" y="264"/>
                  </a:lnTo>
                  <a:lnTo>
                    <a:pt x="774" y="451"/>
                  </a:lnTo>
                  <a:lnTo>
                    <a:pt x="687" y="483"/>
                  </a:lnTo>
                  <a:lnTo>
                    <a:pt x="622" y="570"/>
                  </a:lnTo>
                  <a:lnTo>
                    <a:pt x="331" y="532"/>
                  </a:lnTo>
                  <a:lnTo>
                    <a:pt x="267" y="447"/>
                  </a:lnTo>
                  <a:lnTo>
                    <a:pt x="257" y="458"/>
                  </a:lnTo>
                  <a:lnTo>
                    <a:pt x="193" y="483"/>
                  </a:lnTo>
                  <a:lnTo>
                    <a:pt x="112" y="602"/>
                  </a:lnTo>
                  <a:lnTo>
                    <a:pt x="15" y="612"/>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16" name="Freeform 20"/>
            <p:cNvSpPr>
              <a:spLocks noChangeAspect="1"/>
            </p:cNvSpPr>
            <p:nvPr/>
          </p:nvSpPr>
          <p:spPr bwMode="auto">
            <a:xfrm rot="815464">
              <a:off x="1380" y="2267"/>
              <a:ext cx="87" cy="137"/>
            </a:xfrm>
            <a:custGeom>
              <a:avLst/>
              <a:gdLst>
                <a:gd name="T0" fmla="*/ 0 w 748"/>
                <a:gd name="T1" fmla="*/ 0 h 1177"/>
                <a:gd name="T2" fmla="*/ 0 w 748"/>
                <a:gd name="T3" fmla="*/ 0 h 1177"/>
                <a:gd name="T4" fmla="*/ 0 w 748"/>
                <a:gd name="T5" fmla="*/ 0 h 1177"/>
                <a:gd name="T6" fmla="*/ 0 w 748"/>
                <a:gd name="T7" fmla="*/ 0 h 1177"/>
                <a:gd name="T8" fmla="*/ 0 w 748"/>
                <a:gd name="T9" fmla="*/ 0 h 1177"/>
                <a:gd name="T10" fmla="*/ 0 w 748"/>
                <a:gd name="T11" fmla="*/ 0 h 1177"/>
                <a:gd name="T12" fmla="*/ 0 w 748"/>
                <a:gd name="T13" fmla="*/ 0 h 1177"/>
                <a:gd name="T14" fmla="*/ 0 w 748"/>
                <a:gd name="T15" fmla="*/ 0 h 1177"/>
                <a:gd name="T16" fmla="*/ 0 w 748"/>
                <a:gd name="T17" fmla="*/ 0 h 1177"/>
                <a:gd name="T18" fmla="*/ 0 w 748"/>
                <a:gd name="T19" fmla="*/ 0 h 1177"/>
                <a:gd name="T20" fmla="*/ 0 w 748"/>
                <a:gd name="T21" fmla="*/ 0 h 1177"/>
                <a:gd name="T22" fmla="*/ 0 w 748"/>
                <a:gd name="T23" fmla="*/ 0 h 1177"/>
                <a:gd name="T24" fmla="*/ 0 w 748"/>
                <a:gd name="T25" fmla="*/ 0 h 1177"/>
                <a:gd name="T26" fmla="*/ 0 w 748"/>
                <a:gd name="T27" fmla="*/ 0 h 1177"/>
                <a:gd name="T28" fmla="*/ 0 w 748"/>
                <a:gd name="T29" fmla="*/ 0 h 1177"/>
                <a:gd name="T30" fmla="*/ 0 w 748"/>
                <a:gd name="T31" fmla="*/ 0 h 1177"/>
                <a:gd name="T32" fmla="*/ 0 w 748"/>
                <a:gd name="T33" fmla="*/ 0 h 1177"/>
                <a:gd name="T34" fmla="*/ 0 w 748"/>
                <a:gd name="T35" fmla="*/ 0 h 1177"/>
                <a:gd name="T36" fmla="*/ 0 w 748"/>
                <a:gd name="T37" fmla="*/ 0 h 1177"/>
                <a:gd name="T38" fmla="*/ 0 w 748"/>
                <a:gd name="T39" fmla="*/ 0 h 1177"/>
                <a:gd name="T40" fmla="*/ 0 w 748"/>
                <a:gd name="T41" fmla="*/ 0 h 1177"/>
                <a:gd name="T42" fmla="*/ 0 w 748"/>
                <a:gd name="T43" fmla="*/ 0 h 1177"/>
                <a:gd name="T44" fmla="*/ 0 w 748"/>
                <a:gd name="T45" fmla="*/ 0 h 1177"/>
                <a:gd name="T46" fmla="*/ 0 w 748"/>
                <a:gd name="T47" fmla="*/ 0 h 1177"/>
                <a:gd name="T48" fmla="*/ 0 w 748"/>
                <a:gd name="T49" fmla="*/ 0 h 1177"/>
                <a:gd name="T50" fmla="*/ 0 w 748"/>
                <a:gd name="T51" fmla="*/ 0 h 1177"/>
                <a:gd name="T52" fmla="*/ 0 w 748"/>
                <a:gd name="T53" fmla="*/ 0 h 117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48"/>
                <a:gd name="T82" fmla="*/ 0 h 1177"/>
                <a:gd name="T83" fmla="*/ 748 w 748"/>
                <a:gd name="T84" fmla="*/ 1177 h 1177"/>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48" h="1177">
                  <a:moveTo>
                    <a:pt x="71" y="593"/>
                  </a:moveTo>
                  <a:lnTo>
                    <a:pt x="103" y="579"/>
                  </a:lnTo>
                  <a:lnTo>
                    <a:pt x="174" y="708"/>
                  </a:lnTo>
                  <a:lnTo>
                    <a:pt x="336" y="838"/>
                  </a:lnTo>
                  <a:lnTo>
                    <a:pt x="320" y="967"/>
                  </a:lnTo>
                  <a:lnTo>
                    <a:pt x="384" y="1054"/>
                  </a:lnTo>
                  <a:lnTo>
                    <a:pt x="381" y="1102"/>
                  </a:lnTo>
                  <a:lnTo>
                    <a:pt x="606" y="1177"/>
                  </a:lnTo>
                  <a:lnTo>
                    <a:pt x="716" y="1005"/>
                  </a:lnTo>
                  <a:lnTo>
                    <a:pt x="668" y="861"/>
                  </a:lnTo>
                  <a:lnTo>
                    <a:pt x="701" y="676"/>
                  </a:lnTo>
                  <a:lnTo>
                    <a:pt x="594" y="644"/>
                  </a:lnTo>
                  <a:lnTo>
                    <a:pt x="594" y="596"/>
                  </a:lnTo>
                  <a:lnTo>
                    <a:pt x="659" y="499"/>
                  </a:lnTo>
                  <a:lnTo>
                    <a:pt x="604" y="467"/>
                  </a:lnTo>
                  <a:lnTo>
                    <a:pt x="604" y="377"/>
                  </a:lnTo>
                  <a:lnTo>
                    <a:pt x="652" y="354"/>
                  </a:lnTo>
                  <a:lnTo>
                    <a:pt x="748" y="225"/>
                  </a:lnTo>
                  <a:lnTo>
                    <a:pt x="627" y="70"/>
                  </a:lnTo>
                  <a:lnTo>
                    <a:pt x="619" y="0"/>
                  </a:lnTo>
                  <a:lnTo>
                    <a:pt x="481" y="87"/>
                  </a:lnTo>
                  <a:lnTo>
                    <a:pt x="394" y="32"/>
                  </a:lnTo>
                  <a:lnTo>
                    <a:pt x="281" y="53"/>
                  </a:lnTo>
                  <a:lnTo>
                    <a:pt x="169" y="161"/>
                  </a:lnTo>
                  <a:lnTo>
                    <a:pt x="0" y="161"/>
                  </a:lnTo>
                  <a:lnTo>
                    <a:pt x="71" y="257"/>
                  </a:lnTo>
                  <a:lnTo>
                    <a:pt x="71" y="593"/>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17" name="Freeform 21"/>
            <p:cNvSpPr>
              <a:spLocks noChangeAspect="1"/>
            </p:cNvSpPr>
            <p:nvPr/>
          </p:nvSpPr>
          <p:spPr bwMode="auto">
            <a:xfrm rot="815464">
              <a:off x="1269" y="2114"/>
              <a:ext cx="227" cy="168"/>
            </a:xfrm>
            <a:custGeom>
              <a:avLst/>
              <a:gdLst>
                <a:gd name="T0" fmla="*/ 0 w 1961"/>
                <a:gd name="T1" fmla="*/ 0 h 1446"/>
                <a:gd name="T2" fmla="*/ 0 w 1961"/>
                <a:gd name="T3" fmla="*/ 0 h 1446"/>
                <a:gd name="T4" fmla="*/ 0 w 1961"/>
                <a:gd name="T5" fmla="*/ 0 h 1446"/>
                <a:gd name="T6" fmla="*/ 0 w 1961"/>
                <a:gd name="T7" fmla="*/ 0 h 1446"/>
                <a:gd name="T8" fmla="*/ 0 w 1961"/>
                <a:gd name="T9" fmla="*/ 0 h 1446"/>
                <a:gd name="T10" fmla="*/ 0 w 1961"/>
                <a:gd name="T11" fmla="*/ 0 h 1446"/>
                <a:gd name="T12" fmla="*/ 0 w 1961"/>
                <a:gd name="T13" fmla="*/ 0 h 1446"/>
                <a:gd name="T14" fmla="*/ 0 w 1961"/>
                <a:gd name="T15" fmla="*/ 0 h 1446"/>
                <a:gd name="T16" fmla="*/ 0 w 1961"/>
                <a:gd name="T17" fmla="*/ 0 h 1446"/>
                <a:gd name="T18" fmla="*/ 0 w 1961"/>
                <a:gd name="T19" fmla="*/ 0 h 1446"/>
                <a:gd name="T20" fmla="*/ 0 w 1961"/>
                <a:gd name="T21" fmla="*/ 0 h 1446"/>
                <a:gd name="T22" fmla="*/ 0 w 1961"/>
                <a:gd name="T23" fmla="*/ 0 h 1446"/>
                <a:gd name="T24" fmla="*/ 0 w 1961"/>
                <a:gd name="T25" fmla="*/ 0 h 1446"/>
                <a:gd name="T26" fmla="*/ 0 w 1961"/>
                <a:gd name="T27" fmla="*/ 0 h 1446"/>
                <a:gd name="T28" fmla="*/ 0 w 1961"/>
                <a:gd name="T29" fmla="*/ 0 h 1446"/>
                <a:gd name="T30" fmla="*/ 0 w 1961"/>
                <a:gd name="T31" fmla="*/ 0 h 1446"/>
                <a:gd name="T32" fmla="*/ 0 w 1961"/>
                <a:gd name="T33" fmla="*/ 0 h 1446"/>
                <a:gd name="T34" fmla="*/ 0 w 1961"/>
                <a:gd name="T35" fmla="*/ 0 h 1446"/>
                <a:gd name="T36" fmla="*/ 0 w 1961"/>
                <a:gd name="T37" fmla="*/ 0 h 1446"/>
                <a:gd name="T38" fmla="*/ 0 w 1961"/>
                <a:gd name="T39" fmla="*/ 0 h 1446"/>
                <a:gd name="T40" fmla="*/ 0 w 1961"/>
                <a:gd name="T41" fmla="*/ 0 h 1446"/>
                <a:gd name="T42" fmla="*/ 0 w 1961"/>
                <a:gd name="T43" fmla="*/ 0 h 1446"/>
                <a:gd name="T44" fmla="*/ 0 w 1961"/>
                <a:gd name="T45" fmla="*/ 0 h 1446"/>
                <a:gd name="T46" fmla="*/ 0 w 1961"/>
                <a:gd name="T47" fmla="*/ 0 h 1446"/>
                <a:gd name="T48" fmla="*/ 0 w 1961"/>
                <a:gd name="T49" fmla="*/ 0 h 1446"/>
                <a:gd name="T50" fmla="*/ 0 w 1961"/>
                <a:gd name="T51" fmla="*/ 0 h 1446"/>
                <a:gd name="T52" fmla="*/ 0 w 1961"/>
                <a:gd name="T53" fmla="*/ 0 h 1446"/>
                <a:gd name="T54" fmla="*/ 0 w 1961"/>
                <a:gd name="T55" fmla="*/ 0 h 1446"/>
                <a:gd name="T56" fmla="*/ 0 w 1961"/>
                <a:gd name="T57" fmla="*/ 0 h 1446"/>
                <a:gd name="T58" fmla="*/ 0 w 1961"/>
                <a:gd name="T59" fmla="*/ 0 h 1446"/>
                <a:gd name="T60" fmla="*/ 0 w 1961"/>
                <a:gd name="T61" fmla="*/ 0 h 1446"/>
                <a:gd name="T62" fmla="*/ 0 w 1961"/>
                <a:gd name="T63" fmla="*/ 0 h 1446"/>
                <a:gd name="T64" fmla="*/ 0 w 1961"/>
                <a:gd name="T65" fmla="*/ 0 h 1446"/>
                <a:gd name="T66" fmla="*/ 0 w 1961"/>
                <a:gd name="T67" fmla="*/ 0 h 1446"/>
                <a:gd name="T68" fmla="*/ 0 w 1961"/>
                <a:gd name="T69" fmla="*/ 0 h 1446"/>
                <a:gd name="T70" fmla="*/ 0 w 1961"/>
                <a:gd name="T71" fmla="*/ 0 h 1446"/>
                <a:gd name="T72" fmla="*/ 0 w 1961"/>
                <a:gd name="T73" fmla="*/ 0 h 1446"/>
                <a:gd name="T74" fmla="*/ 0 w 1961"/>
                <a:gd name="T75" fmla="*/ 0 h 1446"/>
                <a:gd name="T76" fmla="*/ 0 w 1961"/>
                <a:gd name="T77" fmla="*/ 0 h 1446"/>
                <a:gd name="T78" fmla="*/ 0 w 1961"/>
                <a:gd name="T79" fmla="*/ 0 h 1446"/>
                <a:gd name="T80" fmla="*/ 0 w 1961"/>
                <a:gd name="T81" fmla="*/ 0 h 1446"/>
                <a:gd name="T82" fmla="*/ 0 w 1961"/>
                <a:gd name="T83" fmla="*/ 0 h 1446"/>
                <a:gd name="T84" fmla="*/ 0 w 1961"/>
                <a:gd name="T85" fmla="*/ 0 h 1446"/>
                <a:gd name="T86" fmla="*/ 0 w 1961"/>
                <a:gd name="T87" fmla="*/ 0 h 144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961"/>
                <a:gd name="T133" fmla="*/ 0 h 1446"/>
                <a:gd name="T134" fmla="*/ 1961 w 1961"/>
                <a:gd name="T135" fmla="*/ 1446 h 144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961" h="1446">
                  <a:moveTo>
                    <a:pt x="1332" y="140"/>
                  </a:moveTo>
                  <a:lnTo>
                    <a:pt x="1374" y="210"/>
                  </a:lnTo>
                  <a:lnTo>
                    <a:pt x="1357" y="365"/>
                  </a:lnTo>
                  <a:lnTo>
                    <a:pt x="1574" y="349"/>
                  </a:lnTo>
                  <a:lnTo>
                    <a:pt x="1713" y="420"/>
                  </a:lnTo>
                  <a:lnTo>
                    <a:pt x="1761" y="534"/>
                  </a:lnTo>
                  <a:lnTo>
                    <a:pt x="1906" y="543"/>
                  </a:lnTo>
                  <a:lnTo>
                    <a:pt x="1923" y="598"/>
                  </a:lnTo>
                  <a:lnTo>
                    <a:pt x="1800" y="687"/>
                  </a:lnTo>
                  <a:lnTo>
                    <a:pt x="1761" y="817"/>
                  </a:lnTo>
                  <a:lnTo>
                    <a:pt x="1938" y="897"/>
                  </a:lnTo>
                  <a:lnTo>
                    <a:pt x="1961" y="994"/>
                  </a:lnTo>
                  <a:lnTo>
                    <a:pt x="1841" y="1091"/>
                  </a:lnTo>
                  <a:lnTo>
                    <a:pt x="1841" y="1189"/>
                  </a:lnTo>
                  <a:lnTo>
                    <a:pt x="1703" y="1276"/>
                  </a:lnTo>
                  <a:lnTo>
                    <a:pt x="1616" y="1221"/>
                  </a:lnTo>
                  <a:lnTo>
                    <a:pt x="1503" y="1242"/>
                  </a:lnTo>
                  <a:lnTo>
                    <a:pt x="1391" y="1350"/>
                  </a:lnTo>
                  <a:lnTo>
                    <a:pt x="1222" y="1350"/>
                  </a:lnTo>
                  <a:lnTo>
                    <a:pt x="1084" y="1446"/>
                  </a:lnTo>
                  <a:lnTo>
                    <a:pt x="1003" y="1333"/>
                  </a:lnTo>
                  <a:lnTo>
                    <a:pt x="1090" y="1276"/>
                  </a:lnTo>
                  <a:lnTo>
                    <a:pt x="977" y="1210"/>
                  </a:lnTo>
                  <a:lnTo>
                    <a:pt x="880" y="1268"/>
                  </a:lnTo>
                  <a:lnTo>
                    <a:pt x="783" y="1189"/>
                  </a:lnTo>
                  <a:lnTo>
                    <a:pt x="670" y="1195"/>
                  </a:lnTo>
                  <a:lnTo>
                    <a:pt x="445" y="1001"/>
                  </a:lnTo>
                  <a:lnTo>
                    <a:pt x="202" y="937"/>
                  </a:lnTo>
                  <a:lnTo>
                    <a:pt x="77" y="920"/>
                  </a:lnTo>
                  <a:lnTo>
                    <a:pt x="47" y="752"/>
                  </a:lnTo>
                  <a:lnTo>
                    <a:pt x="0" y="500"/>
                  </a:lnTo>
                  <a:lnTo>
                    <a:pt x="123" y="349"/>
                  </a:lnTo>
                  <a:lnTo>
                    <a:pt x="170" y="284"/>
                  </a:lnTo>
                  <a:lnTo>
                    <a:pt x="322" y="269"/>
                  </a:lnTo>
                  <a:lnTo>
                    <a:pt x="299" y="155"/>
                  </a:lnTo>
                  <a:lnTo>
                    <a:pt x="386" y="0"/>
                  </a:lnTo>
                  <a:lnTo>
                    <a:pt x="628" y="0"/>
                  </a:lnTo>
                  <a:lnTo>
                    <a:pt x="719" y="75"/>
                  </a:lnTo>
                  <a:lnTo>
                    <a:pt x="832" y="49"/>
                  </a:lnTo>
                  <a:lnTo>
                    <a:pt x="912" y="108"/>
                  </a:lnTo>
                  <a:lnTo>
                    <a:pt x="1052" y="155"/>
                  </a:lnTo>
                  <a:lnTo>
                    <a:pt x="1122" y="59"/>
                  </a:lnTo>
                  <a:lnTo>
                    <a:pt x="1196" y="26"/>
                  </a:lnTo>
                  <a:lnTo>
                    <a:pt x="1332" y="140"/>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18" name="Freeform 22"/>
            <p:cNvSpPr>
              <a:spLocks noChangeAspect="1"/>
            </p:cNvSpPr>
            <p:nvPr/>
          </p:nvSpPr>
          <p:spPr bwMode="auto">
            <a:xfrm rot="815464">
              <a:off x="1121" y="1887"/>
              <a:ext cx="368" cy="262"/>
            </a:xfrm>
            <a:custGeom>
              <a:avLst/>
              <a:gdLst>
                <a:gd name="T0" fmla="*/ 0 w 3197"/>
                <a:gd name="T1" fmla="*/ 0 h 2268"/>
                <a:gd name="T2" fmla="*/ 0 w 3197"/>
                <a:gd name="T3" fmla="*/ 0 h 2268"/>
                <a:gd name="T4" fmla="*/ 0 w 3197"/>
                <a:gd name="T5" fmla="*/ 0 h 2268"/>
                <a:gd name="T6" fmla="*/ 0 w 3197"/>
                <a:gd name="T7" fmla="*/ 0 h 2268"/>
                <a:gd name="T8" fmla="*/ 0 w 3197"/>
                <a:gd name="T9" fmla="*/ 0 h 2268"/>
                <a:gd name="T10" fmla="*/ 0 w 3197"/>
                <a:gd name="T11" fmla="*/ 0 h 2268"/>
                <a:gd name="T12" fmla="*/ 0 w 3197"/>
                <a:gd name="T13" fmla="*/ 0 h 2268"/>
                <a:gd name="T14" fmla="*/ 0 w 3197"/>
                <a:gd name="T15" fmla="*/ 0 h 2268"/>
                <a:gd name="T16" fmla="*/ 0 w 3197"/>
                <a:gd name="T17" fmla="*/ 0 h 2268"/>
                <a:gd name="T18" fmla="*/ 0 w 3197"/>
                <a:gd name="T19" fmla="*/ 0 h 2268"/>
                <a:gd name="T20" fmla="*/ 0 w 3197"/>
                <a:gd name="T21" fmla="*/ 0 h 2268"/>
                <a:gd name="T22" fmla="*/ 0 w 3197"/>
                <a:gd name="T23" fmla="*/ 0 h 2268"/>
                <a:gd name="T24" fmla="*/ 0 w 3197"/>
                <a:gd name="T25" fmla="*/ 0 h 2268"/>
                <a:gd name="T26" fmla="*/ 0 w 3197"/>
                <a:gd name="T27" fmla="*/ 0 h 2268"/>
                <a:gd name="T28" fmla="*/ 0 w 3197"/>
                <a:gd name="T29" fmla="*/ 0 h 2268"/>
                <a:gd name="T30" fmla="*/ 0 w 3197"/>
                <a:gd name="T31" fmla="*/ 0 h 2268"/>
                <a:gd name="T32" fmla="*/ 0 w 3197"/>
                <a:gd name="T33" fmla="*/ 0 h 2268"/>
                <a:gd name="T34" fmla="*/ 0 w 3197"/>
                <a:gd name="T35" fmla="*/ 0 h 2268"/>
                <a:gd name="T36" fmla="*/ 0 w 3197"/>
                <a:gd name="T37" fmla="*/ 0 h 2268"/>
                <a:gd name="T38" fmla="*/ 0 w 3197"/>
                <a:gd name="T39" fmla="*/ 0 h 2268"/>
                <a:gd name="T40" fmla="*/ 0 w 3197"/>
                <a:gd name="T41" fmla="*/ 0 h 2268"/>
                <a:gd name="T42" fmla="*/ 0 w 3197"/>
                <a:gd name="T43" fmla="*/ 0 h 2268"/>
                <a:gd name="T44" fmla="*/ 0 w 3197"/>
                <a:gd name="T45" fmla="*/ 0 h 2268"/>
                <a:gd name="T46" fmla="*/ 0 w 3197"/>
                <a:gd name="T47" fmla="*/ 0 h 2268"/>
                <a:gd name="T48" fmla="*/ 0 w 3197"/>
                <a:gd name="T49" fmla="*/ 0 h 2268"/>
                <a:gd name="T50" fmla="*/ 0 w 3197"/>
                <a:gd name="T51" fmla="*/ 0 h 2268"/>
                <a:gd name="T52" fmla="*/ 0 w 3197"/>
                <a:gd name="T53" fmla="*/ 0 h 2268"/>
                <a:gd name="T54" fmla="*/ 0 w 3197"/>
                <a:gd name="T55" fmla="*/ 0 h 2268"/>
                <a:gd name="T56" fmla="*/ 0 w 3197"/>
                <a:gd name="T57" fmla="*/ 0 h 2268"/>
                <a:gd name="T58" fmla="*/ 0 w 3197"/>
                <a:gd name="T59" fmla="*/ 0 h 2268"/>
                <a:gd name="T60" fmla="*/ 0 w 3197"/>
                <a:gd name="T61" fmla="*/ 0 h 2268"/>
                <a:gd name="T62" fmla="*/ 0 w 3197"/>
                <a:gd name="T63" fmla="*/ 0 h 2268"/>
                <a:gd name="T64" fmla="*/ 0 w 3197"/>
                <a:gd name="T65" fmla="*/ 0 h 2268"/>
                <a:gd name="T66" fmla="*/ 0 w 3197"/>
                <a:gd name="T67" fmla="*/ 0 h 2268"/>
                <a:gd name="T68" fmla="*/ 0 w 3197"/>
                <a:gd name="T69" fmla="*/ 0 h 2268"/>
                <a:gd name="T70" fmla="*/ 0 w 3197"/>
                <a:gd name="T71" fmla="*/ 0 h 226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97"/>
                <a:gd name="T109" fmla="*/ 0 h 2268"/>
                <a:gd name="T110" fmla="*/ 3197 w 3197"/>
                <a:gd name="T111" fmla="*/ 2268 h 226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97" h="2268">
                  <a:moveTo>
                    <a:pt x="420" y="1930"/>
                  </a:moveTo>
                  <a:lnTo>
                    <a:pt x="374" y="1730"/>
                  </a:lnTo>
                  <a:lnTo>
                    <a:pt x="235" y="1601"/>
                  </a:lnTo>
                  <a:lnTo>
                    <a:pt x="261" y="1478"/>
                  </a:lnTo>
                  <a:lnTo>
                    <a:pt x="212" y="1359"/>
                  </a:lnTo>
                  <a:lnTo>
                    <a:pt x="235" y="1155"/>
                  </a:lnTo>
                  <a:lnTo>
                    <a:pt x="170" y="962"/>
                  </a:lnTo>
                  <a:lnTo>
                    <a:pt x="36" y="833"/>
                  </a:lnTo>
                  <a:lnTo>
                    <a:pt x="0" y="762"/>
                  </a:lnTo>
                  <a:lnTo>
                    <a:pt x="19" y="742"/>
                  </a:lnTo>
                  <a:lnTo>
                    <a:pt x="123" y="381"/>
                  </a:lnTo>
                  <a:lnTo>
                    <a:pt x="244" y="284"/>
                  </a:lnTo>
                  <a:lnTo>
                    <a:pt x="261" y="140"/>
                  </a:lnTo>
                  <a:lnTo>
                    <a:pt x="348" y="64"/>
                  </a:lnTo>
                  <a:lnTo>
                    <a:pt x="461" y="85"/>
                  </a:lnTo>
                  <a:lnTo>
                    <a:pt x="519" y="85"/>
                  </a:lnTo>
                  <a:lnTo>
                    <a:pt x="574" y="0"/>
                  </a:lnTo>
                  <a:lnTo>
                    <a:pt x="649" y="0"/>
                  </a:lnTo>
                  <a:lnTo>
                    <a:pt x="704" y="97"/>
                  </a:lnTo>
                  <a:lnTo>
                    <a:pt x="622" y="268"/>
                  </a:lnTo>
                  <a:lnTo>
                    <a:pt x="729" y="407"/>
                  </a:lnTo>
                  <a:lnTo>
                    <a:pt x="944" y="407"/>
                  </a:lnTo>
                  <a:lnTo>
                    <a:pt x="1052" y="462"/>
                  </a:lnTo>
                  <a:lnTo>
                    <a:pt x="1074" y="600"/>
                  </a:lnTo>
                  <a:lnTo>
                    <a:pt x="1228" y="607"/>
                  </a:lnTo>
                  <a:lnTo>
                    <a:pt x="1309" y="543"/>
                  </a:lnTo>
                  <a:lnTo>
                    <a:pt x="1423" y="645"/>
                  </a:lnTo>
                  <a:lnTo>
                    <a:pt x="1423" y="752"/>
                  </a:lnTo>
                  <a:lnTo>
                    <a:pt x="1493" y="817"/>
                  </a:lnTo>
                  <a:lnTo>
                    <a:pt x="1478" y="929"/>
                  </a:lnTo>
                  <a:lnTo>
                    <a:pt x="1648" y="956"/>
                  </a:lnTo>
                  <a:lnTo>
                    <a:pt x="1826" y="1075"/>
                  </a:lnTo>
                  <a:lnTo>
                    <a:pt x="2042" y="1107"/>
                  </a:lnTo>
                  <a:lnTo>
                    <a:pt x="2229" y="1301"/>
                  </a:lnTo>
                  <a:lnTo>
                    <a:pt x="2481" y="1317"/>
                  </a:lnTo>
                  <a:lnTo>
                    <a:pt x="2625" y="1188"/>
                  </a:lnTo>
                  <a:lnTo>
                    <a:pt x="2665" y="1310"/>
                  </a:lnTo>
                  <a:lnTo>
                    <a:pt x="2787" y="1310"/>
                  </a:lnTo>
                  <a:lnTo>
                    <a:pt x="3019" y="1465"/>
                  </a:lnTo>
                  <a:lnTo>
                    <a:pt x="3030" y="1592"/>
                  </a:lnTo>
                  <a:lnTo>
                    <a:pt x="3197" y="1666"/>
                  </a:lnTo>
                  <a:lnTo>
                    <a:pt x="3191" y="1720"/>
                  </a:lnTo>
                  <a:lnTo>
                    <a:pt x="3003" y="1817"/>
                  </a:lnTo>
                  <a:lnTo>
                    <a:pt x="2971" y="1908"/>
                  </a:lnTo>
                  <a:lnTo>
                    <a:pt x="2835" y="1794"/>
                  </a:lnTo>
                  <a:lnTo>
                    <a:pt x="2761" y="1827"/>
                  </a:lnTo>
                  <a:lnTo>
                    <a:pt x="2691" y="1923"/>
                  </a:lnTo>
                  <a:lnTo>
                    <a:pt x="2551" y="1876"/>
                  </a:lnTo>
                  <a:lnTo>
                    <a:pt x="2471" y="1817"/>
                  </a:lnTo>
                  <a:lnTo>
                    <a:pt x="2358" y="1843"/>
                  </a:lnTo>
                  <a:lnTo>
                    <a:pt x="2267" y="1768"/>
                  </a:lnTo>
                  <a:lnTo>
                    <a:pt x="2025" y="1768"/>
                  </a:lnTo>
                  <a:lnTo>
                    <a:pt x="1938" y="1923"/>
                  </a:lnTo>
                  <a:lnTo>
                    <a:pt x="1961" y="2037"/>
                  </a:lnTo>
                  <a:lnTo>
                    <a:pt x="1809" y="2052"/>
                  </a:lnTo>
                  <a:lnTo>
                    <a:pt x="1762" y="2117"/>
                  </a:lnTo>
                  <a:lnTo>
                    <a:pt x="1639" y="2268"/>
                  </a:lnTo>
                  <a:lnTo>
                    <a:pt x="1632" y="2253"/>
                  </a:lnTo>
                  <a:lnTo>
                    <a:pt x="1639" y="2268"/>
                  </a:lnTo>
                  <a:lnTo>
                    <a:pt x="1584" y="2198"/>
                  </a:lnTo>
                  <a:lnTo>
                    <a:pt x="1413" y="2166"/>
                  </a:lnTo>
                  <a:lnTo>
                    <a:pt x="1300" y="1946"/>
                  </a:lnTo>
                  <a:lnTo>
                    <a:pt x="1187" y="1810"/>
                  </a:lnTo>
                  <a:lnTo>
                    <a:pt x="1107" y="1785"/>
                  </a:lnTo>
                  <a:lnTo>
                    <a:pt x="993" y="1704"/>
                  </a:lnTo>
                  <a:lnTo>
                    <a:pt x="944" y="1785"/>
                  </a:lnTo>
                  <a:lnTo>
                    <a:pt x="777" y="1849"/>
                  </a:lnTo>
                  <a:lnTo>
                    <a:pt x="622" y="1859"/>
                  </a:lnTo>
                  <a:lnTo>
                    <a:pt x="558" y="1930"/>
                  </a:lnTo>
                  <a:lnTo>
                    <a:pt x="422" y="1946"/>
                  </a:lnTo>
                  <a:lnTo>
                    <a:pt x="420" y="1930"/>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19" name="Freeform 23"/>
            <p:cNvSpPr>
              <a:spLocks noChangeAspect="1"/>
            </p:cNvSpPr>
            <p:nvPr/>
          </p:nvSpPr>
          <p:spPr bwMode="auto">
            <a:xfrm rot="815464">
              <a:off x="1493" y="1922"/>
              <a:ext cx="92" cy="32"/>
            </a:xfrm>
            <a:custGeom>
              <a:avLst/>
              <a:gdLst>
                <a:gd name="T0" fmla="*/ 0 w 797"/>
                <a:gd name="T1" fmla="*/ 0 h 271"/>
                <a:gd name="T2" fmla="*/ 0 w 797"/>
                <a:gd name="T3" fmla="*/ 0 h 271"/>
                <a:gd name="T4" fmla="*/ 0 w 797"/>
                <a:gd name="T5" fmla="*/ 0 h 271"/>
                <a:gd name="T6" fmla="*/ 0 w 797"/>
                <a:gd name="T7" fmla="*/ 0 h 271"/>
                <a:gd name="T8" fmla="*/ 0 w 797"/>
                <a:gd name="T9" fmla="*/ 0 h 271"/>
                <a:gd name="T10" fmla="*/ 0 w 797"/>
                <a:gd name="T11" fmla="*/ 0 h 271"/>
                <a:gd name="T12" fmla="*/ 0 w 797"/>
                <a:gd name="T13" fmla="*/ 0 h 271"/>
                <a:gd name="T14" fmla="*/ 0 w 797"/>
                <a:gd name="T15" fmla="*/ 0 h 271"/>
                <a:gd name="T16" fmla="*/ 0 w 797"/>
                <a:gd name="T17" fmla="*/ 0 h 271"/>
                <a:gd name="T18" fmla="*/ 0 w 797"/>
                <a:gd name="T19" fmla="*/ 0 h 27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97"/>
                <a:gd name="T31" fmla="*/ 0 h 271"/>
                <a:gd name="T32" fmla="*/ 797 w 797"/>
                <a:gd name="T33" fmla="*/ 271 h 27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97" h="271">
                  <a:moveTo>
                    <a:pt x="0" y="0"/>
                  </a:moveTo>
                  <a:lnTo>
                    <a:pt x="65" y="64"/>
                  </a:lnTo>
                  <a:lnTo>
                    <a:pt x="74" y="195"/>
                  </a:lnTo>
                  <a:lnTo>
                    <a:pt x="161" y="239"/>
                  </a:lnTo>
                  <a:lnTo>
                    <a:pt x="252" y="55"/>
                  </a:lnTo>
                  <a:lnTo>
                    <a:pt x="355" y="142"/>
                  </a:lnTo>
                  <a:lnTo>
                    <a:pt x="430" y="259"/>
                  </a:lnTo>
                  <a:lnTo>
                    <a:pt x="623" y="217"/>
                  </a:lnTo>
                  <a:lnTo>
                    <a:pt x="797" y="271"/>
                  </a:lnTo>
                  <a:lnTo>
                    <a:pt x="0" y="0"/>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20" name="Freeform 24"/>
            <p:cNvSpPr>
              <a:spLocks noChangeAspect="1"/>
            </p:cNvSpPr>
            <p:nvPr/>
          </p:nvSpPr>
          <p:spPr bwMode="auto">
            <a:xfrm rot="815464">
              <a:off x="1231" y="2208"/>
              <a:ext cx="169" cy="124"/>
            </a:xfrm>
            <a:custGeom>
              <a:avLst/>
              <a:gdLst>
                <a:gd name="T0" fmla="*/ 0 w 1461"/>
                <a:gd name="T1" fmla="*/ 0 h 1066"/>
                <a:gd name="T2" fmla="*/ 0 w 1461"/>
                <a:gd name="T3" fmla="*/ 0 h 1066"/>
                <a:gd name="T4" fmla="*/ 0 w 1461"/>
                <a:gd name="T5" fmla="*/ 0 h 1066"/>
                <a:gd name="T6" fmla="*/ 0 w 1461"/>
                <a:gd name="T7" fmla="*/ 0 h 1066"/>
                <a:gd name="T8" fmla="*/ 0 w 1461"/>
                <a:gd name="T9" fmla="*/ 0 h 1066"/>
                <a:gd name="T10" fmla="*/ 0 w 1461"/>
                <a:gd name="T11" fmla="*/ 0 h 1066"/>
                <a:gd name="T12" fmla="*/ 0 w 1461"/>
                <a:gd name="T13" fmla="*/ 0 h 1066"/>
                <a:gd name="T14" fmla="*/ 0 w 1461"/>
                <a:gd name="T15" fmla="*/ 0 h 1066"/>
                <a:gd name="T16" fmla="*/ 0 w 1461"/>
                <a:gd name="T17" fmla="*/ 0 h 1066"/>
                <a:gd name="T18" fmla="*/ 0 w 1461"/>
                <a:gd name="T19" fmla="*/ 0 h 1066"/>
                <a:gd name="T20" fmla="*/ 0 w 1461"/>
                <a:gd name="T21" fmla="*/ 0 h 1066"/>
                <a:gd name="T22" fmla="*/ 0 w 1461"/>
                <a:gd name="T23" fmla="*/ 0 h 1066"/>
                <a:gd name="T24" fmla="*/ 0 w 1461"/>
                <a:gd name="T25" fmla="*/ 0 h 1066"/>
                <a:gd name="T26" fmla="*/ 0 w 1461"/>
                <a:gd name="T27" fmla="*/ 0 h 1066"/>
                <a:gd name="T28" fmla="*/ 0 w 1461"/>
                <a:gd name="T29" fmla="*/ 0 h 1066"/>
                <a:gd name="T30" fmla="*/ 0 w 1461"/>
                <a:gd name="T31" fmla="*/ 0 h 1066"/>
                <a:gd name="T32" fmla="*/ 0 w 1461"/>
                <a:gd name="T33" fmla="*/ 0 h 1066"/>
                <a:gd name="T34" fmla="*/ 0 w 1461"/>
                <a:gd name="T35" fmla="*/ 0 h 1066"/>
                <a:gd name="T36" fmla="*/ 0 w 1461"/>
                <a:gd name="T37" fmla="*/ 0 h 1066"/>
                <a:gd name="T38" fmla="*/ 0 w 1461"/>
                <a:gd name="T39" fmla="*/ 0 h 1066"/>
                <a:gd name="T40" fmla="*/ 0 w 1461"/>
                <a:gd name="T41" fmla="*/ 0 h 1066"/>
                <a:gd name="T42" fmla="*/ 0 w 1461"/>
                <a:gd name="T43" fmla="*/ 0 h 1066"/>
                <a:gd name="T44" fmla="*/ 0 w 1461"/>
                <a:gd name="T45" fmla="*/ 0 h 1066"/>
                <a:gd name="T46" fmla="*/ 0 w 1461"/>
                <a:gd name="T47" fmla="*/ 0 h 1066"/>
                <a:gd name="T48" fmla="*/ 0 w 1461"/>
                <a:gd name="T49" fmla="*/ 0 h 1066"/>
                <a:gd name="T50" fmla="*/ 0 w 1461"/>
                <a:gd name="T51" fmla="*/ 0 h 1066"/>
                <a:gd name="T52" fmla="*/ 0 w 1461"/>
                <a:gd name="T53" fmla="*/ 0 h 1066"/>
                <a:gd name="T54" fmla="*/ 0 w 1461"/>
                <a:gd name="T55" fmla="*/ 0 h 1066"/>
                <a:gd name="T56" fmla="*/ 0 w 1461"/>
                <a:gd name="T57" fmla="*/ 0 h 1066"/>
                <a:gd name="T58" fmla="*/ 0 w 1461"/>
                <a:gd name="T59" fmla="*/ 0 h 1066"/>
                <a:gd name="T60" fmla="*/ 0 w 1461"/>
                <a:gd name="T61" fmla="*/ 0 h 1066"/>
                <a:gd name="T62" fmla="*/ 0 w 1461"/>
                <a:gd name="T63" fmla="*/ 0 h 1066"/>
                <a:gd name="T64" fmla="*/ 0 w 1461"/>
                <a:gd name="T65" fmla="*/ 0 h 1066"/>
                <a:gd name="T66" fmla="*/ 0 w 1461"/>
                <a:gd name="T67" fmla="*/ 0 h 1066"/>
                <a:gd name="T68" fmla="*/ 0 w 1461"/>
                <a:gd name="T69" fmla="*/ 0 h 106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461"/>
                <a:gd name="T106" fmla="*/ 0 h 1066"/>
                <a:gd name="T107" fmla="*/ 1461 w 1461"/>
                <a:gd name="T108" fmla="*/ 1066 h 106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461" h="1066">
                  <a:moveTo>
                    <a:pt x="310" y="984"/>
                  </a:moveTo>
                  <a:lnTo>
                    <a:pt x="119" y="816"/>
                  </a:lnTo>
                  <a:lnTo>
                    <a:pt x="232" y="752"/>
                  </a:lnTo>
                  <a:lnTo>
                    <a:pt x="39" y="720"/>
                  </a:lnTo>
                  <a:lnTo>
                    <a:pt x="22" y="723"/>
                  </a:lnTo>
                  <a:lnTo>
                    <a:pt x="22" y="646"/>
                  </a:lnTo>
                  <a:lnTo>
                    <a:pt x="81" y="606"/>
                  </a:lnTo>
                  <a:lnTo>
                    <a:pt x="0" y="462"/>
                  </a:lnTo>
                  <a:lnTo>
                    <a:pt x="22" y="322"/>
                  </a:lnTo>
                  <a:lnTo>
                    <a:pt x="242" y="226"/>
                  </a:lnTo>
                  <a:lnTo>
                    <a:pt x="200" y="146"/>
                  </a:lnTo>
                  <a:lnTo>
                    <a:pt x="248" y="42"/>
                  </a:lnTo>
                  <a:lnTo>
                    <a:pt x="245" y="0"/>
                  </a:lnTo>
                  <a:lnTo>
                    <a:pt x="370" y="17"/>
                  </a:lnTo>
                  <a:lnTo>
                    <a:pt x="613" y="81"/>
                  </a:lnTo>
                  <a:lnTo>
                    <a:pt x="838" y="275"/>
                  </a:lnTo>
                  <a:lnTo>
                    <a:pt x="951" y="269"/>
                  </a:lnTo>
                  <a:lnTo>
                    <a:pt x="1048" y="348"/>
                  </a:lnTo>
                  <a:lnTo>
                    <a:pt x="1145" y="290"/>
                  </a:lnTo>
                  <a:lnTo>
                    <a:pt x="1258" y="356"/>
                  </a:lnTo>
                  <a:lnTo>
                    <a:pt x="1171" y="413"/>
                  </a:lnTo>
                  <a:lnTo>
                    <a:pt x="1252" y="526"/>
                  </a:lnTo>
                  <a:lnTo>
                    <a:pt x="1390" y="430"/>
                  </a:lnTo>
                  <a:lnTo>
                    <a:pt x="1461" y="526"/>
                  </a:lnTo>
                  <a:lnTo>
                    <a:pt x="1461" y="862"/>
                  </a:lnTo>
                  <a:lnTo>
                    <a:pt x="1387" y="903"/>
                  </a:lnTo>
                  <a:lnTo>
                    <a:pt x="1355" y="968"/>
                  </a:lnTo>
                  <a:lnTo>
                    <a:pt x="1161" y="968"/>
                  </a:lnTo>
                  <a:lnTo>
                    <a:pt x="1058" y="1066"/>
                  </a:lnTo>
                  <a:lnTo>
                    <a:pt x="957" y="1011"/>
                  </a:lnTo>
                  <a:lnTo>
                    <a:pt x="925" y="903"/>
                  </a:lnTo>
                  <a:lnTo>
                    <a:pt x="781" y="848"/>
                  </a:lnTo>
                  <a:lnTo>
                    <a:pt x="499" y="994"/>
                  </a:lnTo>
                  <a:lnTo>
                    <a:pt x="387" y="952"/>
                  </a:lnTo>
                  <a:lnTo>
                    <a:pt x="310" y="984"/>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21" name="Freeform 25"/>
            <p:cNvSpPr>
              <a:spLocks noChangeAspect="1"/>
            </p:cNvSpPr>
            <p:nvPr/>
          </p:nvSpPr>
          <p:spPr bwMode="auto">
            <a:xfrm rot="815464">
              <a:off x="1336" y="2390"/>
              <a:ext cx="111" cy="108"/>
            </a:xfrm>
            <a:custGeom>
              <a:avLst/>
              <a:gdLst>
                <a:gd name="T0" fmla="*/ 0 w 952"/>
                <a:gd name="T1" fmla="*/ 0 h 933"/>
                <a:gd name="T2" fmla="*/ 0 w 952"/>
                <a:gd name="T3" fmla="*/ 0 h 933"/>
                <a:gd name="T4" fmla="*/ 0 w 952"/>
                <a:gd name="T5" fmla="*/ 0 h 933"/>
                <a:gd name="T6" fmla="*/ 0 w 952"/>
                <a:gd name="T7" fmla="*/ 0 h 933"/>
                <a:gd name="T8" fmla="*/ 0 w 952"/>
                <a:gd name="T9" fmla="*/ 0 h 933"/>
                <a:gd name="T10" fmla="*/ 0 w 952"/>
                <a:gd name="T11" fmla="*/ 0 h 933"/>
                <a:gd name="T12" fmla="*/ 0 w 952"/>
                <a:gd name="T13" fmla="*/ 0 h 933"/>
                <a:gd name="T14" fmla="*/ 0 w 952"/>
                <a:gd name="T15" fmla="*/ 0 h 933"/>
                <a:gd name="T16" fmla="*/ 0 w 952"/>
                <a:gd name="T17" fmla="*/ 0 h 933"/>
                <a:gd name="T18" fmla="*/ 0 w 952"/>
                <a:gd name="T19" fmla="*/ 0 h 933"/>
                <a:gd name="T20" fmla="*/ 0 w 952"/>
                <a:gd name="T21" fmla="*/ 0 h 933"/>
                <a:gd name="T22" fmla="*/ 0 w 952"/>
                <a:gd name="T23" fmla="*/ 0 h 933"/>
                <a:gd name="T24" fmla="*/ 0 w 952"/>
                <a:gd name="T25" fmla="*/ 0 h 933"/>
                <a:gd name="T26" fmla="*/ 0 w 952"/>
                <a:gd name="T27" fmla="*/ 0 h 933"/>
                <a:gd name="T28" fmla="*/ 0 w 952"/>
                <a:gd name="T29" fmla="*/ 0 h 933"/>
                <a:gd name="T30" fmla="*/ 0 w 952"/>
                <a:gd name="T31" fmla="*/ 0 h 933"/>
                <a:gd name="T32" fmla="*/ 0 w 952"/>
                <a:gd name="T33" fmla="*/ 0 h 933"/>
                <a:gd name="T34" fmla="*/ 0 w 952"/>
                <a:gd name="T35" fmla="*/ 0 h 933"/>
                <a:gd name="T36" fmla="*/ 0 w 952"/>
                <a:gd name="T37" fmla="*/ 0 h 933"/>
                <a:gd name="T38" fmla="*/ 0 w 952"/>
                <a:gd name="T39" fmla="*/ 0 h 933"/>
                <a:gd name="T40" fmla="*/ 0 w 952"/>
                <a:gd name="T41" fmla="*/ 0 h 933"/>
                <a:gd name="T42" fmla="*/ 0 w 952"/>
                <a:gd name="T43" fmla="*/ 0 h 933"/>
                <a:gd name="T44" fmla="*/ 0 w 952"/>
                <a:gd name="T45" fmla="*/ 0 h 933"/>
                <a:gd name="T46" fmla="*/ 0 w 952"/>
                <a:gd name="T47" fmla="*/ 0 h 933"/>
                <a:gd name="T48" fmla="*/ 0 w 952"/>
                <a:gd name="T49" fmla="*/ 0 h 933"/>
                <a:gd name="T50" fmla="*/ 0 w 952"/>
                <a:gd name="T51" fmla="*/ 0 h 933"/>
                <a:gd name="T52" fmla="*/ 0 w 952"/>
                <a:gd name="T53" fmla="*/ 0 h 933"/>
                <a:gd name="T54" fmla="*/ 0 w 952"/>
                <a:gd name="T55" fmla="*/ 0 h 933"/>
                <a:gd name="T56" fmla="*/ 0 w 952"/>
                <a:gd name="T57" fmla="*/ 0 h 933"/>
                <a:gd name="T58" fmla="*/ 0 w 952"/>
                <a:gd name="T59" fmla="*/ 0 h 933"/>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952"/>
                <a:gd name="T91" fmla="*/ 0 h 933"/>
                <a:gd name="T92" fmla="*/ 952 w 952"/>
                <a:gd name="T93" fmla="*/ 933 h 933"/>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952" h="933">
                  <a:moveTo>
                    <a:pt x="0" y="545"/>
                  </a:moveTo>
                  <a:lnTo>
                    <a:pt x="0" y="545"/>
                  </a:lnTo>
                  <a:lnTo>
                    <a:pt x="74" y="422"/>
                  </a:lnTo>
                  <a:lnTo>
                    <a:pt x="43" y="388"/>
                  </a:lnTo>
                  <a:lnTo>
                    <a:pt x="59" y="316"/>
                  </a:lnTo>
                  <a:lnTo>
                    <a:pt x="210" y="274"/>
                  </a:lnTo>
                  <a:lnTo>
                    <a:pt x="397" y="162"/>
                  </a:lnTo>
                  <a:lnTo>
                    <a:pt x="462" y="43"/>
                  </a:lnTo>
                  <a:lnTo>
                    <a:pt x="526" y="32"/>
                  </a:lnTo>
                  <a:lnTo>
                    <a:pt x="530" y="0"/>
                  </a:lnTo>
                  <a:lnTo>
                    <a:pt x="755" y="75"/>
                  </a:lnTo>
                  <a:lnTo>
                    <a:pt x="613" y="252"/>
                  </a:lnTo>
                  <a:lnTo>
                    <a:pt x="736" y="382"/>
                  </a:lnTo>
                  <a:lnTo>
                    <a:pt x="776" y="291"/>
                  </a:lnTo>
                  <a:lnTo>
                    <a:pt x="823" y="284"/>
                  </a:lnTo>
                  <a:lnTo>
                    <a:pt x="808" y="430"/>
                  </a:lnTo>
                  <a:lnTo>
                    <a:pt x="952" y="566"/>
                  </a:lnTo>
                  <a:lnTo>
                    <a:pt x="882" y="623"/>
                  </a:lnTo>
                  <a:lnTo>
                    <a:pt x="882" y="687"/>
                  </a:lnTo>
                  <a:lnTo>
                    <a:pt x="907" y="704"/>
                  </a:lnTo>
                  <a:lnTo>
                    <a:pt x="855" y="849"/>
                  </a:lnTo>
                  <a:lnTo>
                    <a:pt x="662" y="849"/>
                  </a:lnTo>
                  <a:lnTo>
                    <a:pt x="526" y="933"/>
                  </a:lnTo>
                  <a:lnTo>
                    <a:pt x="437" y="855"/>
                  </a:lnTo>
                  <a:lnTo>
                    <a:pt x="388" y="759"/>
                  </a:lnTo>
                  <a:lnTo>
                    <a:pt x="301" y="823"/>
                  </a:lnTo>
                  <a:lnTo>
                    <a:pt x="146" y="742"/>
                  </a:lnTo>
                  <a:lnTo>
                    <a:pt x="140" y="645"/>
                  </a:lnTo>
                  <a:lnTo>
                    <a:pt x="49" y="623"/>
                  </a:lnTo>
                  <a:lnTo>
                    <a:pt x="0" y="545"/>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22" name="Freeform 26"/>
            <p:cNvSpPr>
              <a:spLocks noChangeAspect="1"/>
            </p:cNvSpPr>
            <p:nvPr/>
          </p:nvSpPr>
          <p:spPr bwMode="auto">
            <a:xfrm rot="815464">
              <a:off x="1163" y="2118"/>
              <a:ext cx="111" cy="164"/>
            </a:xfrm>
            <a:custGeom>
              <a:avLst/>
              <a:gdLst>
                <a:gd name="T0" fmla="*/ 0 w 958"/>
                <a:gd name="T1" fmla="*/ 0 h 1405"/>
                <a:gd name="T2" fmla="*/ 0 w 958"/>
                <a:gd name="T3" fmla="*/ 0 h 1405"/>
                <a:gd name="T4" fmla="*/ 0 w 958"/>
                <a:gd name="T5" fmla="*/ 0 h 1405"/>
                <a:gd name="T6" fmla="*/ 0 w 958"/>
                <a:gd name="T7" fmla="*/ 0 h 1405"/>
                <a:gd name="T8" fmla="*/ 0 w 958"/>
                <a:gd name="T9" fmla="*/ 0 h 1405"/>
                <a:gd name="T10" fmla="*/ 0 w 958"/>
                <a:gd name="T11" fmla="*/ 0 h 1405"/>
                <a:gd name="T12" fmla="*/ 0 w 958"/>
                <a:gd name="T13" fmla="*/ 0 h 1405"/>
                <a:gd name="T14" fmla="*/ 0 w 958"/>
                <a:gd name="T15" fmla="*/ 0 h 1405"/>
                <a:gd name="T16" fmla="*/ 0 w 958"/>
                <a:gd name="T17" fmla="*/ 0 h 1405"/>
                <a:gd name="T18" fmla="*/ 0 w 958"/>
                <a:gd name="T19" fmla="*/ 0 h 1405"/>
                <a:gd name="T20" fmla="*/ 0 w 958"/>
                <a:gd name="T21" fmla="*/ 0 h 1405"/>
                <a:gd name="T22" fmla="*/ 0 w 958"/>
                <a:gd name="T23" fmla="*/ 0 h 1405"/>
                <a:gd name="T24" fmla="*/ 0 w 958"/>
                <a:gd name="T25" fmla="*/ 0 h 1405"/>
                <a:gd name="T26" fmla="*/ 0 w 958"/>
                <a:gd name="T27" fmla="*/ 0 h 1405"/>
                <a:gd name="T28" fmla="*/ 0 w 958"/>
                <a:gd name="T29" fmla="*/ 0 h 1405"/>
                <a:gd name="T30" fmla="*/ 0 w 958"/>
                <a:gd name="T31" fmla="*/ 0 h 1405"/>
                <a:gd name="T32" fmla="*/ 0 w 958"/>
                <a:gd name="T33" fmla="*/ 0 h 1405"/>
                <a:gd name="T34" fmla="*/ 0 w 958"/>
                <a:gd name="T35" fmla="*/ 0 h 1405"/>
                <a:gd name="T36" fmla="*/ 0 w 958"/>
                <a:gd name="T37" fmla="*/ 0 h 1405"/>
                <a:gd name="T38" fmla="*/ 0 w 958"/>
                <a:gd name="T39" fmla="*/ 0 h 1405"/>
                <a:gd name="T40" fmla="*/ 0 w 958"/>
                <a:gd name="T41" fmla="*/ 0 h 1405"/>
                <a:gd name="T42" fmla="*/ 0 w 958"/>
                <a:gd name="T43" fmla="*/ 0 h 1405"/>
                <a:gd name="T44" fmla="*/ 0 w 958"/>
                <a:gd name="T45" fmla="*/ 0 h 1405"/>
                <a:gd name="T46" fmla="*/ 0 w 958"/>
                <a:gd name="T47" fmla="*/ 0 h 1405"/>
                <a:gd name="T48" fmla="*/ 0 w 958"/>
                <a:gd name="T49" fmla="*/ 0 h 1405"/>
                <a:gd name="T50" fmla="*/ 0 w 958"/>
                <a:gd name="T51" fmla="*/ 0 h 1405"/>
                <a:gd name="T52" fmla="*/ 0 w 958"/>
                <a:gd name="T53" fmla="*/ 0 h 1405"/>
                <a:gd name="T54" fmla="*/ 0 w 958"/>
                <a:gd name="T55" fmla="*/ 0 h 1405"/>
                <a:gd name="T56" fmla="*/ 0 w 958"/>
                <a:gd name="T57" fmla="*/ 0 h 1405"/>
                <a:gd name="T58" fmla="*/ 0 w 958"/>
                <a:gd name="T59" fmla="*/ 0 h 1405"/>
                <a:gd name="T60" fmla="*/ 0 w 958"/>
                <a:gd name="T61" fmla="*/ 0 h 1405"/>
                <a:gd name="T62" fmla="*/ 0 w 958"/>
                <a:gd name="T63" fmla="*/ 0 h 1405"/>
                <a:gd name="T64" fmla="*/ 0 w 958"/>
                <a:gd name="T65" fmla="*/ 0 h 1405"/>
                <a:gd name="T66" fmla="*/ 0 w 958"/>
                <a:gd name="T67" fmla="*/ 0 h 1405"/>
                <a:gd name="T68" fmla="*/ 0 w 958"/>
                <a:gd name="T69" fmla="*/ 0 h 140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58"/>
                <a:gd name="T106" fmla="*/ 0 h 1405"/>
                <a:gd name="T107" fmla="*/ 958 w 958"/>
                <a:gd name="T108" fmla="*/ 1405 h 140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58" h="1405">
                  <a:moveTo>
                    <a:pt x="955" y="549"/>
                  </a:moveTo>
                  <a:lnTo>
                    <a:pt x="958" y="591"/>
                  </a:lnTo>
                  <a:lnTo>
                    <a:pt x="910" y="695"/>
                  </a:lnTo>
                  <a:lnTo>
                    <a:pt x="952" y="775"/>
                  </a:lnTo>
                  <a:lnTo>
                    <a:pt x="732" y="871"/>
                  </a:lnTo>
                  <a:lnTo>
                    <a:pt x="710" y="1011"/>
                  </a:lnTo>
                  <a:lnTo>
                    <a:pt x="791" y="1155"/>
                  </a:lnTo>
                  <a:lnTo>
                    <a:pt x="732" y="1195"/>
                  </a:lnTo>
                  <a:lnTo>
                    <a:pt x="732" y="1272"/>
                  </a:lnTo>
                  <a:lnTo>
                    <a:pt x="458" y="1405"/>
                  </a:lnTo>
                  <a:lnTo>
                    <a:pt x="378" y="1372"/>
                  </a:lnTo>
                  <a:lnTo>
                    <a:pt x="361" y="1285"/>
                  </a:lnTo>
                  <a:lnTo>
                    <a:pt x="452" y="1269"/>
                  </a:lnTo>
                  <a:lnTo>
                    <a:pt x="178" y="1091"/>
                  </a:lnTo>
                  <a:lnTo>
                    <a:pt x="0" y="1107"/>
                  </a:lnTo>
                  <a:lnTo>
                    <a:pt x="96" y="979"/>
                  </a:lnTo>
                  <a:lnTo>
                    <a:pt x="81" y="818"/>
                  </a:lnTo>
                  <a:lnTo>
                    <a:pt x="49" y="804"/>
                  </a:lnTo>
                  <a:lnTo>
                    <a:pt x="71" y="672"/>
                  </a:lnTo>
                  <a:lnTo>
                    <a:pt x="178" y="623"/>
                  </a:lnTo>
                  <a:lnTo>
                    <a:pt x="183" y="534"/>
                  </a:lnTo>
                  <a:lnTo>
                    <a:pt x="291" y="485"/>
                  </a:lnTo>
                  <a:lnTo>
                    <a:pt x="291" y="371"/>
                  </a:lnTo>
                  <a:lnTo>
                    <a:pt x="216" y="284"/>
                  </a:lnTo>
                  <a:lnTo>
                    <a:pt x="216" y="108"/>
                  </a:lnTo>
                  <a:lnTo>
                    <a:pt x="323" y="0"/>
                  </a:lnTo>
                  <a:lnTo>
                    <a:pt x="378" y="59"/>
                  </a:lnTo>
                  <a:lnTo>
                    <a:pt x="361" y="172"/>
                  </a:lnTo>
                  <a:lnTo>
                    <a:pt x="554" y="242"/>
                  </a:lnTo>
                  <a:lnTo>
                    <a:pt x="630" y="178"/>
                  </a:lnTo>
                  <a:lnTo>
                    <a:pt x="726" y="236"/>
                  </a:lnTo>
                  <a:lnTo>
                    <a:pt x="871" y="114"/>
                  </a:lnTo>
                  <a:lnTo>
                    <a:pt x="878" y="129"/>
                  </a:lnTo>
                  <a:lnTo>
                    <a:pt x="925" y="381"/>
                  </a:lnTo>
                  <a:lnTo>
                    <a:pt x="955" y="549"/>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23" name="Freeform 27"/>
            <p:cNvSpPr>
              <a:spLocks noChangeAspect="1"/>
            </p:cNvSpPr>
            <p:nvPr/>
          </p:nvSpPr>
          <p:spPr bwMode="auto">
            <a:xfrm rot="815464">
              <a:off x="979" y="1743"/>
              <a:ext cx="327" cy="200"/>
            </a:xfrm>
            <a:custGeom>
              <a:avLst/>
              <a:gdLst>
                <a:gd name="T0" fmla="*/ 0 w 2832"/>
                <a:gd name="T1" fmla="*/ 0 h 1726"/>
                <a:gd name="T2" fmla="*/ 0 w 2832"/>
                <a:gd name="T3" fmla="*/ 0 h 1726"/>
                <a:gd name="T4" fmla="*/ 0 w 2832"/>
                <a:gd name="T5" fmla="*/ 0 h 1726"/>
                <a:gd name="T6" fmla="*/ 0 w 2832"/>
                <a:gd name="T7" fmla="*/ 0 h 1726"/>
                <a:gd name="T8" fmla="*/ 0 w 2832"/>
                <a:gd name="T9" fmla="*/ 0 h 1726"/>
                <a:gd name="T10" fmla="*/ 0 w 2832"/>
                <a:gd name="T11" fmla="*/ 0 h 1726"/>
                <a:gd name="T12" fmla="*/ 0 w 2832"/>
                <a:gd name="T13" fmla="*/ 0 h 1726"/>
                <a:gd name="T14" fmla="*/ 0 w 2832"/>
                <a:gd name="T15" fmla="*/ 0 h 1726"/>
                <a:gd name="T16" fmla="*/ 0 w 2832"/>
                <a:gd name="T17" fmla="*/ 0 h 1726"/>
                <a:gd name="T18" fmla="*/ 0 w 2832"/>
                <a:gd name="T19" fmla="*/ 0 h 1726"/>
                <a:gd name="T20" fmla="*/ 0 w 2832"/>
                <a:gd name="T21" fmla="*/ 0 h 1726"/>
                <a:gd name="T22" fmla="*/ 0 w 2832"/>
                <a:gd name="T23" fmla="*/ 0 h 1726"/>
                <a:gd name="T24" fmla="*/ 0 w 2832"/>
                <a:gd name="T25" fmla="*/ 0 h 1726"/>
                <a:gd name="T26" fmla="*/ 0 w 2832"/>
                <a:gd name="T27" fmla="*/ 0 h 1726"/>
                <a:gd name="T28" fmla="*/ 0 w 2832"/>
                <a:gd name="T29" fmla="*/ 0 h 1726"/>
                <a:gd name="T30" fmla="*/ 0 w 2832"/>
                <a:gd name="T31" fmla="*/ 0 h 1726"/>
                <a:gd name="T32" fmla="*/ 0 w 2832"/>
                <a:gd name="T33" fmla="*/ 0 h 1726"/>
                <a:gd name="T34" fmla="*/ 0 w 2832"/>
                <a:gd name="T35" fmla="*/ 0 h 1726"/>
                <a:gd name="T36" fmla="*/ 0 w 2832"/>
                <a:gd name="T37" fmla="*/ 0 h 1726"/>
                <a:gd name="T38" fmla="*/ 0 w 2832"/>
                <a:gd name="T39" fmla="*/ 0 h 1726"/>
                <a:gd name="T40" fmla="*/ 0 w 2832"/>
                <a:gd name="T41" fmla="*/ 0 h 1726"/>
                <a:gd name="T42" fmla="*/ 0 w 2832"/>
                <a:gd name="T43" fmla="*/ 0 h 1726"/>
                <a:gd name="T44" fmla="*/ 0 w 2832"/>
                <a:gd name="T45" fmla="*/ 0 h 1726"/>
                <a:gd name="T46" fmla="*/ 0 w 2832"/>
                <a:gd name="T47" fmla="*/ 0 h 1726"/>
                <a:gd name="T48" fmla="*/ 0 w 2832"/>
                <a:gd name="T49" fmla="*/ 0 h 1726"/>
                <a:gd name="T50" fmla="*/ 0 w 2832"/>
                <a:gd name="T51" fmla="*/ 0 h 1726"/>
                <a:gd name="T52" fmla="*/ 0 w 2832"/>
                <a:gd name="T53" fmla="*/ 0 h 1726"/>
                <a:gd name="T54" fmla="*/ 0 w 2832"/>
                <a:gd name="T55" fmla="*/ 0 h 1726"/>
                <a:gd name="T56" fmla="*/ 0 w 2832"/>
                <a:gd name="T57" fmla="*/ 0 h 1726"/>
                <a:gd name="T58" fmla="*/ 0 w 2832"/>
                <a:gd name="T59" fmla="*/ 0 h 1726"/>
                <a:gd name="T60" fmla="*/ 0 w 2832"/>
                <a:gd name="T61" fmla="*/ 0 h 1726"/>
                <a:gd name="T62" fmla="*/ 0 w 2832"/>
                <a:gd name="T63" fmla="*/ 0 h 1726"/>
                <a:gd name="T64" fmla="*/ 0 w 2832"/>
                <a:gd name="T65" fmla="*/ 0 h 1726"/>
                <a:gd name="T66" fmla="*/ 0 w 2832"/>
                <a:gd name="T67" fmla="*/ 0 h 1726"/>
                <a:gd name="T68" fmla="*/ 0 w 2832"/>
                <a:gd name="T69" fmla="*/ 0 h 1726"/>
                <a:gd name="T70" fmla="*/ 0 w 2832"/>
                <a:gd name="T71" fmla="*/ 0 h 1726"/>
                <a:gd name="T72" fmla="*/ 0 w 2832"/>
                <a:gd name="T73" fmla="*/ 0 h 1726"/>
                <a:gd name="T74" fmla="*/ 0 w 2832"/>
                <a:gd name="T75" fmla="*/ 0 h 1726"/>
                <a:gd name="T76" fmla="*/ 0 w 2832"/>
                <a:gd name="T77" fmla="*/ 0 h 1726"/>
                <a:gd name="T78" fmla="*/ 0 w 2832"/>
                <a:gd name="T79" fmla="*/ 0 h 1726"/>
                <a:gd name="T80" fmla="*/ 0 w 2832"/>
                <a:gd name="T81" fmla="*/ 0 h 1726"/>
                <a:gd name="T82" fmla="*/ 0 w 2832"/>
                <a:gd name="T83" fmla="*/ 0 h 1726"/>
                <a:gd name="T84" fmla="*/ 0 w 2832"/>
                <a:gd name="T85" fmla="*/ 0 h 1726"/>
                <a:gd name="T86" fmla="*/ 0 w 2832"/>
                <a:gd name="T87" fmla="*/ 0 h 1726"/>
                <a:gd name="T88" fmla="*/ 0 w 2832"/>
                <a:gd name="T89" fmla="*/ 0 h 1726"/>
                <a:gd name="T90" fmla="*/ 0 w 2832"/>
                <a:gd name="T91" fmla="*/ 0 h 1726"/>
                <a:gd name="T92" fmla="*/ 0 w 2832"/>
                <a:gd name="T93" fmla="*/ 0 h 1726"/>
                <a:gd name="T94" fmla="*/ 0 w 2832"/>
                <a:gd name="T95" fmla="*/ 0 h 1726"/>
                <a:gd name="T96" fmla="*/ 0 w 2832"/>
                <a:gd name="T97" fmla="*/ 0 h 1726"/>
                <a:gd name="T98" fmla="*/ 0 w 2832"/>
                <a:gd name="T99" fmla="*/ 0 h 1726"/>
                <a:gd name="T100" fmla="*/ 0 w 2832"/>
                <a:gd name="T101" fmla="*/ 0 h 1726"/>
                <a:gd name="T102" fmla="*/ 0 w 2832"/>
                <a:gd name="T103" fmla="*/ 0 h 1726"/>
                <a:gd name="T104" fmla="*/ 0 w 2832"/>
                <a:gd name="T105" fmla="*/ 0 h 1726"/>
                <a:gd name="T106" fmla="*/ 0 w 2832"/>
                <a:gd name="T107" fmla="*/ 0 h 1726"/>
                <a:gd name="T108" fmla="*/ 0 w 2832"/>
                <a:gd name="T109" fmla="*/ 0 h 1726"/>
                <a:gd name="T110" fmla="*/ 0 w 2832"/>
                <a:gd name="T111" fmla="*/ 0 h 1726"/>
                <a:gd name="T112" fmla="*/ 0 w 2832"/>
                <a:gd name="T113" fmla="*/ 0 h 1726"/>
                <a:gd name="T114" fmla="*/ 0 w 2832"/>
                <a:gd name="T115" fmla="*/ 0 h 1726"/>
                <a:gd name="T116" fmla="*/ 0 w 2832"/>
                <a:gd name="T117" fmla="*/ 0 h 172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832"/>
                <a:gd name="T178" fmla="*/ 0 h 1726"/>
                <a:gd name="T179" fmla="*/ 2832 w 2832"/>
                <a:gd name="T180" fmla="*/ 1726 h 172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832" h="1726">
                  <a:moveTo>
                    <a:pt x="2790" y="287"/>
                  </a:moveTo>
                  <a:lnTo>
                    <a:pt x="2784" y="403"/>
                  </a:lnTo>
                  <a:lnTo>
                    <a:pt x="2832" y="499"/>
                  </a:lnTo>
                  <a:lnTo>
                    <a:pt x="2597" y="662"/>
                  </a:lnTo>
                  <a:lnTo>
                    <a:pt x="2436" y="694"/>
                  </a:lnTo>
                  <a:lnTo>
                    <a:pt x="2252" y="829"/>
                  </a:lnTo>
                  <a:lnTo>
                    <a:pt x="2188" y="861"/>
                  </a:lnTo>
                  <a:lnTo>
                    <a:pt x="2113" y="861"/>
                  </a:lnTo>
                  <a:lnTo>
                    <a:pt x="2058" y="946"/>
                  </a:lnTo>
                  <a:lnTo>
                    <a:pt x="2000" y="946"/>
                  </a:lnTo>
                  <a:lnTo>
                    <a:pt x="1887" y="925"/>
                  </a:lnTo>
                  <a:lnTo>
                    <a:pt x="1800" y="1001"/>
                  </a:lnTo>
                  <a:lnTo>
                    <a:pt x="1783" y="1145"/>
                  </a:lnTo>
                  <a:lnTo>
                    <a:pt x="1662" y="1242"/>
                  </a:lnTo>
                  <a:lnTo>
                    <a:pt x="1558" y="1603"/>
                  </a:lnTo>
                  <a:lnTo>
                    <a:pt x="1539" y="1623"/>
                  </a:lnTo>
                  <a:lnTo>
                    <a:pt x="1419" y="1726"/>
                  </a:lnTo>
                  <a:lnTo>
                    <a:pt x="1162" y="1580"/>
                  </a:lnTo>
                  <a:lnTo>
                    <a:pt x="887" y="1603"/>
                  </a:lnTo>
                  <a:lnTo>
                    <a:pt x="703" y="1533"/>
                  </a:lnTo>
                  <a:lnTo>
                    <a:pt x="670" y="1436"/>
                  </a:lnTo>
                  <a:lnTo>
                    <a:pt x="484" y="1442"/>
                  </a:lnTo>
                  <a:lnTo>
                    <a:pt x="503" y="1580"/>
                  </a:lnTo>
                  <a:lnTo>
                    <a:pt x="365" y="1603"/>
                  </a:lnTo>
                  <a:lnTo>
                    <a:pt x="322" y="1565"/>
                  </a:lnTo>
                  <a:lnTo>
                    <a:pt x="155" y="1558"/>
                  </a:lnTo>
                  <a:lnTo>
                    <a:pt x="91" y="1629"/>
                  </a:lnTo>
                  <a:lnTo>
                    <a:pt x="10" y="1623"/>
                  </a:lnTo>
                  <a:lnTo>
                    <a:pt x="0" y="1397"/>
                  </a:lnTo>
                  <a:lnTo>
                    <a:pt x="119" y="1219"/>
                  </a:lnTo>
                  <a:lnTo>
                    <a:pt x="193" y="1145"/>
                  </a:lnTo>
                  <a:lnTo>
                    <a:pt x="348" y="1152"/>
                  </a:lnTo>
                  <a:lnTo>
                    <a:pt x="322" y="1001"/>
                  </a:lnTo>
                  <a:lnTo>
                    <a:pt x="574" y="855"/>
                  </a:lnTo>
                  <a:lnTo>
                    <a:pt x="429" y="774"/>
                  </a:lnTo>
                  <a:lnTo>
                    <a:pt x="332" y="848"/>
                  </a:lnTo>
                  <a:lnTo>
                    <a:pt x="252" y="742"/>
                  </a:lnTo>
                  <a:lnTo>
                    <a:pt x="339" y="662"/>
                  </a:lnTo>
                  <a:lnTo>
                    <a:pt x="435" y="429"/>
                  </a:lnTo>
                  <a:lnTo>
                    <a:pt x="339" y="291"/>
                  </a:lnTo>
                  <a:lnTo>
                    <a:pt x="381" y="242"/>
                  </a:lnTo>
                  <a:lnTo>
                    <a:pt x="558" y="323"/>
                  </a:lnTo>
                  <a:lnTo>
                    <a:pt x="670" y="461"/>
                  </a:lnTo>
                  <a:lnTo>
                    <a:pt x="791" y="429"/>
                  </a:lnTo>
                  <a:lnTo>
                    <a:pt x="871" y="499"/>
                  </a:lnTo>
                  <a:lnTo>
                    <a:pt x="935" y="435"/>
                  </a:lnTo>
                  <a:lnTo>
                    <a:pt x="913" y="268"/>
                  </a:lnTo>
                  <a:lnTo>
                    <a:pt x="871" y="193"/>
                  </a:lnTo>
                  <a:lnTo>
                    <a:pt x="984" y="64"/>
                  </a:lnTo>
                  <a:lnTo>
                    <a:pt x="1306" y="54"/>
                  </a:lnTo>
                  <a:lnTo>
                    <a:pt x="1355" y="0"/>
                  </a:lnTo>
                  <a:lnTo>
                    <a:pt x="1446" y="41"/>
                  </a:lnTo>
                  <a:lnTo>
                    <a:pt x="1836" y="270"/>
                  </a:lnTo>
                  <a:lnTo>
                    <a:pt x="2226" y="442"/>
                  </a:lnTo>
                  <a:lnTo>
                    <a:pt x="2404" y="435"/>
                  </a:lnTo>
                  <a:lnTo>
                    <a:pt x="2478" y="371"/>
                  </a:lnTo>
                  <a:lnTo>
                    <a:pt x="2606" y="365"/>
                  </a:lnTo>
                  <a:lnTo>
                    <a:pt x="2655" y="300"/>
                  </a:lnTo>
                  <a:lnTo>
                    <a:pt x="2790" y="287"/>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24" name="Freeform 28"/>
            <p:cNvSpPr>
              <a:spLocks noChangeAspect="1"/>
            </p:cNvSpPr>
            <p:nvPr/>
          </p:nvSpPr>
          <p:spPr bwMode="auto">
            <a:xfrm rot="815464">
              <a:off x="898" y="1627"/>
              <a:ext cx="431" cy="248"/>
            </a:xfrm>
            <a:custGeom>
              <a:avLst/>
              <a:gdLst>
                <a:gd name="T0" fmla="*/ 0 w 3732"/>
                <a:gd name="T1" fmla="*/ 0 h 2132"/>
                <a:gd name="T2" fmla="*/ 0 w 3732"/>
                <a:gd name="T3" fmla="*/ 0 h 2132"/>
                <a:gd name="T4" fmla="*/ 0 w 3732"/>
                <a:gd name="T5" fmla="*/ 0 h 2132"/>
                <a:gd name="T6" fmla="*/ 0 w 3732"/>
                <a:gd name="T7" fmla="*/ 0 h 2132"/>
                <a:gd name="T8" fmla="*/ 0 w 3732"/>
                <a:gd name="T9" fmla="*/ 0 h 2132"/>
                <a:gd name="T10" fmla="*/ 0 w 3732"/>
                <a:gd name="T11" fmla="*/ 0 h 2132"/>
                <a:gd name="T12" fmla="*/ 0 w 3732"/>
                <a:gd name="T13" fmla="*/ 0 h 2132"/>
                <a:gd name="T14" fmla="*/ 0 w 3732"/>
                <a:gd name="T15" fmla="*/ 0 h 2132"/>
                <a:gd name="T16" fmla="*/ 0 w 3732"/>
                <a:gd name="T17" fmla="*/ 0 h 2132"/>
                <a:gd name="T18" fmla="*/ 0 w 3732"/>
                <a:gd name="T19" fmla="*/ 0 h 2132"/>
                <a:gd name="T20" fmla="*/ 0 w 3732"/>
                <a:gd name="T21" fmla="*/ 0 h 2132"/>
                <a:gd name="T22" fmla="*/ 0 w 3732"/>
                <a:gd name="T23" fmla="*/ 0 h 2132"/>
                <a:gd name="T24" fmla="*/ 0 w 3732"/>
                <a:gd name="T25" fmla="*/ 0 h 2132"/>
                <a:gd name="T26" fmla="*/ 0 w 3732"/>
                <a:gd name="T27" fmla="*/ 0 h 2132"/>
                <a:gd name="T28" fmla="*/ 0 w 3732"/>
                <a:gd name="T29" fmla="*/ 0 h 2132"/>
                <a:gd name="T30" fmla="*/ 0 w 3732"/>
                <a:gd name="T31" fmla="*/ 0 h 2132"/>
                <a:gd name="T32" fmla="*/ 0 w 3732"/>
                <a:gd name="T33" fmla="*/ 0 h 2132"/>
                <a:gd name="T34" fmla="*/ 0 w 3732"/>
                <a:gd name="T35" fmla="*/ 0 h 2132"/>
                <a:gd name="T36" fmla="*/ 0 w 3732"/>
                <a:gd name="T37" fmla="*/ 0 h 2132"/>
                <a:gd name="T38" fmla="*/ 0 w 3732"/>
                <a:gd name="T39" fmla="*/ 0 h 2132"/>
                <a:gd name="T40" fmla="*/ 0 w 3732"/>
                <a:gd name="T41" fmla="*/ 0 h 2132"/>
                <a:gd name="T42" fmla="*/ 0 w 3732"/>
                <a:gd name="T43" fmla="*/ 0 h 2132"/>
                <a:gd name="T44" fmla="*/ 0 w 3732"/>
                <a:gd name="T45" fmla="*/ 0 h 2132"/>
                <a:gd name="T46" fmla="*/ 0 w 3732"/>
                <a:gd name="T47" fmla="*/ 0 h 2132"/>
                <a:gd name="T48" fmla="*/ 0 w 3732"/>
                <a:gd name="T49" fmla="*/ 0 h 2132"/>
                <a:gd name="T50" fmla="*/ 0 w 3732"/>
                <a:gd name="T51" fmla="*/ 0 h 2132"/>
                <a:gd name="T52" fmla="*/ 0 w 3732"/>
                <a:gd name="T53" fmla="*/ 0 h 2132"/>
                <a:gd name="T54" fmla="*/ 0 w 3732"/>
                <a:gd name="T55" fmla="*/ 0 h 2132"/>
                <a:gd name="T56" fmla="*/ 0 w 3732"/>
                <a:gd name="T57" fmla="*/ 0 h 2132"/>
                <a:gd name="T58" fmla="*/ 0 w 3732"/>
                <a:gd name="T59" fmla="*/ 0 h 2132"/>
                <a:gd name="T60" fmla="*/ 0 w 3732"/>
                <a:gd name="T61" fmla="*/ 0 h 2132"/>
                <a:gd name="T62" fmla="*/ 0 w 3732"/>
                <a:gd name="T63" fmla="*/ 0 h 2132"/>
                <a:gd name="T64" fmla="*/ 0 w 3732"/>
                <a:gd name="T65" fmla="*/ 0 h 2132"/>
                <a:gd name="T66" fmla="*/ 0 w 3732"/>
                <a:gd name="T67" fmla="*/ 0 h 2132"/>
                <a:gd name="T68" fmla="*/ 0 w 3732"/>
                <a:gd name="T69" fmla="*/ 0 h 2132"/>
                <a:gd name="T70" fmla="*/ 0 w 3732"/>
                <a:gd name="T71" fmla="*/ 0 h 2132"/>
                <a:gd name="T72" fmla="*/ 0 w 3732"/>
                <a:gd name="T73" fmla="*/ 0 h 2132"/>
                <a:gd name="T74" fmla="*/ 0 w 3732"/>
                <a:gd name="T75" fmla="*/ 0 h 2132"/>
                <a:gd name="T76" fmla="*/ 0 w 3732"/>
                <a:gd name="T77" fmla="*/ 0 h 2132"/>
                <a:gd name="T78" fmla="*/ 0 w 3732"/>
                <a:gd name="T79" fmla="*/ 0 h 2132"/>
                <a:gd name="T80" fmla="*/ 0 w 3732"/>
                <a:gd name="T81" fmla="*/ 0 h 2132"/>
                <a:gd name="T82" fmla="*/ 0 w 3732"/>
                <a:gd name="T83" fmla="*/ 0 h 2132"/>
                <a:gd name="T84" fmla="*/ 0 w 3732"/>
                <a:gd name="T85" fmla="*/ 0 h 2132"/>
                <a:gd name="T86" fmla="*/ 0 w 3732"/>
                <a:gd name="T87" fmla="*/ 0 h 2132"/>
                <a:gd name="T88" fmla="*/ 0 w 3732"/>
                <a:gd name="T89" fmla="*/ 0 h 2132"/>
                <a:gd name="T90" fmla="*/ 0 w 3732"/>
                <a:gd name="T91" fmla="*/ 0 h 2132"/>
                <a:gd name="T92" fmla="*/ 0 w 3732"/>
                <a:gd name="T93" fmla="*/ 0 h 213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732"/>
                <a:gd name="T142" fmla="*/ 0 h 2132"/>
                <a:gd name="T143" fmla="*/ 3732 w 3732"/>
                <a:gd name="T144" fmla="*/ 2132 h 213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732" h="2132">
                  <a:moveTo>
                    <a:pt x="1862" y="977"/>
                  </a:moveTo>
                  <a:lnTo>
                    <a:pt x="2184" y="967"/>
                  </a:lnTo>
                  <a:lnTo>
                    <a:pt x="2233" y="913"/>
                  </a:lnTo>
                  <a:lnTo>
                    <a:pt x="2324" y="954"/>
                  </a:lnTo>
                  <a:lnTo>
                    <a:pt x="2714" y="1183"/>
                  </a:lnTo>
                  <a:lnTo>
                    <a:pt x="3104" y="1355"/>
                  </a:lnTo>
                  <a:lnTo>
                    <a:pt x="3282" y="1348"/>
                  </a:lnTo>
                  <a:lnTo>
                    <a:pt x="3356" y="1284"/>
                  </a:lnTo>
                  <a:lnTo>
                    <a:pt x="3484" y="1278"/>
                  </a:lnTo>
                  <a:lnTo>
                    <a:pt x="3533" y="1213"/>
                  </a:lnTo>
                  <a:lnTo>
                    <a:pt x="3668" y="1200"/>
                  </a:lnTo>
                  <a:lnTo>
                    <a:pt x="3694" y="1194"/>
                  </a:lnTo>
                  <a:lnTo>
                    <a:pt x="3732" y="1117"/>
                  </a:lnTo>
                  <a:lnTo>
                    <a:pt x="3662" y="1058"/>
                  </a:lnTo>
                  <a:lnTo>
                    <a:pt x="3732" y="994"/>
                  </a:lnTo>
                  <a:lnTo>
                    <a:pt x="3726" y="987"/>
                  </a:lnTo>
                  <a:lnTo>
                    <a:pt x="3726" y="858"/>
                  </a:lnTo>
                  <a:lnTo>
                    <a:pt x="3501" y="678"/>
                  </a:lnTo>
                  <a:lnTo>
                    <a:pt x="3371" y="678"/>
                  </a:lnTo>
                  <a:lnTo>
                    <a:pt x="3388" y="484"/>
                  </a:lnTo>
                  <a:lnTo>
                    <a:pt x="3259" y="374"/>
                  </a:lnTo>
                  <a:lnTo>
                    <a:pt x="3242" y="503"/>
                  </a:lnTo>
                  <a:lnTo>
                    <a:pt x="3323" y="697"/>
                  </a:lnTo>
                  <a:lnTo>
                    <a:pt x="3323" y="871"/>
                  </a:lnTo>
                  <a:lnTo>
                    <a:pt x="3210" y="922"/>
                  </a:lnTo>
                  <a:lnTo>
                    <a:pt x="3162" y="1032"/>
                  </a:lnTo>
                  <a:lnTo>
                    <a:pt x="3066" y="967"/>
                  </a:lnTo>
                  <a:lnTo>
                    <a:pt x="3146" y="890"/>
                  </a:lnTo>
                  <a:lnTo>
                    <a:pt x="3113" y="774"/>
                  </a:lnTo>
                  <a:lnTo>
                    <a:pt x="2920" y="806"/>
                  </a:lnTo>
                  <a:lnTo>
                    <a:pt x="2775" y="729"/>
                  </a:lnTo>
                  <a:lnTo>
                    <a:pt x="2629" y="793"/>
                  </a:lnTo>
                  <a:lnTo>
                    <a:pt x="2532" y="710"/>
                  </a:lnTo>
                  <a:lnTo>
                    <a:pt x="2727" y="664"/>
                  </a:lnTo>
                  <a:lnTo>
                    <a:pt x="2742" y="568"/>
                  </a:lnTo>
                  <a:lnTo>
                    <a:pt x="2549" y="549"/>
                  </a:lnTo>
                  <a:lnTo>
                    <a:pt x="2485" y="632"/>
                  </a:lnTo>
                  <a:lnTo>
                    <a:pt x="2420" y="568"/>
                  </a:lnTo>
                  <a:lnTo>
                    <a:pt x="2129" y="549"/>
                  </a:lnTo>
                  <a:lnTo>
                    <a:pt x="2065" y="600"/>
                  </a:lnTo>
                  <a:lnTo>
                    <a:pt x="1968" y="549"/>
                  </a:lnTo>
                  <a:lnTo>
                    <a:pt x="1855" y="664"/>
                  </a:lnTo>
                  <a:lnTo>
                    <a:pt x="1711" y="613"/>
                  </a:lnTo>
                  <a:lnTo>
                    <a:pt x="1775" y="407"/>
                  </a:lnTo>
                  <a:lnTo>
                    <a:pt x="1936" y="439"/>
                  </a:lnTo>
                  <a:lnTo>
                    <a:pt x="1952" y="212"/>
                  </a:lnTo>
                  <a:lnTo>
                    <a:pt x="1743" y="0"/>
                  </a:lnTo>
                  <a:lnTo>
                    <a:pt x="1775" y="225"/>
                  </a:lnTo>
                  <a:lnTo>
                    <a:pt x="1565" y="354"/>
                  </a:lnTo>
                  <a:lnTo>
                    <a:pt x="1548" y="536"/>
                  </a:lnTo>
                  <a:lnTo>
                    <a:pt x="1488" y="574"/>
                  </a:lnTo>
                  <a:lnTo>
                    <a:pt x="1452" y="600"/>
                  </a:lnTo>
                  <a:lnTo>
                    <a:pt x="1307" y="419"/>
                  </a:lnTo>
                  <a:lnTo>
                    <a:pt x="1049" y="419"/>
                  </a:lnTo>
                  <a:lnTo>
                    <a:pt x="904" y="516"/>
                  </a:lnTo>
                  <a:lnTo>
                    <a:pt x="839" y="664"/>
                  </a:lnTo>
                  <a:lnTo>
                    <a:pt x="694" y="503"/>
                  </a:lnTo>
                  <a:lnTo>
                    <a:pt x="598" y="310"/>
                  </a:lnTo>
                  <a:lnTo>
                    <a:pt x="517" y="407"/>
                  </a:lnTo>
                  <a:lnTo>
                    <a:pt x="533" y="600"/>
                  </a:lnTo>
                  <a:lnTo>
                    <a:pt x="342" y="568"/>
                  </a:lnTo>
                  <a:lnTo>
                    <a:pt x="282" y="574"/>
                  </a:lnTo>
                  <a:lnTo>
                    <a:pt x="178" y="719"/>
                  </a:lnTo>
                  <a:lnTo>
                    <a:pt x="242" y="833"/>
                  </a:lnTo>
                  <a:lnTo>
                    <a:pt x="178" y="1009"/>
                  </a:lnTo>
                  <a:lnTo>
                    <a:pt x="65" y="1106"/>
                  </a:lnTo>
                  <a:lnTo>
                    <a:pt x="0" y="1161"/>
                  </a:lnTo>
                  <a:lnTo>
                    <a:pt x="23" y="1348"/>
                  </a:lnTo>
                  <a:lnTo>
                    <a:pt x="259" y="1581"/>
                  </a:lnTo>
                  <a:lnTo>
                    <a:pt x="388" y="1575"/>
                  </a:lnTo>
                  <a:lnTo>
                    <a:pt x="410" y="1677"/>
                  </a:lnTo>
                  <a:lnTo>
                    <a:pt x="555" y="1710"/>
                  </a:lnTo>
                  <a:lnTo>
                    <a:pt x="765" y="1838"/>
                  </a:lnTo>
                  <a:lnTo>
                    <a:pt x="839" y="1948"/>
                  </a:lnTo>
                  <a:lnTo>
                    <a:pt x="991" y="1978"/>
                  </a:lnTo>
                  <a:lnTo>
                    <a:pt x="997" y="2132"/>
                  </a:lnTo>
                  <a:lnTo>
                    <a:pt x="1071" y="2058"/>
                  </a:lnTo>
                  <a:lnTo>
                    <a:pt x="1226" y="2065"/>
                  </a:lnTo>
                  <a:lnTo>
                    <a:pt x="1200" y="1914"/>
                  </a:lnTo>
                  <a:lnTo>
                    <a:pt x="1452" y="1768"/>
                  </a:lnTo>
                  <a:lnTo>
                    <a:pt x="1307" y="1687"/>
                  </a:lnTo>
                  <a:lnTo>
                    <a:pt x="1210" y="1761"/>
                  </a:lnTo>
                  <a:lnTo>
                    <a:pt x="1130" y="1655"/>
                  </a:lnTo>
                  <a:lnTo>
                    <a:pt x="1217" y="1575"/>
                  </a:lnTo>
                  <a:lnTo>
                    <a:pt x="1313" y="1342"/>
                  </a:lnTo>
                  <a:lnTo>
                    <a:pt x="1217" y="1204"/>
                  </a:lnTo>
                  <a:lnTo>
                    <a:pt x="1259" y="1155"/>
                  </a:lnTo>
                  <a:lnTo>
                    <a:pt x="1436" y="1236"/>
                  </a:lnTo>
                  <a:lnTo>
                    <a:pt x="1548" y="1374"/>
                  </a:lnTo>
                  <a:lnTo>
                    <a:pt x="1669" y="1342"/>
                  </a:lnTo>
                  <a:lnTo>
                    <a:pt x="1749" y="1412"/>
                  </a:lnTo>
                  <a:lnTo>
                    <a:pt x="1813" y="1348"/>
                  </a:lnTo>
                  <a:lnTo>
                    <a:pt x="1791" y="1181"/>
                  </a:lnTo>
                  <a:lnTo>
                    <a:pt x="1749" y="1106"/>
                  </a:lnTo>
                  <a:lnTo>
                    <a:pt x="1862" y="977"/>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25" name="Freeform 29"/>
            <p:cNvSpPr>
              <a:spLocks noChangeAspect="1"/>
            </p:cNvSpPr>
            <p:nvPr/>
          </p:nvSpPr>
          <p:spPr bwMode="auto">
            <a:xfrm rot="815464">
              <a:off x="1032" y="2101"/>
              <a:ext cx="114" cy="83"/>
            </a:xfrm>
            <a:custGeom>
              <a:avLst/>
              <a:gdLst>
                <a:gd name="T0" fmla="*/ 0 w 987"/>
                <a:gd name="T1" fmla="*/ 0 h 719"/>
                <a:gd name="T2" fmla="*/ 0 w 987"/>
                <a:gd name="T3" fmla="*/ 0 h 719"/>
                <a:gd name="T4" fmla="*/ 0 w 987"/>
                <a:gd name="T5" fmla="*/ 0 h 719"/>
                <a:gd name="T6" fmla="*/ 0 w 987"/>
                <a:gd name="T7" fmla="*/ 0 h 719"/>
                <a:gd name="T8" fmla="*/ 0 w 987"/>
                <a:gd name="T9" fmla="*/ 0 h 719"/>
                <a:gd name="T10" fmla="*/ 0 w 987"/>
                <a:gd name="T11" fmla="*/ 0 h 719"/>
                <a:gd name="T12" fmla="*/ 0 w 987"/>
                <a:gd name="T13" fmla="*/ 0 h 719"/>
                <a:gd name="T14" fmla="*/ 0 w 987"/>
                <a:gd name="T15" fmla="*/ 0 h 719"/>
                <a:gd name="T16" fmla="*/ 0 w 987"/>
                <a:gd name="T17" fmla="*/ 0 h 719"/>
                <a:gd name="T18" fmla="*/ 0 w 987"/>
                <a:gd name="T19" fmla="*/ 0 h 719"/>
                <a:gd name="T20" fmla="*/ 0 w 987"/>
                <a:gd name="T21" fmla="*/ 0 h 719"/>
                <a:gd name="T22" fmla="*/ 0 w 987"/>
                <a:gd name="T23" fmla="*/ 0 h 719"/>
                <a:gd name="T24" fmla="*/ 0 w 987"/>
                <a:gd name="T25" fmla="*/ 0 h 719"/>
                <a:gd name="T26" fmla="*/ 0 w 987"/>
                <a:gd name="T27" fmla="*/ 0 h 719"/>
                <a:gd name="T28" fmla="*/ 0 w 987"/>
                <a:gd name="T29" fmla="*/ 0 h 719"/>
                <a:gd name="T30" fmla="*/ 0 w 987"/>
                <a:gd name="T31" fmla="*/ 0 h 719"/>
                <a:gd name="T32" fmla="*/ 0 w 987"/>
                <a:gd name="T33" fmla="*/ 0 h 719"/>
                <a:gd name="T34" fmla="*/ 0 w 987"/>
                <a:gd name="T35" fmla="*/ 0 h 719"/>
                <a:gd name="T36" fmla="*/ 0 w 987"/>
                <a:gd name="T37" fmla="*/ 0 h 719"/>
                <a:gd name="T38" fmla="*/ 0 w 987"/>
                <a:gd name="T39" fmla="*/ 0 h 719"/>
                <a:gd name="T40" fmla="*/ 0 w 987"/>
                <a:gd name="T41" fmla="*/ 0 h 719"/>
                <a:gd name="T42" fmla="*/ 0 w 987"/>
                <a:gd name="T43" fmla="*/ 0 h 71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987"/>
                <a:gd name="T67" fmla="*/ 0 h 719"/>
                <a:gd name="T68" fmla="*/ 987 w 987"/>
                <a:gd name="T69" fmla="*/ 719 h 719"/>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987" h="719">
                  <a:moveTo>
                    <a:pt x="936" y="484"/>
                  </a:moveTo>
                  <a:lnTo>
                    <a:pt x="845" y="445"/>
                  </a:lnTo>
                  <a:lnTo>
                    <a:pt x="813" y="354"/>
                  </a:lnTo>
                  <a:lnTo>
                    <a:pt x="700" y="354"/>
                  </a:lnTo>
                  <a:lnTo>
                    <a:pt x="620" y="225"/>
                  </a:lnTo>
                  <a:lnTo>
                    <a:pt x="613" y="83"/>
                  </a:lnTo>
                  <a:lnTo>
                    <a:pt x="555" y="64"/>
                  </a:lnTo>
                  <a:lnTo>
                    <a:pt x="436" y="106"/>
                  </a:lnTo>
                  <a:lnTo>
                    <a:pt x="291" y="0"/>
                  </a:lnTo>
                  <a:lnTo>
                    <a:pt x="226" y="9"/>
                  </a:lnTo>
                  <a:lnTo>
                    <a:pt x="149" y="70"/>
                  </a:lnTo>
                  <a:lnTo>
                    <a:pt x="113" y="235"/>
                  </a:lnTo>
                  <a:lnTo>
                    <a:pt x="0" y="332"/>
                  </a:lnTo>
                  <a:lnTo>
                    <a:pt x="33" y="445"/>
                  </a:lnTo>
                  <a:lnTo>
                    <a:pt x="120" y="477"/>
                  </a:lnTo>
                  <a:lnTo>
                    <a:pt x="113" y="606"/>
                  </a:lnTo>
                  <a:lnTo>
                    <a:pt x="274" y="606"/>
                  </a:lnTo>
                  <a:lnTo>
                    <a:pt x="355" y="719"/>
                  </a:lnTo>
                  <a:lnTo>
                    <a:pt x="452" y="622"/>
                  </a:lnTo>
                  <a:lnTo>
                    <a:pt x="807" y="655"/>
                  </a:lnTo>
                  <a:lnTo>
                    <a:pt x="987" y="590"/>
                  </a:lnTo>
                  <a:lnTo>
                    <a:pt x="936" y="484"/>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26" name="Freeform 30"/>
            <p:cNvSpPr>
              <a:spLocks noChangeAspect="1"/>
            </p:cNvSpPr>
            <p:nvPr/>
          </p:nvSpPr>
          <p:spPr bwMode="auto">
            <a:xfrm rot="815464">
              <a:off x="951" y="2060"/>
              <a:ext cx="100" cy="126"/>
            </a:xfrm>
            <a:custGeom>
              <a:avLst/>
              <a:gdLst>
                <a:gd name="T0" fmla="*/ 0 w 852"/>
                <a:gd name="T1" fmla="*/ 0 h 1073"/>
                <a:gd name="T2" fmla="*/ 0 w 852"/>
                <a:gd name="T3" fmla="*/ 0 h 1073"/>
                <a:gd name="T4" fmla="*/ 0 w 852"/>
                <a:gd name="T5" fmla="*/ 0 h 1073"/>
                <a:gd name="T6" fmla="*/ 0 w 852"/>
                <a:gd name="T7" fmla="*/ 0 h 1073"/>
                <a:gd name="T8" fmla="*/ 0 w 852"/>
                <a:gd name="T9" fmla="*/ 0 h 1073"/>
                <a:gd name="T10" fmla="*/ 0 w 852"/>
                <a:gd name="T11" fmla="*/ 0 h 1073"/>
                <a:gd name="T12" fmla="*/ 0 w 852"/>
                <a:gd name="T13" fmla="*/ 0 h 1073"/>
                <a:gd name="T14" fmla="*/ 0 w 852"/>
                <a:gd name="T15" fmla="*/ 0 h 1073"/>
                <a:gd name="T16" fmla="*/ 0 w 852"/>
                <a:gd name="T17" fmla="*/ 0 h 1073"/>
                <a:gd name="T18" fmla="*/ 0 w 852"/>
                <a:gd name="T19" fmla="*/ 0 h 1073"/>
                <a:gd name="T20" fmla="*/ 0 w 852"/>
                <a:gd name="T21" fmla="*/ 0 h 1073"/>
                <a:gd name="T22" fmla="*/ 0 w 852"/>
                <a:gd name="T23" fmla="*/ 0 h 1073"/>
                <a:gd name="T24" fmla="*/ 0 w 852"/>
                <a:gd name="T25" fmla="*/ 0 h 1073"/>
                <a:gd name="T26" fmla="*/ 0 w 852"/>
                <a:gd name="T27" fmla="*/ 0 h 1073"/>
                <a:gd name="T28" fmla="*/ 0 w 852"/>
                <a:gd name="T29" fmla="*/ 0 h 1073"/>
                <a:gd name="T30" fmla="*/ 0 w 852"/>
                <a:gd name="T31" fmla="*/ 0 h 1073"/>
                <a:gd name="T32" fmla="*/ 0 w 852"/>
                <a:gd name="T33" fmla="*/ 0 h 1073"/>
                <a:gd name="T34" fmla="*/ 0 w 852"/>
                <a:gd name="T35" fmla="*/ 0 h 1073"/>
                <a:gd name="T36" fmla="*/ 0 w 852"/>
                <a:gd name="T37" fmla="*/ 0 h 1073"/>
                <a:gd name="T38" fmla="*/ 0 w 852"/>
                <a:gd name="T39" fmla="*/ 0 h 1073"/>
                <a:gd name="T40" fmla="*/ 0 w 852"/>
                <a:gd name="T41" fmla="*/ 0 h 1073"/>
                <a:gd name="T42" fmla="*/ 0 w 852"/>
                <a:gd name="T43" fmla="*/ 0 h 1073"/>
                <a:gd name="T44" fmla="*/ 0 w 852"/>
                <a:gd name="T45" fmla="*/ 0 h 1073"/>
                <a:gd name="T46" fmla="*/ 0 w 852"/>
                <a:gd name="T47" fmla="*/ 0 h 1073"/>
                <a:gd name="T48" fmla="*/ 0 w 852"/>
                <a:gd name="T49" fmla="*/ 0 h 1073"/>
                <a:gd name="T50" fmla="*/ 0 w 852"/>
                <a:gd name="T51" fmla="*/ 0 h 1073"/>
                <a:gd name="T52" fmla="*/ 0 w 852"/>
                <a:gd name="T53" fmla="*/ 0 h 1073"/>
                <a:gd name="T54" fmla="*/ 0 w 852"/>
                <a:gd name="T55" fmla="*/ 0 h 1073"/>
                <a:gd name="T56" fmla="*/ 0 w 852"/>
                <a:gd name="T57" fmla="*/ 0 h 1073"/>
                <a:gd name="T58" fmla="*/ 0 w 852"/>
                <a:gd name="T59" fmla="*/ 0 h 1073"/>
                <a:gd name="T60" fmla="*/ 0 w 852"/>
                <a:gd name="T61" fmla="*/ 0 h 1073"/>
                <a:gd name="T62" fmla="*/ 0 w 852"/>
                <a:gd name="T63" fmla="*/ 0 h 1073"/>
                <a:gd name="T64" fmla="*/ 0 w 852"/>
                <a:gd name="T65" fmla="*/ 0 h 107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52"/>
                <a:gd name="T100" fmla="*/ 0 h 1073"/>
                <a:gd name="T101" fmla="*/ 852 w 852"/>
                <a:gd name="T102" fmla="*/ 1073 h 107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52" h="1073">
                  <a:moveTo>
                    <a:pt x="0" y="944"/>
                  </a:moveTo>
                  <a:lnTo>
                    <a:pt x="16" y="799"/>
                  </a:lnTo>
                  <a:lnTo>
                    <a:pt x="178" y="547"/>
                  </a:lnTo>
                  <a:lnTo>
                    <a:pt x="307" y="558"/>
                  </a:lnTo>
                  <a:lnTo>
                    <a:pt x="397" y="412"/>
                  </a:lnTo>
                  <a:lnTo>
                    <a:pt x="106" y="386"/>
                  </a:lnTo>
                  <a:lnTo>
                    <a:pt x="58" y="299"/>
                  </a:lnTo>
                  <a:lnTo>
                    <a:pt x="32" y="187"/>
                  </a:lnTo>
                  <a:lnTo>
                    <a:pt x="113" y="122"/>
                  </a:lnTo>
                  <a:lnTo>
                    <a:pt x="225" y="193"/>
                  </a:lnTo>
                  <a:lnTo>
                    <a:pt x="178" y="242"/>
                  </a:lnTo>
                  <a:lnTo>
                    <a:pt x="290" y="267"/>
                  </a:lnTo>
                  <a:lnTo>
                    <a:pt x="462" y="210"/>
                  </a:lnTo>
                  <a:lnTo>
                    <a:pt x="462" y="47"/>
                  </a:lnTo>
                  <a:lnTo>
                    <a:pt x="500" y="0"/>
                  </a:lnTo>
                  <a:lnTo>
                    <a:pt x="629" y="128"/>
                  </a:lnTo>
                  <a:lnTo>
                    <a:pt x="757" y="128"/>
                  </a:lnTo>
                  <a:lnTo>
                    <a:pt x="852" y="231"/>
                  </a:lnTo>
                  <a:lnTo>
                    <a:pt x="816" y="396"/>
                  </a:lnTo>
                  <a:lnTo>
                    <a:pt x="703" y="493"/>
                  </a:lnTo>
                  <a:lnTo>
                    <a:pt x="736" y="606"/>
                  </a:lnTo>
                  <a:lnTo>
                    <a:pt x="823" y="638"/>
                  </a:lnTo>
                  <a:lnTo>
                    <a:pt x="816" y="767"/>
                  </a:lnTo>
                  <a:lnTo>
                    <a:pt x="623" y="767"/>
                  </a:lnTo>
                  <a:lnTo>
                    <a:pt x="477" y="687"/>
                  </a:lnTo>
                  <a:lnTo>
                    <a:pt x="413" y="848"/>
                  </a:lnTo>
                  <a:lnTo>
                    <a:pt x="494" y="1026"/>
                  </a:lnTo>
                  <a:lnTo>
                    <a:pt x="252" y="977"/>
                  </a:lnTo>
                  <a:lnTo>
                    <a:pt x="267" y="1073"/>
                  </a:lnTo>
                  <a:lnTo>
                    <a:pt x="113" y="1071"/>
                  </a:lnTo>
                  <a:lnTo>
                    <a:pt x="155" y="999"/>
                  </a:lnTo>
                  <a:lnTo>
                    <a:pt x="106" y="944"/>
                  </a:lnTo>
                  <a:lnTo>
                    <a:pt x="0" y="944"/>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27" name="Freeform 31"/>
            <p:cNvSpPr>
              <a:spLocks noChangeAspect="1"/>
            </p:cNvSpPr>
            <p:nvPr/>
          </p:nvSpPr>
          <p:spPr bwMode="auto">
            <a:xfrm rot="815464">
              <a:off x="894" y="2007"/>
              <a:ext cx="118" cy="165"/>
            </a:xfrm>
            <a:custGeom>
              <a:avLst/>
              <a:gdLst>
                <a:gd name="T0" fmla="*/ 0 w 1017"/>
                <a:gd name="T1" fmla="*/ 0 h 1420"/>
                <a:gd name="T2" fmla="*/ 0 w 1017"/>
                <a:gd name="T3" fmla="*/ 0 h 1420"/>
                <a:gd name="T4" fmla="*/ 0 w 1017"/>
                <a:gd name="T5" fmla="*/ 0 h 1420"/>
                <a:gd name="T6" fmla="*/ 0 w 1017"/>
                <a:gd name="T7" fmla="*/ 0 h 1420"/>
                <a:gd name="T8" fmla="*/ 0 w 1017"/>
                <a:gd name="T9" fmla="*/ 0 h 1420"/>
                <a:gd name="T10" fmla="*/ 0 w 1017"/>
                <a:gd name="T11" fmla="*/ 0 h 1420"/>
                <a:gd name="T12" fmla="*/ 0 w 1017"/>
                <a:gd name="T13" fmla="*/ 0 h 1420"/>
                <a:gd name="T14" fmla="*/ 0 w 1017"/>
                <a:gd name="T15" fmla="*/ 0 h 1420"/>
                <a:gd name="T16" fmla="*/ 0 w 1017"/>
                <a:gd name="T17" fmla="*/ 0 h 1420"/>
                <a:gd name="T18" fmla="*/ 0 w 1017"/>
                <a:gd name="T19" fmla="*/ 0 h 1420"/>
                <a:gd name="T20" fmla="*/ 0 w 1017"/>
                <a:gd name="T21" fmla="*/ 0 h 1420"/>
                <a:gd name="T22" fmla="*/ 0 w 1017"/>
                <a:gd name="T23" fmla="*/ 0 h 1420"/>
                <a:gd name="T24" fmla="*/ 0 w 1017"/>
                <a:gd name="T25" fmla="*/ 0 h 1420"/>
                <a:gd name="T26" fmla="*/ 0 w 1017"/>
                <a:gd name="T27" fmla="*/ 0 h 1420"/>
                <a:gd name="T28" fmla="*/ 0 w 1017"/>
                <a:gd name="T29" fmla="*/ 0 h 1420"/>
                <a:gd name="T30" fmla="*/ 0 w 1017"/>
                <a:gd name="T31" fmla="*/ 0 h 1420"/>
                <a:gd name="T32" fmla="*/ 0 w 1017"/>
                <a:gd name="T33" fmla="*/ 0 h 1420"/>
                <a:gd name="T34" fmla="*/ 0 w 1017"/>
                <a:gd name="T35" fmla="*/ 0 h 1420"/>
                <a:gd name="T36" fmla="*/ 0 w 1017"/>
                <a:gd name="T37" fmla="*/ 0 h 1420"/>
                <a:gd name="T38" fmla="*/ 0 w 1017"/>
                <a:gd name="T39" fmla="*/ 0 h 1420"/>
                <a:gd name="T40" fmla="*/ 0 w 1017"/>
                <a:gd name="T41" fmla="*/ 0 h 1420"/>
                <a:gd name="T42" fmla="*/ 0 w 1017"/>
                <a:gd name="T43" fmla="*/ 0 h 1420"/>
                <a:gd name="T44" fmla="*/ 0 w 1017"/>
                <a:gd name="T45" fmla="*/ 0 h 1420"/>
                <a:gd name="T46" fmla="*/ 0 w 1017"/>
                <a:gd name="T47" fmla="*/ 0 h 1420"/>
                <a:gd name="T48" fmla="*/ 0 w 1017"/>
                <a:gd name="T49" fmla="*/ 0 h 1420"/>
                <a:gd name="T50" fmla="*/ 0 w 1017"/>
                <a:gd name="T51" fmla="*/ 0 h 1420"/>
                <a:gd name="T52" fmla="*/ 0 w 1017"/>
                <a:gd name="T53" fmla="*/ 0 h 1420"/>
                <a:gd name="T54" fmla="*/ 0 w 1017"/>
                <a:gd name="T55" fmla="*/ 0 h 1420"/>
                <a:gd name="T56" fmla="*/ 0 w 1017"/>
                <a:gd name="T57" fmla="*/ 0 h 1420"/>
                <a:gd name="T58" fmla="*/ 0 w 1017"/>
                <a:gd name="T59" fmla="*/ 0 h 1420"/>
                <a:gd name="T60" fmla="*/ 0 w 1017"/>
                <a:gd name="T61" fmla="*/ 0 h 1420"/>
                <a:gd name="T62" fmla="*/ 0 w 1017"/>
                <a:gd name="T63" fmla="*/ 0 h 1420"/>
                <a:gd name="T64" fmla="*/ 0 w 1017"/>
                <a:gd name="T65" fmla="*/ 0 h 1420"/>
                <a:gd name="T66" fmla="*/ 0 w 1017"/>
                <a:gd name="T67" fmla="*/ 0 h 1420"/>
                <a:gd name="T68" fmla="*/ 0 w 1017"/>
                <a:gd name="T69" fmla="*/ 0 h 1420"/>
                <a:gd name="T70" fmla="*/ 0 w 1017"/>
                <a:gd name="T71" fmla="*/ 0 h 1420"/>
                <a:gd name="T72" fmla="*/ 0 w 1017"/>
                <a:gd name="T73" fmla="*/ 0 h 1420"/>
                <a:gd name="T74" fmla="*/ 0 w 1017"/>
                <a:gd name="T75" fmla="*/ 0 h 1420"/>
                <a:gd name="T76" fmla="*/ 0 w 1017"/>
                <a:gd name="T77" fmla="*/ 0 h 1420"/>
                <a:gd name="T78" fmla="*/ 0 w 1017"/>
                <a:gd name="T79" fmla="*/ 0 h 1420"/>
                <a:gd name="T80" fmla="*/ 0 w 1017"/>
                <a:gd name="T81" fmla="*/ 0 h 1420"/>
                <a:gd name="T82" fmla="*/ 0 w 1017"/>
                <a:gd name="T83" fmla="*/ 0 h 1420"/>
                <a:gd name="T84" fmla="*/ 0 w 1017"/>
                <a:gd name="T85" fmla="*/ 0 h 142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17"/>
                <a:gd name="T130" fmla="*/ 0 h 1420"/>
                <a:gd name="T131" fmla="*/ 1017 w 1017"/>
                <a:gd name="T132" fmla="*/ 1420 h 142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17" h="1420">
                  <a:moveTo>
                    <a:pt x="555" y="1306"/>
                  </a:moveTo>
                  <a:lnTo>
                    <a:pt x="523" y="1306"/>
                  </a:lnTo>
                  <a:lnTo>
                    <a:pt x="419" y="1394"/>
                  </a:lnTo>
                  <a:lnTo>
                    <a:pt x="355" y="1420"/>
                  </a:lnTo>
                  <a:lnTo>
                    <a:pt x="339" y="1346"/>
                  </a:lnTo>
                  <a:lnTo>
                    <a:pt x="281" y="1314"/>
                  </a:lnTo>
                  <a:lnTo>
                    <a:pt x="184" y="1371"/>
                  </a:lnTo>
                  <a:lnTo>
                    <a:pt x="145" y="1297"/>
                  </a:lnTo>
                  <a:lnTo>
                    <a:pt x="135" y="1151"/>
                  </a:lnTo>
                  <a:lnTo>
                    <a:pt x="200" y="1087"/>
                  </a:lnTo>
                  <a:lnTo>
                    <a:pt x="135" y="1032"/>
                  </a:lnTo>
                  <a:lnTo>
                    <a:pt x="80" y="1096"/>
                  </a:lnTo>
                  <a:lnTo>
                    <a:pt x="48" y="984"/>
                  </a:lnTo>
                  <a:lnTo>
                    <a:pt x="87" y="839"/>
                  </a:lnTo>
                  <a:lnTo>
                    <a:pt x="0" y="684"/>
                  </a:lnTo>
                  <a:lnTo>
                    <a:pt x="0" y="409"/>
                  </a:lnTo>
                  <a:lnTo>
                    <a:pt x="103" y="339"/>
                  </a:lnTo>
                  <a:lnTo>
                    <a:pt x="87" y="242"/>
                  </a:lnTo>
                  <a:lnTo>
                    <a:pt x="248" y="242"/>
                  </a:lnTo>
                  <a:lnTo>
                    <a:pt x="268" y="106"/>
                  </a:lnTo>
                  <a:lnTo>
                    <a:pt x="419" y="0"/>
                  </a:lnTo>
                  <a:lnTo>
                    <a:pt x="451" y="6"/>
                  </a:lnTo>
                  <a:lnTo>
                    <a:pt x="468" y="70"/>
                  </a:lnTo>
                  <a:lnTo>
                    <a:pt x="523" y="97"/>
                  </a:lnTo>
                  <a:lnTo>
                    <a:pt x="538" y="152"/>
                  </a:lnTo>
                  <a:lnTo>
                    <a:pt x="661" y="152"/>
                  </a:lnTo>
                  <a:lnTo>
                    <a:pt x="668" y="233"/>
                  </a:lnTo>
                  <a:lnTo>
                    <a:pt x="767" y="274"/>
                  </a:lnTo>
                  <a:lnTo>
                    <a:pt x="829" y="354"/>
                  </a:lnTo>
                  <a:lnTo>
                    <a:pt x="1017" y="409"/>
                  </a:lnTo>
                  <a:lnTo>
                    <a:pt x="1017" y="572"/>
                  </a:lnTo>
                  <a:lnTo>
                    <a:pt x="845" y="629"/>
                  </a:lnTo>
                  <a:lnTo>
                    <a:pt x="733" y="604"/>
                  </a:lnTo>
                  <a:lnTo>
                    <a:pt x="780" y="555"/>
                  </a:lnTo>
                  <a:lnTo>
                    <a:pt x="668" y="484"/>
                  </a:lnTo>
                  <a:lnTo>
                    <a:pt x="587" y="549"/>
                  </a:lnTo>
                  <a:lnTo>
                    <a:pt x="613" y="661"/>
                  </a:lnTo>
                  <a:lnTo>
                    <a:pt x="661" y="748"/>
                  </a:lnTo>
                  <a:lnTo>
                    <a:pt x="952" y="774"/>
                  </a:lnTo>
                  <a:lnTo>
                    <a:pt x="862" y="920"/>
                  </a:lnTo>
                  <a:lnTo>
                    <a:pt x="733" y="909"/>
                  </a:lnTo>
                  <a:lnTo>
                    <a:pt x="571" y="1161"/>
                  </a:lnTo>
                  <a:lnTo>
                    <a:pt x="555" y="1306"/>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28" name="Freeform 32"/>
            <p:cNvSpPr>
              <a:spLocks noChangeAspect="1"/>
            </p:cNvSpPr>
            <p:nvPr/>
          </p:nvSpPr>
          <p:spPr bwMode="auto">
            <a:xfrm rot="815464">
              <a:off x="804" y="2033"/>
              <a:ext cx="176" cy="177"/>
            </a:xfrm>
            <a:custGeom>
              <a:avLst/>
              <a:gdLst>
                <a:gd name="T0" fmla="*/ 0 w 1522"/>
                <a:gd name="T1" fmla="*/ 0 h 1523"/>
                <a:gd name="T2" fmla="*/ 0 w 1522"/>
                <a:gd name="T3" fmla="*/ 0 h 1523"/>
                <a:gd name="T4" fmla="*/ 0 w 1522"/>
                <a:gd name="T5" fmla="*/ 0 h 1523"/>
                <a:gd name="T6" fmla="*/ 0 w 1522"/>
                <a:gd name="T7" fmla="*/ 0 h 1523"/>
                <a:gd name="T8" fmla="*/ 0 w 1522"/>
                <a:gd name="T9" fmla="*/ 0 h 1523"/>
                <a:gd name="T10" fmla="*/ 0 w 1522"/>
                <a:gd name="T11" fmla="*/ 0 h 1523"/>
                <a:gd name="T12" fmla="*/ 0 w 1522"/>
                <a:gd name="T13" fmla="*/ 0 h 1523"/>
                <a:gd name="T14" fmla="*/ 0 w 1522"/>
                <a:gd name="T15" fmla="*/ 0 h 1523"/>
                <a:gd name="T16" fmla="*/ 0 w 1522"/>
                <a:gd name="T17" fmla="*/ 0 h 1523"/>
                <a:gd name="T18" fmla="*/ 0 w 1522"/>
                <a:gd name="T19" fmla="*/ 0 h 1523"/>
                <a:gd name="T20" fmla="*/ 0 w 1522"/>
                <a:gd name="T21" fmla="*/ 0 h 1523"/>
                <a:gd name="T22" fmla="*/ 0 w 1522"/>
                <a:gd name="T23" fmla="*/ 0 h 1523"/>
                <a:gd name="T24" fmla="*/ 0 w 1522"/>
                <a:gd name="T25" fmla="*/ 0 h 1523"/>
                <a:gd name="T26" fmla="*/ 0 w 1522"/>
                <a:gd name="T27" fmla="*/ 0 h 1523"/>
                <a:gd name="T28" fmla="*/ 0 w 1522"/>
                <a:gd name="T29" fmla="*/ 0 h 1523"/>
                <a:gd name="T30" fmla="*/ 0 w 1522"/>
                <a:gd name="T31" fmla="*/ 0 h 1523"/>
                <a:gd name="T32" fmla="*/ 0 w 1522"/>
                <a:gd name="T33" fmla="*/ 0 h 1523"/>
                <a:gd name="T34" fmla="*/ 0 w 1522"/>
                <a:gd name="T35" fmla="*/ 0 h 1523"/>
                <a:gd name="T36" fmla="*/ 0 w 1522"/>
                <a:gd name="T37" fmla="*/ 0 h 1523"/>
                <a:gd name="T38" fmla="*/ 0 w 1522"/>
                <a:gd name="T39" fmla="*/ 0 h 1523"/>
                <a:gd name="T40" fmla="*/ 0 w 1522"/>
                <a:gd name="T41" fmla="*/ 0 h 1523"/>
                <a:gd name="T42" fmla="*/ 0 w 1522"/>
                <a:gd name="T43" fmla="*/ 0 h 1523"/>
                <a:gd name="T44" fmla="*/ 0 w 1522"/>
                <a:gd name="T45" fmla="*/ 0 h 1523"/>
                <a:gd name="T46" fmla="*/ 0 w 1522"/>
                <a:gd name="T47" fmla="*/ 0 h 1523"/>
                <a:gd name="T48" fmla="*/ 0 w 1522"/>
                <a:gd name="T49" fmla="*/ 0 h 1523"/>
                <a:gd name="T50" fmla="*/ 0 w 1522"/>
                <a:gd name="T51" fmla="*/ 0 h 1523"/>
                <a:gd name="T52" fmla="*/ 0 w 1522"/>
                <a:gd name="T53" fmla="*/ 0 h 1523"/>
                <a:gd name="T54" fmla="*/ 0 w 1522"/>
                <a:gd name="T55" fmla="*/ 0 h 1523"/>
                <a:gd name="T56" fmla="*/ 0 w 1522"/>
                <a:gd name="T57" fmla="*/ 0 h 1523"/>
                <a:gd name="T58" fmla="*/ 0 w 1522"/>
                <a:gd name="T59" fmla="*/ 0 h 1523"/>
                <a:gd name="T60" fmla="*/ 0 w 1522"/>
                <a:gd name="T61" fmla="*/ 0 h 1523"/>
                <a:gd name="T62" fmla="*/ 0 w 1522"/>
                <a:gd name="T63" fmla="*/ 0 h 1523"/>
                <a:gd name="T64" fmla="*/ 0 w 1522"/>
                <a:gd name="T65" fmla="*/ 0 h 1523"/>
                <a:gd name="T66" fmla="*/ 0 w 1522"/>
                <a:gd name="T67" fmla="*/ 0 h 1523"/>
                <a:gd name="T68" fmla="*/ 0 w 1522"/>
                <a:gd name="T69" fmla="*/ 0 h 1523"/>
                <a:gd name="T70" fmla="*/ 0 w 1522"/>
                <a:gd name="T71" fmla="*/ 0 h 1523"/>
                <a:gd name="T72" fmla="*/ 0 w 1522"/>
                <a:gd name="T73" fmla="*/ 0 h 1523"/>
                <a:gd name="T74" fmla="*/ 0 w 1522"/>
                <a:gd name="T75" fmla="*/ 0 h 1523"/>
                <a:gd name="T76" fmla="*/ 0 w 1522"/>
                <a:gd name="T77" fmla="*/ 0 h 1523"/>
                <a:gd name="T78" fmla="*/ 0 w 1522"/>
                <a:gd name="T79" fmla="*/ 0 h 1523"/>
                <a:gd name="T80" fmla="*/ 0 w 1522"/>
                <a:gd name="T81" fmla="*/ 0 h 1523"/>
                <a:gd name="T82" fmla="*/ 0 w 1522"/>
                <a:gd name="T83" fmla="*/ 0 h 152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522"/>
                <a:gd name="T127" fmla="*/ 0 h 1523"/>
                <a:gd name="T128" fmla="*/ 1522 w 1522"/>
                <a:gd name="T129" fmla="*/ 1523 h 1523"/>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522" h="1523">
                  <a:moveTo>
                    <a:pt x="1255" y="958"/>
                  </a:moveTo>
                  <a:lnTo>
                    <a:pt x="1361" y="958"/>
                  </a:lnTo>
                  <a:lnTo>
                    <a:pt x="1410" y="1013"/>
                  </a:lnTo>
                  <a:lnTo>
                    <a:pt x="1368" y="1085"/>
                  </a:lnTo>
                  <a:lnTo>
                    <a:pt x="1346" y="1087"/>
                  </a:lnTo>
                  <a:lnTo>
                    <a:pt x="1522" y="1378"/>
                  </a:lnTo>
                  <a:lnTo>
                    <a:pt x="1393" y="1523"/>
                  </a:lnTo>
                  <a:lnTo>
                    <a:pt x="1232" y="1378"/>
                  </a:lnTo>
                  <a:lnTo>
                    <a:pt x="1087" y="1426"/>
                  </a:lnTo>
                  <a:lnTo>
                    <a:pt x="1007" y="1184"/>
                  </a:lnTo>
                  <a:lnTo>
                    <a:pt x="845" y="1184"/>
                  </a:lnTo>
                  <a:lnTo>
                    <a:pt x="780" y="1104"/>
                  </a:lnTo>
                  <a:lnTo>
                    <a:pt x="490" y="1104"/>
                  </a:lnTo>
                  <a:lnTo>
                    <a:pt x="523" y="1023"/>
                  </a:lnTo>
                  <a:lnTo>
                    <a:pt x="362" y="862"/>
                  </a:lnTo>
                  <a:lnTo>
                    <a:pt x="313" y="701"/>
                  </a:lnTo>
                  <a:lnTo>
                    <a:pt x="201" y="684"/>
                  </a:lnTo>
                  <a:lnTo>
                    <a:pt x="216" y="587"/>
                  </a:lnTo>
                  <a:lnTo>
                    <a:pt x="71" y="572"/>
                  </a:lnTo>
                  <a:lnTo>
                    <a:pt x="0" y="449"/>
                  </a:lnTo>
                  <a:lnTo>
                    <a:pt x="135" y="449"/>
                  </a:lnTo>
                  <a:lnTo>
                    <a:pt x="201" y="345"/>
                  </a:lnTo>
                  <a:lnTo>
                    <a:pt x="352" y="303"/>
                  </a:lnTo>
                  <a:lnTo>
                    <a:pt x="384" y="184"/>
                  </a:lnTo>
                  <a:lnTo>
                    <a:pt x="496" y="142"/>
                  </a:lnTo>
                  <a:lnTo>
                    <a:pt x="591" y="0"/>
                  </a:lnTo>
                  <a:lnTo>
                    <a:pt x="700" y="61"/>
                  </a:lnTo>
                  <a:lnTo>
                    <a:pt x="700" y="336"/>
                  </a:lnTo>
                  <a:lnTo>
                    <a:pt x="787" y="491"/>
                  </a:lnTo>
                  <a:lnTo>
                    <a:pt x="748" y="636"/>
                  </a:lnTo>
                  <a:lnTo>
                    <a:pt x="780" y="748"/>
                  </a:lnTo>
                  <a:lnTo>
                    <a:pt x="835" y="684"/>
                  </a:lnTo>
                  <a:lnTo>
                    <a:pt x="900" y="739"/>
                  </a:lnTo>
                  <a:lnTo>
                    <a:pt x="835" y="803"/>
                  </a:lnTo>
                  <a:lnTo>
                    <a:pt x="845" y="949"/>
                  </a:lnTo>
                  <a:lnTo>
                    <a:pt x="884" y="1023"/>
                  </a:lnTo>
                  <a:lnTo>
                    <a:pt x="981" y="966"/>
                  </a:lnTo>
                  <a:lnTo>
                    <a:pt x="1039" y="998"/>
                  </a:lnTo>
                  <a:lnTo>
                    <a:pt x="1055" y="1072"/>
                  </a:lnTo>
                  <a:lnTo>
                    <a:pt x="1119" y="1046"/>
                  </a:lnTo>
                  <a:lnTo>
                    <a:pt x="1223" y="958"/>
                  </a:lnTo>
                  <a:lnTo>
                    <a:pt x="1255" y="958"/>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29" name="Freeform 33"/>
            <p:cNvSpPr>
              <a:spLocks noChangeAspect="1"/>
            </p:cNvSpPr>
            <p:nvPr/>
          </p:nvSpPr>
          <p:spPr bwMode="auto">
            <a:xfrm rot="815464">
              <a:off x="811" y="1690"/>
              <a:ext cx="176" cy="147"/>
            </a:xfrm>
            <a:custGeom>
              <a:avLst/>
              <a:gdLst>
                <a:gd name="T0" fmla="*/ 0 w 1516"/>
                <a:gd name="T1" fmla="*/ 0 h 1275"/>
                <a:gd name="T2" fmla="*/ 0 w 1516"/>
                <a:gd name="T3" fmla="*/ 0 h 1275"/>
                <a:gd name="T4" fmla="*/ 0 w 1516"/>
                <a:gd name="T5" fmla="*/ 0 h 1275"/>
                <a:gd name="T6" fmla="*/ 0 w 1516"/>
                <a:gd name="T7" fmla="*/ 0 h 1275"/>
                <a:gd name="T8" fmla="*/ 0 w 1516"/>
                <a:gd name="T9" fmla="*/ 0 h 1275"/>
                <a:gd name="T10" fmla="*/ 0 w 1516"/>
                <a:gd name="T11" fmla="*/ 0 h 1275"/>
                <a:gd name="T12" fmla="*/ 0 w 1516"/>
                <a:gd name="T13" fmla="*/ 0 h 1275"/>
                <a:gd name="T14" fmla="*/ 0 w 1516"/>
                <a:gd name="T15" fmla="*/ 0 h 1275"/>
                <a:gd name="T16" fmla="*/ 0 w 1516"/>
                <a:gd name="T17" fmla="*/ 0 h 1275"/>
                <a:gd name="T18" fmla="*/ 0 w 1516"/>
                <a:gd name="T19" fmla="*/ 0 h 1275"/>
                <a:gd name="T20" fmla="*/ 0 w 1516"/>
                <a:gd name="T21" fmla="*/ 0 h 1275"/>
                <a:gd name="T22" fmla="*/ 0 w 1516"/>
                <a:gd name="T23" fmla="*/ 0 h 1275"/>
                <a:gd name="T24" fmla="*/ 0 w 1516"/>
                <a:gd name="T25" fmla="*/ 0 h 1275"/>
                <a:gd name="T26" fmla="*/ 0 w 1516"/>
                <a:gd name="T27" fmla="*/ 0 h 1275"/>
                <a:gd name="T28" fmla="*/ 0 w 1516"/>
                <a:gd name="T29" fmla="*/ 0 h 1275"/>
                <a:gd name="T30" fmla="*/ 0 w 1516"/>
                <a:gd name="T31" fmla="*/ 0 h 1275"/>
                <a:gd name="T32" fmla="*/ 0 w 1516"/>
                <a:gd name="T33" fmla="*/ 0 h 1275"/>
                <a:gd name="T34" fmla="*/ 0 w 1516"/>
                <a:gd name="T35" fmla="*/ 0 h 1275"/>
                <a:gd name="T36" fmla="*/ 0 w 1516"/>
                <a:gd name="T37" fmla="*/ 0 h 1275"/>
                <a:gd name="T38" fmla="*/ 0 w 1516"/>
                <a:gd name="T39" fmla="*/ 0 h 1275"/>
                <a:gd name="T40" fmla="*/ 0 w 1516"/>
                <a:gd name="T41" fmla="*/ 0 h 1275"/>
                <a:gd name="T42" fmla="*/ 0 w 1516"/>
                <a:gd name="T43" fmla="*/ 0 h 1275"/>
                <a:gd name="T44" fmla="*/ 0 w 1516"/>
                <a:gd name="T45" fmla="*/ 0 h 1275"/>
                <a:gd name="T46" fmla="*/ 0 w 1516"/>
                <a:gd name="T47" fmla="*/ 0 h 1275"/>
                <a:gd name="T48" fmla="*/ 0 w 1516"/>
                <a:gd name="T49" fmla="*/ 0 h 1275"/>
                <a:gd name="T50" fmla="*/ 0 w 1516"/>
                <a:gd name="T51" fmla="*/ 0 h 1275"/>
                <a:gd name="T52" fmla="*/ 0 w 1516"/>
                <a:gd name="T53" fmla="*/ 0 h 1275"/>
                <a:gd name="T54" fmla="*/ 0 w 1516"/>
                <a:gd name="T55" fmla="*/ 0 h 1275"/>
                <a:gd name="T56" fmla="*/ 0 w 1516"/>
                <a:gd name="T57" fmla="*/ 0 h 1275"/>
                <a:gd name="T58" fmla="*/ 0 w 1516"/>
                <a:gd name="T59" fmla="*/ 0 h 1275"/>
                <a:gd name="T60" fmla="*/ 0 w 1516"/>
                <a:gd name="T61" fmla="*/ 0 h 127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516"/>
                <a:gd name="T94" fmla="*/ 0 h 1275"/>
                <a:gd name="T95" fmla="*/ 1516 w 1516"/>
                <a:gd name="T96" fmla="*/ 1275 h 1275"/>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516" h="1275">
                  <a:moveTo>
                    <a:pt x="70" y="582"/>
                  </a:moveTo>
                  <a:lnTo>
                    <a:pt x="64" y="517"/>
                  </a:lnTo>
                  <a:lnTo>
                    <a:pt x="0" y="459"/>
                  </a:lnTo>
                  <a:lnTo>
                    <a:pt x="15" y="332"/>
                  </a:lnTo>
                  <a:lnTo>
                    <a:pt x="187" y="317"/>
                  </a:lnTo>
                  <a:lnTo>
                    <a:pt x="203" y="194"/>
                  </a:lnTo>
                  <a:lnTo>
                    <a:pt x="480" y="10"/>
                  </a:lnTo>
                  <a:lnTo>
                    <a:pt x="564" y="0"/>
                  </a:lnTo>
                  <a:lnTo>
                    <a:pt x="735" y="145"/>
                  </a:lnTo>
                  <a:lnTo>
                    <a:pt x="670" y="200"/>
                  </a:lnTo>
                  <a:lnTo>
                    <a:pt x="693" y="387"/>
                  </a:lnTo>
                  <a:lnTo>
                    <a:pt x="929" y="620"/>
                  </a:lnTo>
                  <a:lnTo>
                    <a:pt x="1058" y="614"/>
                  </a:lnTo>
                  <a:lnTo>
                    <a:pt x="1080" y="716"/>
                  </a:lnTo>
                  <a:lnTo>
                    <a:pt x="1225" y="749"/>
                  </a:lnTo>
                  <a:lnTo>
                    <a:pt x="1435" y="877"/>
                  </a:lnTo>
                  <a:lnTo>
                    <a:pt x="1509" y="987"/>
                  </a:lnTo>
                  <a:lnTo>
                    <a:pt x="1516" y="1072"/>
                  </a:lnTo>
                  <a:lnTo>
                    <a:pt x="1397" y="1169"/>
                  </a:lnTo>
                  <a:lnTo>
                    <a:pt x="1370" y="1259"/>
                  </a:lnTo>
                  <a:lnTo>
                    <a:pt x="1364" y="1265"/>
                  </a:lnTo>
                  <a:lnTo>
                    <a:pt x="1113" y="1275"/>
                  </a:lnTo>
                  <a:lnTo>
                    <a:pt x="757" y="953"/>
                  </a:lnTo>
                  <a:lnTo>
                    <a:pt x="532" y="1007"/>
                  </a:lnTo>
                  <a:lnTo>
                    <a:pt x="445" y="968"/>
                  </a:lnTo>
                  <a:lnTo>
                    <a:pt x="445" y="866"/>
                  </a:lnTo>
                  <a:lnTo>
                    <a:pt x="500" y="807"/>
                  </a:lnTo>
                  <a:lnTo>
                    <a:pt x="471" y="735"/>
                  </a:lnTo>
                  <a:lnTo>
                    <a:pt x="161" y="726"/>
                  </a:lnTo>
                  <a:lnTo>
                    <a:pt x="138" y="574"/>
                  </a:lnTo>
                  <a:lnTo>
                    <a:pt x="70" y="582"/>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30" name="Freeform 34"/>
            <p:cNvSpPr>
              <a:spLocks noChangeAspect="1"/>
            </p:cNvSpPr>
            <p:nvPr/>
          </p:nvSpPr>
          <p:spPr bwMode="auto">
            <a:xfrm rot="815464">
              <a:off x="886" y="1822"/>
              <a:ext cx="145" cy="165"/>
            </a:xfrm>
            <a:custGeom>
              <a:avLst/>
              <a:gdLst>
                <a:gd name="T0" fmla="*/ 0 w 1259"/>
                <a:gd name="T1" fmla="*/ 0 h 1418"/>
                <a:gd name="T2" fmla="*/ 0 w 1259"/>
                <a:gd name="T3" fmla="*/ 0 h 1418"/>
                <a:gd name="T4" fmla="*/ 0 w 1259"/>
                <a:gd name="T5" fmla="*/ 0 h 1418"/>
                <a:gd name="T6" fmla="*/ 0 w 1259"/>
                <a:gd name="T7" fmla="*/ 0 h 1418"/>
                <a:gd name="T8" fmla="*/ 0 w 1259"/>
                <a:gd name="T9" fmla="*/ 0 h 1418"/>
                <a:gd name="T10" fmla="*/ 0 w 1259"/>
                <a:gd name="T11" fmla="*/ 0 h 1418"/>
                <a:gd name="T12" fmla="*/ 0 w 1259"/>
                <a:gd name="T13" fmla="*/ 0 h 1418"/>
                <a:gd name="T14" fmla="*/ 0 w 1259"/>
                <a:gd name="T15" fmla="*/ 0 h 1418"/>
                <a:gd name="T16" fmla="*/ 0 w 1259"/>
                <a:gd name="T17" fmla="*/ 0 h 1418"/>
                <a:gd name="T18" fmla="*/ 0 w 1259"/>
                <a:gd name="T19" fmla="*/ 0 h 1418"/>
                <a:gd name="T20" fmla="*/ 0 w 1259"/>
                <a:gd name="T21" fmla="*/ 0 h 1418"/>
                <a:gd name="T22" fmla="*/ 0 w 1259"/>
                <a:gd name="T23" fmla="*/ 0 h 1418"/>
                <a:gd name="T24" fmla="*/ 0 w 1259"/>
                <a:gd name="T25" fmla="*/ 0 h 1418"/>
                <a:gd name="T26" fmla="*/ 0 w 1259"/>
                <a:gd name="T27" fmla="*/ 0 h 1418"/>
                <a:gd name="T28" fmla="*/ 0 w 1259"/>
                <a:gd name="T29" fmla="*/ 0 h 1418"/>
                <a:gd name="T30" fmla="*/ 0 w 1259"/>
                <a:gd name="T31" fmla="*/ 0 h 1418"/>
                <a:gd name="T32" fmla="*/ 0 w 1259"/>
                <a:gd name="T33" fmla="*/ 0 h 1418"/>
                <a:gd name="T34" fmla="*/ 0 w 1259"/>
                <a:gd name="T35" fmla="*/ 0 h 1418"/>
                <a:gd name="T36" fmla="*/ 0 w 1259"/>
                <a:gd name="T37" fmla="*/ 0 h 1418"/>
                <a:gd name="T38" fmla="*/ 0 w 1259"/>
                <a:gd name="T39" fmla="*/ 0 h 1418"/>
                <a:gd name="T40" fmla="*/ 0 w 1259"/>
                <a:gd name="T41" fmla="*/ 0 h 1418"/>
                <a:gd name="T42" fmla="*/ 0 w 1259"/>
                <a:gd name="T43" fmla="*/ 0 h 1418"/>
                <a:gd name="T44" fmla="*/ 0 w 1259"/>
                <a:gd name="T45" fmla="*/ 0 h 1418"/>
                <a:gd name="T46" fmla="*/ 0 w 1259"/>
                <a:gd name="T47" fmla="*/ 0 h 1418"/>
                <a:gd name="T48" fmla="*/ 0 w 1259"/>
                <a:gd name="T49" fmla="*/ 0 h 1418"/>
                <a:gd name="T50" fmla="*/ 0 w 1259"/>
                <a:gd name="T51" fmla="*/ 0 h 1418"/>
                <a:gd name="T52" fmla="*/ 0 w 1259"/>
                <a:gd name="T53" fmla="*/ 0 h 1418"/>
                <a:gd name="T54" fmla="*/ 0 w 1259"/>
                <a:gd name="T55" fmla="*/ 0 h 1418"/>
                <a:gd name="T56" fmla="*/ 0 w 1259"/>
                <a:gd name="T57" fmla="*/ 0 h 1418"/>
                <a:gd name="T58" fmla="*/ 0 w 1259"/>
                <a:gd name="T59" fmla="*/ 0 h 1418"/>
                <a:gd name="T60" fmla="*/ 0 w 1259"/>
                <a:gd name="T61" fmla="*/ 0 h 1418"/>
                <a:gd name="T62" fmla="*/ 0 w 1259"/>
                <a:gd name="T63" fmla="*/ 0 h 1418"/>
                <a:gd name="T64" fmla="*/ 0 w 1259"/>
                <a:gd name="T65" fmla="*/ 0 h 1418"/>
                <a:gd name="T66" fmla="*/ 0 w 1259"/>
                <a:gd name="T67" fmla="*/ 0 h 1418"/>
                <a:gd name="T68" fmla="*/ 0 w 1259"/>
                <a:gd name="T69" fmla="*/ 0 h 1418"/>
                <a:gd name="T70" fmla="*/ 0 w 1259"/>
                <a:gd name="T71" fmla="*/ 0 h 1418"/>
                <a:gd name="T72" fmla="*/ 0 w 1259"/>
                <a:gd name="T73" fmla="*/ 0 h 1418"/>
                <a:gd name="T74" fmla="*/ 0 w 1259"/>
                <a:gd name="T75" fmla="*/ 0 h 1418"/>
                <a:gd name="T76" fmla="*/ 0 w 1259"/>
                <a:gd name="T77" fmla="*/ 0 h 1418"/>
                <a:gd name="T78" fmla="*/ 0 w 1259"/>
                <a:gd name="T79" fmla="*/ 0 h 1418"/>
                <a:gd name="T80" fmla="*/ 0 w 1259"/>
                <a:gd name="T81" fmla="*/ 0 h 141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259"/>
                <a:gd name="T124" fmla="*/ 0 h 1418"/>
                <a:gd name="T125" fmla="*/ 1259 w 1259"/>
                <a:gd name="T126" fmla="*/ 1418 h 141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259" h="1418">
                  <a:moveTo>
                    <a:pt x="1104" y="1047"/>
                  </a:moveTo>
                  <a:lnTo>
                    <a:pt x="1023" y="1062"/>
                  </a:lnTo>
                  <a:lnTo>
                    <a:pt x="952" y="1079"/>
                  </a:lnTo>
                  <a:lnTo>
                    <a:pt x="894" y="975"/>
                  </a:lnTo>
                  <a:lnTo>
                    <a:pt x="791" y="949"/>
                  </a:lnTo>
                  <a:lnTo>
                    <a:pt x="717" y="1111"/>
                  </a:lnTo>
                  <a:lnTo>
                    <a:pt x="597" y="1149"/>
                  </a:lnTo>
                  <a:lnTo>
                    <a:pt x="564" y="1265"/>
                  </a:lnTo>
                  <a:lnTo>
                    <a:pt x="436" y="1418"/>
                  </a:lnTo>
                  <a:lnTo>
                    <a:pt x="411" y="1265"/>
                  </a:lnTo>
                  <a:lnTo>
                    <a:pt x="362" y="1249"/>
                  </a:lnTo>
                  <a:lnTo>
                    <a:pt x="356" y="1214"/>
                  </a:lnTo>
                  <a:lnTo>
                    <a:pt x="329" y="1104"/>
                  </a:lnTo>
                  <a:lnTo>
                    <a:pt x="362" y="998"/>
                  </a:lnTo>
                  <a:lnTo>
                    <a:pt x="161" y="981"/>
                  </a:lnTo>
                  <a:lnTo>
                    <a:pt x="0" y="884"/>
                  </a:lnTo>
                  <a:lnTo>
                    <a:pt x="10" y="862"/>
                  </a:lnTo>
                  <a:lnTo>
                    <a:pt x="55" y="755"/>
                  </a:lnTo>
                  <a:lnTo>
                    <a:pt x="194" y="782"/>
                  </a:lnTo>
                  <a:lnTo>
                    <a:pt x="258" y="697"/>
                  </a:lnTo>
                  <a:lnTo>
                    <a:pt x="161" y="572"/>
                  </a:lnTo>
                  <a:lnTo>
                    <a:pt x="258" y="498"/>
                  </a:lnTo>
                  <a:lnTo>
                    <a:pt x="403" y="491"/>
                  </a:lnTo>
                  <a:lnTo>
                    <a:pt x="452" y="278"/>
                  </a:lnTo>
                  <a:lnTo>
                    <a:pt x="458" y="272"/>
                  </a:lnTo>
                  <a:lnTo>
                    <a:pt x="485" y="182"/>
                  </a:lnTo>
                  <a:lnTo>
                    <a:pt x="604" y="85"/>
                  </a:lnTo>
                  <a:lnTo>
                    <a:pt x="597" y="0"/>
                  </a:lnTo>
                  <a:lnTo>
                    <a:pt x="749" y="30"/>
                  </a:lnTo>
                  <a:lnTo>
                    <a:pt x="755" y="184"/>
                  </a:lnTo>
                  <a:lnTo>
                    <a:pt x="636" y="362"/>
                  </a:lnTo>
                  <a:lnTo>
                    <a:pt x="646" y="588"/>
                  </a:lnTo>
                  <a:lnTo>
                    <a:pt x="727" y="594"/>
                  </a:lnTo>
                  <a:lnTo>
                    <a:pt x="791" y="523"/>
                  </a:lnTo>
                  <a:lnTo>
                    <a:pt x="958" y="530"/>
                  </a:lnTo>
                  <a:lnTo>
                    <a:pt x="1001" y="568"/>
                  </a:lnTo>
                  <a:lnTo>
                    <a:pt x="1139" y="545"/>
                  </a:lnTo>
                  <a:lnTo>
                    <a:pt x="1145" y="600"/>
                  </a:lnTo>
                  <a:lnTo>
                    <a:pt x="1259" y="665"/>
                  </a:lnTo>
                  <a:lnTo>
                    <a:pt x="1136" y="795"/>
                  </a:lnTo>
                  <a:lnTo>
                    <a:pt x="1104" y="1047"/>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31" name="Freeform 35"/>
            <p:cNvSpPr>
              <a:spLocks noChangeAspect="1"/>
            </p:cNvSpPr>
            <p:nvPr/>
          </p:nvSpPr>
          <p:spPr bwMode="auto">
            <a:xfrm rot="815464">
              <a:off x="920" y="1932"/>
              <a:ext cx="70" cy="85"/>
            </a:xfrm>
            <a:custGeom>
              <a:avLst/>
              <a:gdLst>
                <a:gd name="T0" fmla="*/ 0 w 603"/>
                <a:gd name="T1" fmla="*/ 0 h 726"/>
                <a:gd name="T2" fmla="*/ 0 w 603"/>
                <a:gd name="T3" fmla="*/ 0 h 726"/>
                <a:gd name="T4" fmla="*/ 0 w 603"/>
                <a:gd name="T5" fmla="*/ 0 h 726"/>
                <a:gd name="T6" fmla="*/ 0 w 603"/>
                <a:gd name="T7" fmla="*/ 0 h 726"/>
                <a:gd name="T8" fmla="*/ 0 w 603"/>
                <a:gd name="T9" fmla="*/ 0 h 726"/>
                <a:gd name="T10" fmla="*/ 0 w 603"/>
                <a:gd name="T11" fmla="*/ 0 h 726"/>
                <a:gd name="T12" fmla="*/ 0 w 603"/>
                <a:gd name="T13" fmla="*/ 0 h 726"/>
                <a:gd name="T14" fmla="*/ 0 w 603"/>
                <a:gd name="T15" fmla="*/ 0 h 726"/>
                <a:gd name="T16" fmla="*/ 0 w 603"/>
                <a:gd name="T17" fmla="*/ 0 h 726"/>
                <a:gd name="T18" fmla="*/ 0 w 603"/>
                <a:gd name="T19" fmla="*/ 0 h 726"/>
                <a:gd name="T20" fmla="*/ 0 w 603"/>
                <a:gd name="T21" fmla="*/ 0 h 726"/>
                <a:gd name="T22" fmla="*/ 0 w 603"/>
                <a:gd name="T23" fmla="*/ 0 h 726"/>
                <a:gd name="T24" fmla="*/ 0 w 603"/>
                <a:gd name="T25" fmla="*/ 0 h 726"/>
                <a:gd name="T26" fmla="*/ 0 w 603"/>
                <a:gd name="T27" fmla="*/ 0 h 726"/>
                <a:gd name="T28" fmla="*/ 0 w 603"/>
                <a:gd name="T29" fmla="*/ 0 h 726"/>
                <a:gd name="T30" fmla="*/ 0 w 603"/>
                <a:gd name="T31" fmla="*/ 0 h 726"/>
                <a:gd name="T32" fmla="*/ 0 w 603"/>
                <a:gd name="T33" fmla="*/ 0 h 726"/>
                <a:gd name="T34" fmla="*/ 0 w 603"/>
                <a:gd name="T35" fmla="*/ 0 h 726"/>
                <a:gd name="T36" fmla="*/ 0 w 603"/>
                <a:gd name="T37" fmla="*/ 0 h 72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03"/>
                <a:gd name="T58" fmla="*/ 0 h 726"/>
                <a:gd name="T59" fmla="*/ 603 w 603"/>
                <a:gd name="T60" fmla="*/ 726 h 72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03" h="726">
                  <a:moveTo>
                    <a:pt x="587" y="113"/>
                  </a:moveTo>
                  <a:lnTo>
                    <a:pt x="603" y="268"/>
                  </a:lnTo>
                  <a:lnTo>
                    <a:pt x="539" y="306"/>
                  </a:lnTo>
                  <a:lnTo>
                    <a:pt x="548" y="461"/>
                  </a:lnTo>
                  <a:lnTo>
                    <a:pt x="355" y="510"/>
                  </a:lnTo>
                  <a:lnTo>
                    <a:pt x="435" y="607"/>
                  </a:lnTo>
                  <a:lnTo>
                    <a:pt x="284" y="713"/>
                  </a:lnTo>
                  <a:lnTo>
                    <a:pt x="264" y="726"/>
                  </a:lnTo>
                  <a:lnTo>
                    <a:pt x="248" y="543"/>
                  </a:lnTo>
                  <a:lnTo>
                    <a:pt x="145" y="533"/>
                  </a:lnTo>
                  <a:lnTo>
                    <a:pt x="136" y="597"/>
                  </a:lnTo>
                  <a:lnTo>
                    <a:pt x="0" y="469"/>
                  </a:lnTo>
                  <a:lnTo>
                    <a:pt x="128" y="316"/>
                  </a:lnTo>
                  <a:lnTo>
                    <a:pt x="161" y="200"/>
                  </a:lnTo>
                  <a:lnTo>
                    <a:pt x="281" y="162"/>
                  </a:lnTo>
                  <a:lnTo>
                    <a:pt x="355" y="0"/>
                  </a:lnTo>
                  <a:lnTo>
                    <a:pt x="458" y="26"/>
                  </a:lnTo>
                  <a:lnTo>
                    <a:pt x="516" y="130"/>
                  </a:lnTo>
                  <a:lnTo>
                    <a:pt x="587" y="113"/>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32" name="Freeform 36"/>
            <p:cNvSpPr>
              <a:spLocks noChangeAspect="1"/>
            </p:cNvSpPr>
            <p:nvPr/>
          </p:nvSpPr>
          <p:spPr bwMode="auto">
            <a:xfrm rot="815464">
              <a:off x="834" y="1949"/>
              <a:ext cx="112" cy="87"/>
            </a:xfrm>
            <a:custGeom>
              <a:avLst/>
              <a:gdLst>
                <a:gd name="T0" fmla="*/ 0 w 971"/>
                <a:gd name="T1" fmla="*/ 0 h 751"/>
                <a:gd name="T2" fmla="*/ 0 w 971"/>
                <a:gd name="T3" fmla="*/ 0 h 751"/>
                <a:gd name="T4" fmla="*/ 0 w 971"/>
                <a:gd name="T5" fmla="*/ 0 h 751"/>
                <a:gd name="T6" fmla="*/ 0 w 971"/>
                <a:gd name="T7" fmla="*/ 0 h 751"/>
                <a:gd name="T8" fmla="*/ 0 w 971"/>
                <a:gd name="T9" fmla="*/ 0 h 751"/>
                <a:gd name="T10" fmla="*/ 0 w 971"/>
                <a:gd name="T11" fmla="*/ 0 h 751"/>
                <a:gd name="T12" fmla="*/ 0 w 971"/>
                <a:gd name="T13" fmla="*/ 0 h 751"/>
                <a:gd name="T14" fmla="*/ 0 w 971"/>
                <a:gd name="T15" fmla="*/ 0 h 751"/>
                <a:gd name="T16" fmla="*/ 0 w 971"/>
                <a:gd name="T17" fmla="*/ 0 h 751"/>
                <a:gd name="T18" fmla="*/ 0 w 971"/>
                <a:gd name="T19" fmla="*/ 0 h 751"/>
                <a:gd name="T20" fmla="*/ 0 w 971"/>
                <a:gd name="T21" fmla="*/ 0 h 751"/>
                <a:gd name="T22" fmla="*/ 0 w 971"/>
                <a:gd name="T23" fmla="*/ 0 h 751"/>
                <a:gd name="T24" fmla="*/ 0 w 971"/>
                <a:gd name="T25" fmla="*/ 0 h 751"/>
                <a:gd name="T26" fmla="*/ 0 w 971"/>
                <a:gd name="T27" fmla="*/ 0 h 751"/>
                <a:gd name="T28" fmla="*/ 0 w 971"/>
                <a:gd name="T29" fmla="*/ 0 h 751"/>
                <a:gd name="T30" fmla="*/ 0 w 971"/>
                <a:gd name="T31" fmla="*/ 0 h 751"/>
                <a:gd name="T32" fmla="*/ 0 w 971"/>
                <a:gd name="T33" fmla="*/ 0 h 751"/>
                <a:gd name="T34" fmla="*/ 0 w 971"/>
                <a:gd name="T35" fmla="*/ 0 h 751"/>
                <a:gd name="T36" fmla="*/ 0 w 971"/>
                <a:gd name="T37" fmla="*/ 0 h 751"/>
                <a:gd name="T38" fmla="*/ 0 w 971"/>
                <a:gd name="T39" fmla="*/ 0 h 751"/>
                <a:gd name="T40" fmla="*/ 0 w 971"/>
                <a:gd name="T41" fmla="*/ 0 h 751"/>
                <a:gd name="T42" fmla="*/ 0 w 971"/>
                <a:gd name="T43" fmla="*/ 0 h 751"/>
                <a:gd name="T44" fmla="*/ 0 w 971"/>
                <a:gd name="T45" fmla="*/ 0 h 751"/>
                <a:gd name="T46" fmla="*/ 0 w 971"/>
                <a:gd name="T47" fmla="*/ 0 h 75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971"/>
                <a:gd name="T73" fmla="*/ 0 h 751"/>
                <a:gd name="T74" fmla="*/ 971 w 971"/>
                <a:gd name="T75" fmla="*/ 751 h 75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971" h="751">
                  <a:moveTo>
                    <a:pt x="607" y="0"/>
                  </a:moveTo>
                  <a:lnTo>
                    <a:pt x="251" y="26"/>
                  </a:lnTo>
                  <a:lnTo>
                    <a:pt x="128" y="90"/>
                  </a:lnTo>
                  <a:lnTo>
                    <a:pt x="128" y="149"/>
                  </a:lnTo>
                  <a:lnTo>
                    <a:pt x="0" y="213"/>
                  </a:lnTo>
                  <a:lnTo>
                    <a:pt x="96" y="310"/>
                  </a:lnTo>
                  <a:lnTo>
                    <a:pt x="236" y="325"/>
                  </a:lnTo>
                  <a:lnTo>
                    <a:pt x="268" y="455"/>
                  </a:lnTo>
                  <a:lnTo>
                    <a:pt x="306" y="526"/>
                  </a:lnTo>
                  <a:lnTo>
                    <a:pt x="467" y="526"/>
                  </a:lnTo>
                  <a:lnTo>
                    <a:pt x="594" y="690"/>
                  </a:lnTo>
                  <a:lnTo>
                    <a:pt x="703" y="751"/>
                  </a:lnTo>
                  <a:lnTo>
                    <a:pt x="806" y="681"/>
                  </a:lnTo>
                  <a:lnTo>
                    <a:pt x="790" y="584"/>
                  </a:lnTo>
                  <a:lnTo>
                    <a:pt x="951" y="584"/>
                  </a:lnTo>
                  <a:lnTo>
                    <a:pt x="971" y="448"/>
                  </a:lnTo>
                  <a:lnTo>
                    <a:pt x="951" y="461"/>
                  </a:lnTo>
                  <a:lnTo>
                    <a:pt x="935" y="278"/>
                  </a:lnTo>
                  <a:lnTo>
                    <a:pt x="832" y="268"/>
                  </a:lnTo>
                  <a:lnTo>
                    <a:pt x="823" y="332"/>
                  </a:lnTo>
                  <a:lnTo>
                    <a:pt x="687" y="204"/>
                  </a:lnTo>
                  <a:lnTo>
                    <a:pt x="662" y="51"/>
                  </a:lnTo>
                  <a:lnTo>
                    <a:pt x="613" y="35"/>
                  </a:lnTo>
                  <a:lnTo>
                    <a:pt x="607" y="0"/>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33" name="Freeform 37"/>
            <p:cNvSpPr>
              <a:spLocks noChangeAspect="1"/>
            </p:cNvSpPr>
            <p:nvPr/>
          </p:nvSpPr>
          <p:spPr bwMode="auto">
            <a:xfrm rot="815464">
              <a:off x="855" y="1900"/>
              <a:ext cx="65" cy="49"/>
            </a:xfrm>
            <a:custGeom>
              <a:avLst/>
              <a:gdLst>
                <a:gd name="T0" fmla="*/ 0 w 565"/>
                <a:gd name="T1" fmla="*/ 0 h 420"/>
                <a:gd name="T2" fmla="*/ 0 w 565"/>
                <a:gd name="T3" fmla="*/ 0 h 420"/>
                <a:gd name="T4" fmla="*/ 0 w 565"/>
                <a:gd name="T5" fmla="*/ 0 h 420"/>
                <a:gd name="T6" fmla="*/ 0 w 565"/>
                <a:gd name="T7" fmla="*/ 0 h 420"/>
                <a:gd name="T8" fmla="*/ 0 w 565"/>
                <a:gd name="T9" fmla="*/ 0 h 420"/>
                <a:gd name="T10" fmla="*/ 0 w 565"/>
                <a:gd name="T11" fmla="*/ 0 h 420"/>
                <a:gd name="T12" fmla="*/ 0 w 565"/>
                <a:gd name="T13" fmla="*/ 0 h 420"/>
                <a:gd name="T14" fmla="*/ 0 w 565"/>
                <a:gd name="T15" fmla="*/ 0 h 420"/>
                <a:gd name="T16" fmla="*/ 0 w 565"/>
                <a:gd name="T17" fmla="*/ 0 h 420"/>
                <a:gd name="T18" fmla="*/ 0 w 565"/>
                <a:gd name="T19" fmla="*/ 0 h 420"/>
                <a:gd name="T20" fmla="*/ 0 w 565"/>
                <a:gd name="T21" fmla="*/ 0 h 420"/>
                <a:gd name="T22" fmla="*/ 0 w 565"/>
                <a:gd name="T23" fmla="*/ 0 h 420"/>
                <a:gd name="T24" fmla="*/ 0 w 565"/>
                <a:gd name="T25" fmla="*/ 0 h 42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65"/>
                <a:gd name="T40" fmla="*/ 0 h 420"/>
                <a:gd name="T41" fmla="*/ 565 w 565"/>
                <a:gd name="T42" fmla="*/ 420 h 42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65" h="420">
                  <a:moveTo>
                    <a:pt x="203" y="420"/>
                  </a:moveTo>
                  <a:lnTo>
                    <a:pt x="120" y="310"/>
                  </a:lnTo>
                  <a:lnTo>
                    <a:pt x="120" y="229"/>
                  </a:lnTo>
                  <a:lnTo>
                    <a:pt x="0" y="219"/>
                  </a:lnTo>
                  <a:lnTo>
                    <a:pt x="0" y="64"/>
                  </a:lnTo>
                  <a:lnTo>
                    <a:pt x="107" y="0"/>
                  </a:lnTo>
                  <a:lnTo>
                    <a:pt x="213" y="42"/>
                  </a:lnTo>
                  <a:lnTo>
                    <a:pt x="203" y="64"/>
                  </a:lnTo>
                  <a:lnTo>
                    <a:pt x="364" y="161"/>
                  </a:lnTo>
                  <a:lnTo>
                    <a:pt x="565" y="178"/>
                  </a:lnTo>
                  <a:lnTo>
                    <a:pt x="532" y="284"/>
                  </a:lnTo>
                  <a:lnTo>
                    <a:pt x="559" y="394"/>
                  </a:lnTo>
                  <a:lnTo>
                    <a:pt x="203" y="420"/>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34" name="Freeform 38"/>
            <p:cNvSpPr>
              <a:spLocks noChangeAspect="1"/>
            </p:cNvSpPr>
            <p:nvPr/>
          </p:nvSpPr>
          <p:spPr bwMode="auto">
            <a:xfrm rot="815464">
              <a:off x="828" y="1917"/>
              <a:ext cx="46" cy="46"/>
            </a:xfrm>
            <a:custGeom>
              <a:avLst/>
              <a:gdLst>
                <a:gd name="T0" fmla="*/ 0 w 397"/>
                <a:gd name="T1" fmla="*/ 0 h 388"/>
                <a:gd name="T2" fmla="*/ 0 w 397"/>
                <a:gd name="T3" fmla="*/ 0 h 388"/>
                <a:gd name="T4" fmla="*/ 0 w 397"/>
                <a:gd name="T5" fmla="*/ 0 h 388"/>
                <a:gd name="T6" fmla="*/ 0 w 397"/>
                <a:gd name="T7" fmla="*/ 0 h 388"/>
                <a:gd name="T8" fmla="*/ 0 w 397"/>
                <a:gd name="T9" fmla="*/ 0 h 388"/>
                <a:gd name="T10" fmla="*/ 0 w 397"/>
                <a:gd name="T11" fmla="*/ 0 h 388"/>
                <a:gd name="T12" fmla="*/ 0 w 397"/>
                <a:gd name="T13" fmla="*/ 0 h 388"/>
                <a:gd name="T14" fmla="*/ 0 w 397"/>
                <a:gd name="T15" fmla="*/ 0 h 388"/>
                <a:gd name="T16" fmla="*/ 0 w 397"/>
                <a:gd name="T17" fmla="*/ 0 h 388"/>
                <a:gd name="T18" fmla="*/ 0 w 397"/>
                <a:gd name="T19" fmla="*/ 0 h 388"/>
                <a:gd name="T20" fmla="*/ 0 w 397"/>
                <a:gd name="T21" fmla="*/ 0 h 388"/>
                <a:gd name="T22" fmla="*/ 0 w 397"/>
                <a:gd name="T23" fmla="*/ 0 h 388"/>
                <a:gd name="T24" fmla="*/ 0 w 397"/>
                <a:gd name="T25" fmla="*/ 0 h 38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97"/>
                <a:gd name="T40" fmla="*/ 0 h 388"/>
                <a:gd name="T41" fmla="*/ 397 w 397"/>
                <a:gd name="T42" fmla="*/ 388 h 38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97" h="388">
                  <a:moveTo>
                    <a:pt x="397" y="201"/>
                  </a:moveTo>
                  <a:lnTo>
                    <a:pt x="274" y="265"/>
                  </a:lnTo>
                  <a:lnTo>
                    <a:pt x="274" y="324"/>
                  </a:lnTo>
                  <a:lnTo>
                    <a:pt x="146" y="388"/>
                  </a:lnTo>
                  <a:lnTo>
                    <a:pt x="13" y="333"/>
                  </a:lnTo>
                  <a:lnTo>
                    <a:pt x="0" y="330"/>
                  </a:lnTo>
                  <a:lnTo>
                    <a:pt x="17" y="184"/>
                  </a:lnTo>
                  <a:lnTo>
                    <a:pt x="107" y="110"/>
                  </a:lnTo>
                  <a:lnTo>
                    <a:pt x="107" y="33"/>
                  </a:lnTo>
                  <a:lnTo>
                    <a:pt x="194" y="0"/>
                  </a:lnTo>
                  <a:lnTo>
                    <a:pt x="314" y="10"/>
                  </a:lnTo>
                  <a:lnTo>
                    <a:pt x="314" y="91"/>
                  </a:lnTo>
                  <a:lnTo>
                    <a:pt x="397" y="201"/>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35" name="Freeform 39"/>
            <p:cNvSpPr>
              <a:spLocks noChangeAspect="1"/>
            </p:cNvSpPr>
            <p:nvPr/>
          </p:nvSpPr>
          <p:spPr bwMode="auto">
            <a:xfrm rot="815464">
              <a:off x="803" y="2001"/>
              <a:ext cx="88" cy="71"/>
            </a:xfrm>
            <a:custGeom>
              <a:avLst/>
              <a:gdLst>
                <a:gd name="T0" fmla="*/ 0 w 755"/>
                <a:gd name="T1" fmla="*/ 0 h 613"/>
                <a:gd name="T2" fmla="*/ 0 w 755"/>
                <a:gd name="T3" fmla="*/ 0 h 613"/>
                <a:gd name="T4" fmla="*/ 0 w 755"/>
                <a:gd name="T5" fmla="*/ 0 h 613"/>
                <a:gd name="T6" fmla="*/ 0 w 755"/>
                <a:gd name="T7" fmla="*/ 0 h 613"/>
                <a:gd name="T8" fmla="*/ 0 w 755"/>
                <a:gd name="T9" fmla="*/ 0 h 613"/>
                <a:gd name="T10" fmla="*/ 0 w 755"/>
                <a:gd name="T11" fmla="*/ 0 h 613"/>
                <a:gd name="T12" fmla="*/ 0 w 755"/>
                <a:gd name="T13" fmla="*/ 0 h 613"/>
                <a:gd name="T14" fmla="*/ 0 w 755"/>
                <a:gd name="T15" fmla="*/ 0 h 613"/>
                <a:gd name="T16" fmla="*/ 0 w 755"/>
                <a:gd name="T17" fmla="*/ 0 h 613"/>
                <a:gd name="T18" fmla="*/ 0 w 755"/>
                <a:gd name="T19" fmla="*/ 0 h 613"/>
                <a:gd name="T20" fmla="*/ 0 w 755"/>
                <a:gd name="T21" fmla="*/ 0 h 613"/>
                <a:gd name="T22" fmla="*/ 0 w 755"/>
                <a:gd name="T23" fmla="*/ 0 h 613"/>
                <a:gd name="T24" fmla="*/ 0 w 755"/>
                <a:gd name="T25" fmla="*/ 0 h 613"/>
                <a:gd name="T26" fmla="*/ 0 w 755"/>
                <a:gd name="T27" fmla="*/ 0 h 613"/>
                <a:gd name="T28" fmla="*/ 0 w 755"/>
                <a:gd name="T29" fmla="*/ 0 h 613"/>
                <a:gd name="T30" fmla="*/ 0 w 755"/>
                <a:gd name="T31" fmla="*/ 0 h 613"/>
                <a:gd name="T32" fmla="*/ 0 w 755"/>
                <a:gd name="T33" fmla="*/ 0 h 61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55"/>
                <a:gd name="T52" fmla="*/ 0 h 613"/>
                <a:gd name="T53" fmla="*/ 755 w 755"/>
                <a:gd name="T54" fmla="*/ 613 h 61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55" h="613">
                  <a:moveTo>
                    <a:pt x="467" y="0"/>
                  </a:moveTo>
                  <a:lnTo>
                    <a:pt x="299" y="113"/>
                  </a:lnTo>
                  <a:lnTo>
                    <a:pt x="209" y="26"/>
                  </a:lnTo>
                  <a:lnTo>
                    <a:pt x="26" y="16"/>
                  </a:lnTo>
                  <a:lnTo>
                    <a:pt x="0" y="161"/>
                  </a:lnTo>
                  <a:lnTo>
                    <a:pt x="0" y="242"/>
                  </a:lnTo>
                  <a:lnTo>
                    <a:pt x="74" y="339"/>
                  </a:lnTo>
                  <a:lnTo>
                    <a:pt x="161" y="461"/>
                  </a:lnTo>
                  <a:lnTo>
                    <a:pt x="164" y="613"/>
                  </a:lnTo>
                  <a:lnTo>
                    <a:pt x="299" y="613"/>
                  </a:lnTo>
                  <a:lnTo>
                    <a:pt x="365" y="509"/>
                  </a:lnTo>
                  <a:lnTo>
                    <a:pt x="516" y="467"/>
                  </a:lnTo>
                  <a:lnTo>
                    <a:pt x="548" y="348"/>
                  </a:lnTo>
                  <a:lnTo>
                    <a:pt x="660" y="306"/>
                  </a:lnTo>
                  <a:lnTo>
                    <a:pt x="755" y="164"/>
                  </a:lnTo>
                  <a:lnTo>
                    <a:pt x="628" y="0"/>
                  </a:lnTo>
                  <a:lnTo>
                    <a:pt x="467" y="0"/>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36" name="Freeform 40"/>
            <p:cNvSpPr>
              <a:spLocks noChangeAspect="1"/>
            </p:cNvSpPr>
            <p:nvPr/>
          </p:nvSpPr>
          <p:spPr bwMode="auto">
            <a:xfrm rot="815464">
              <a:off x="694" y="1952"/>
              <a:ext cx="131" cy="127"/>
            </a:xfrm>
            <a:custGeom>
              <a:avLst/>
              <a:gdLst>
                <a:gd name="T0" fmla="*/ 0 w 1132"/>
                <a:gd name="T1" fmla="*/ 0 h 1096"/>
                <a:gd name="T2" fmla="*/ 0 w 1132"/>
                <a:gd name="T3" fmla="*/ 0 h 1096"/>
                <a:gd name="T4" fmla="*/ 0 w 1132"/>
                <a:gd name="T5" fmla="*/ 0 h 1096"/>
                <a:gd name="T6" fmla="*/ 0 w 1132"/>
                <a:gd name="T7" fmla="*/ 0 h 1096"/>
                <a:gd name="T8" fmla="*/ 0 w 1132"/>
                <a:gd name="T9" fmla="*/ 0 h 1096"/>
                <a:gd name="T10" fmla="*/ 0 w 1132"/>
                <a:gd name="T11" fmla="*/ 0 h 1096"/>
                <a:gd name="T12" fmla="*/ 0 w 1132"/>
                <a:gd name="T13" fmla="*/ 0 h 1096"/>
                <a:gd name="T14" fmla="*/ 0 w 1132"/>
                <a:gd name="T15" fmla="*/ 0 h 1096"/>
                <a:gd name="T16" fmla="*/ 0 w 1132"/>
                <a:gd name="T17" fmla="*/ 0 h 1096"/>
                <a:gd name="T18" fmla="*/ 0 w 1132"/>
                <a:gd name="T19" fmla="*/ 0 h 1096"/>
                <a:gd name="T20" fmla="*/ 0 w 1132"/>
                <a:gd name="T21" fmla="*/ 0 h 1096"/>
                <a:gd name="T22" fmla="*/ 0 w 1132"/>
                <a:gd name="T23" fmla="*/ 0 h 1096"/>
                <a:gd name="T24" fmla="*/ 0 w 1132"/>
                <a:gd name="T25" fmla="*/ 0 h 1096"/>
                <a:gd name="T26" fmla="*/ 0 w 1132"/>
                <a:gd name="T27" fmla="*/ 0 h 1096"/>
                <a:gd name="T28" fmla="*/ 0 w 1132"/>
                <a:gd name="T29" fmla="*/ 0 h 1096"/>
                <a:gd name="T30" fmla="*/ 0 w 1132"/>
                <a:gd name="T31" fmla="*/ 0 h 1096"/>
                <a:gd name="T32" fmla="*/ 0 w 1132"/>
                <a:gd name="T33" fmla="*/ 0 h 1096"/>
                <a:gd name="T34" fmla="*/ 0 w 1132"/>
                <a:gd name="T35" fmla="*/ 0 h 1096"/>
                <a:gd name="T36" fmla="*/ 0 w 1132"/>
                <a:gd name="T37" fmla="*/ 0 h 1096"/>
                <a:gd name="T38" fmla="*/ 0 w 1132"/>
                <a:gd name="T39" fmla="*/ 0 h 1096"/>
                <a:gd name="T40" fmla="*/ 0 w 1132"/>
                <a:gd name="T41" fmla="*/ 0 h 1096"/>
                <a:gd name="T42" fmla="*/ 0 w 1132"/>
                <a:gd name="T43" fmla="*/ 0 h 1096"/>
                <a:gd name="T44" fmla="*/ 0 w 1132"/>
                <a:gd name="T45" fmla="*/ 0 h 1096"/>
                <a:gd name="T46" fmla="*/ 0 w 1132"/>
                <a:gd name="T47" fmla="*/ 0 h 1096"/>
                <a:gd name="T48" fmla="*/ 0 w 1132"/>
                <a:gd name="T49" fmla="*/ 0 h 1096"/>
                <a:gd name="T50" fmla="*/ 0 w 1132"/>
                <a:gd name="T51" fmla="*/ 0 h 1096"/>
                <a:gd name="T52" fmla="*/ 0 w 1132"/>
                <a:gd name="T53" fmla="*/ 0 h 1096"/>
                <a:gd name="T54" fmla="*/ 0 w 1132"/>
                <a:gd name="T55" fmla="*/ 0 h 1096"/>
                <a:gd name="T56" fmla="*/ 0 w 1132"/>
                <a:gd name="T57" fmla="*/ 0 h 1096"/>
                <a:gd name="T58" fmla="*/ 0 w 1132"/>
                <a:gd name="T59" fmla="*/ 0 h 1096"/>
                <a:gd name="T60" fmla="*/ 0 w 1132"/>
                <a:gd name="T61" fmla="*/ 0 h 10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132"/>
                <a:gd name="T94" fmla="*/ 0 h 1096"/>
                <a:gd name="T95" fmla="*/ 1132 w 1132"/>
                <a:gd name="T96" fmla="*/ 1096 h 10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132" h="1096">
                  <a:moveTo>
                    <a:pt x="493" y="1081"/>
                  </a:moveTo>
                  <a:lnTo>
                    <a:pt x="574" y="1096"/>
                  </a:lnTo>
                  <a:lnTo>
                    <a:pt x="606" y="984"/>
                  </a:lnTo>
                  <a:lnTo>
                    <a:pt x="864" y="903"/>
                  </a:lnTo>
                  <a:lnTo>
                    <a:pt x="1009" y="919"/>
                  </a:lnTo>
                  <a:lnTo>
                    <a:pt x="1132" y="861"/>
                  </a:lnTo>
                  <a:lnTo>
                    <a:pt x="1129" y="709"/>
                  </a:lnTo>
                  <a:lnTo>
                    <a:pt x="1042" y="587"/>
                  </a:lnTo>
                  <a:lnTo>
                    <a:pt x="968" y="490"/>
                  </a:lnTo>
                  <a:lnTo>
                    <a:pt x="968" y="409"/>
                  </a:lnTo>
                  <a:lnTo>
                    <a:pt x="790" y="409"/>
                  </a:lnTo>
                  <a:lnTo>
                    <a:pt x="725" y="338"/>
                  </a:lnTo>
                  <a:lnTo>
                    <a:pt x="638" y="257"/>
                  </a:lnTo>
                  <a:lnTo>
                    <a:pt x="542" y="257"/>
                  </a:lnTo>
                  <a:lnTo>
                    <a:pt x="428" y="119"/>
                  </a:lnTo>
                  <a:lnTo>
                    <a:pt x="348" y="119"/>
                  </a:lnTo>
                  <a:lnTo>
                    <a:pt x="241" y="6"/>
                  </a:lnTo>
                  <a:lnTo>
                    <a:pt x="186" y="0"/>
                  </a:lnTo>
                  <a:lnTo>
                    <a:pt x="90" y="80"/>
                  </a:lnTo>
                  <a:lnTo>
                    <a:pt x="16" y="68"/>
                  </a:lnTo>
                  <a:lnTo>
                    <a:pt x="10" y="216"/>
                  </a:lnTo>
                  <a:lnTo>
                    <a:pt x="0" y="216"/>
                  </a:lnTo>
                  <a:lnTo>
                    <a:pt x="10" y="344"/>
                  </a:lnTo>
                  <a:lnTo>
                    <a:pt x="252" y="441"/>
                  </a:lnTo>
                  <a:lnTo>
                    <a:pt x="258" y="581"/>
                  </a:lnTo>
                  <a:lnTo>
                    <a:pt x="186" y="619"/>
                  </a:lnTo>
                  <a:lnTo>
                    <a:pt x="267" y="661"/>
                  </a:lnTo>
                  <a:lnTo>
                    <a:pt x="413" y="709"/>
                  </a:lnTo>
                  <a:lnTo>
                    <a:pt x="413" y="797"/>
                  </a:lnTo>
                  <a:lnTo>
                    <a:pt x="436" y="857"/>
                  </a:lnTo>
                  <a:lnTo>
                    <a:pt x="493" y="1081"/>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37" name="Freeform 41"/>
            <p:cNvSpPr>
              <a:spLocks noChangeAspect="1"/>
            </p:cNvSpPr>
            <p:nvPr/>
          </p:nvSpPr>
          <p:spPr bwMode="auto">
            <a:xfrm rot="815464">
              <a:off x="788" y="1953"/>
              <a:ext cx="83" cy="62"/>
            </a:xfrm>
            <a:custGeom>
              <a:avLst/>
              <a:gdLst>
                <a:gd name="T0" fmla="*/ 0 w 710"/>
                <a:gd name="T1" fmla="*/ 0 h 529"/>
                <a:gd name="T2" fmla="*/ 0 w 710"/>
                <a:gd name="T3" fmla="*/ 0 h 529"/>
                <a:gd name="T4" fmla="*/ 0 w 710"/>
                <a:gd name="T5" fmla="*/ 0 h 529"/>
                <a:gd name="T6" fmla="*/ 0 w 710"/>
                <a:gd name="T7" fmla="*/ 0 h 529"/>
                <a:gd name="T8" fmla="*/ 0 w 710"/>
                <a:gd name="T9" fmla="*/ 0 h 529"/>
                <a:gd name="T10" fmla="*/ 0 w 710"/>
                <a:gd name="T11" fmla="*/ 0 h 529"/>
                <a:gd name="T12" fmla="*/ 0 w 710"/>
                <a:gd name="T13" fmla="*/ 0 h 529"/>
                <a:gd name="T14" fmla="*/ 0 w 710"/>
                <a:gd name="T15" fmla="*/ 0 h 529"/>
                <a:gd name="T16" fmla="*/ 0 w 710"/>
                <a:gd name="T17" fmla="*/ 0 h 529"/>
                <a:gd name="T18" fmla="*/ 0 w 710"/>
                <a:gd name="T19" fmla="*/ 0 h 529"/>
                <a:gd name="T20" fmla="*/ 0 w 710"/>
                <a:gd name="T21" fmla="*/ 0 h 529"/>
                <a:gd name="T22" fmla="*/ 0 w 710"/>
                <a:gd name="T23" fmla="*/ 0 h 529"/>
                <a:gd name="T24" fmla="*/ 0 w 710"/>
                <a:gd name="T25" fmla="*/ 0 h 529"/>
                <a:gd name="T26" fmla="*/ 0 w 710"/>
                <a:gd name="T27" fmla="*/ 0 h 529"/>
                <a:gd name="T28" fmla="*/ 0 w 710"/>
                <a:gd name="T29" fmla="*/ 0 h 529"/>
                <a:gd name="T30" fmla="*/ 0 w 710"/>
                <a:gd name="T31" fmla="*/ 0 h 529"/>
                <a:gd name="T32" fmla="*/ 0 w 710"/>
                <a:gd name="T33" fmla="*/ 0 h 529"/>
                <a:gd name="T34" fmla="*/ 0 w 710"/>
                <a:gd name="T35" fmla="*/ 0 h 52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710"/>
                <a:gd name="T55" fmla="*/ 0 h 529"/>
                <a:gd name="T56" fmla="*/ 710 w 710"/>
                <a:gd name="T57" fmla="*/ 529 h 52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710" h="529">
                  <a:moveTo>
                    <a:pt x="271" y="0"/>
                  </a:moveTo>
                  <a:lnTo>
                    <a:pt x="404" y="55"/>
                  </a:lnTo>
                  <a:lnTo>
                    <a:pt x="500" y="152"/>
                  </a:lnTo>
                  <a:lnTo>
                    <a:pt x="640" y="167"/>
                  </a:lnTo>
                  <a:lnTo>
                    <a:pt x="672" y="297"/>
                  </a:lnTo>
                  <a:lnTo>
                    <a:pt x="710" y="368"/>
                  </a:lnTo>
                  <a:lnTo>
                    <a:pt x="542" y="481"/>
                  </a:lnTo>
                  <a:lnTo>
                    <a:pt x="452" y="394"/>
                  </a:lnTo>
                  <a:lnTo>
                    <a:pt x="269" y="384"/>
                  </a:lnTo>
                  <a:lnTo>
                    <a:pt x="243" y="529"/>
                  </a:lnTo>
                  <a:lnTo>
                    <a:pt x="65" y="529"/>
                  </a:lnTo>
                  <a:lnTo>
                    <a:pt x="0" y="458"/>
                  </a:lnTo>
                  <a:lnTo>
                    <a:pt x="82" y="319"/>
                  </a:lnTo>
                  <a:lnTo>
                    <a:pt x="59" y="216"/>
                  </a:lnTo>
                  <a:lnTo>
                    <a:pt x="107" y="158"/>
                  </a:lnTo>
                  <a:lnTo>
                    <a:pt x="82" y="61"/>
                  </a:lnTo>
                  <a:lnTo>
                    <a:pt x="188" y="71"/>
                  </a:lnTo>
                  <a:lnTo>
                    <a:pt x="271" y="0"/>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38" name="Freeform 42"/>
            <p:cNvSpPr>
              <a:spLocks noChangeAspect="1"/>
            </p:cNvSpPr>
            <p:nvPr/>
          </p:nvSpPr>
          <p:spPr bwMode="auto">
            <a:xfrm rot="815464">
              <a:off x="617" y="1948"/>
              <a:ext cx="129" cy="119"/>
            </a:xfrm>
            <a:custGeom>
              <a:avLst/>
              <a:gdLst>
                <a:gd name="T0" fmla="*/ 0 w 1104"/>
                <a:gd name="T1" fmla="*/ 0 h 1023"/>
                <a:gd name="T2" fmla="*/ 0 w 1104"/>
                <a:gd name="T3" fmla="*/ 0 h 1023"/>
                <a:gd name="T4" fmla="*/ 0 w 1104"/>
                <a:gd name="T5" fmla="*/ 0 h 1023"/>
                <a:gd name="T6" fmla="*/ 0 w 1104"/>
                <a:gd name="T7" fmla="*/ 0 h 1023"/>
                <a:gd name="T8" fmla="*/ 0 w 1104"/>
                <a:gd name="T9" fmla="*/ 0 h 1023"/>
                <a:gd name="T10" fmla="*/ 0 w 1104"/>
                <a:gd name="T11" fmla="*/ 0 h 1023"/>
                <a:gd name="T12" fmla="*/ 0 w 1104"/>
                <a:gd name="T13" fmla="*/ 0 h 1023"/>
                <a:gd name="T14" fmla="*/ 0 w 1104"/>
                <a:gd name="T15" fmla="*/ 0 h 1023"/>
                <a:gd name="T16" fmla="*/ 0 w 1104"/>
                <a:gd name="T17" fmla="*/ 0 h 1023"/>
                <a:gd name="T18" fmla="*/ 0 w 1104"/>
                <a:gd name="T19" fmla="*/ 0 h 1023"/>
                <a:gd name="T20" fmla="*/ 0 w 1104"/>
                <a:gd name="T21" fmla="*/ 0 h 1023"/>
                <a:gd name="T22" fmla="*/ 0 w 1104"/>
                <a:gd name="T23" fmla="*/ 0 h 1023"/>
                <a:gd name="T24" fmla="*/ 0 w 1104"/>
                <a:gd name="T25" fmla="*/ 0 h 1023"/>
                <a:gd name="T26" fmla="*/ 0 w 1104"/>
                <a:gd name="T27" fmla="*/ 0 h 1023"/>
                <a:gd name="T28" fmla="*/ 0 w 1104"/>
                <a:gd name="T29" fmla="*/ 0 h 1023"/>
                <a:gd name="T30" fmla="*/ 0 w 1104"/>
                <a:gd name="T31" fmla="*/ 0 h 1023"/>
                <a:gd name="T32" fmla="*/ 0 w 1104"/>
                <a:gd name="T33" fmla="*/ 0 h 1023"/>
                <a:gd name="T34" fmla="*/ 0 w 1104"/>
                <a:gd name="T35" fmla="*/ 0 h 1023"/>
                <a:gd name="T36" fmla="*/ 0 w 1104"/>
                <a:gd name="T37" fmla="*/ 0 h 1023"/>
                <a:gd name="T38" fmla="*/ 0 w 1104"/>
                <a:gd name="T39" fmla="*/ 0 h 1023"/>
                <a:gd name="T40" fmla="*/ 0 w 1104"/>
                <a:gd name="T41" fmla="*/ 0 h 1023"/>
                <a:gd name="T42" fmla="*/ 0 w 1104"/>
                <a:gd name="T43" fmla="*/ 0 h 1023"/>
                <a:gd name="T44" fmla="*/ 0 w 1104"/>
                <a:gd name="T45" fmla="*/ 0 h 1023"/>
                <a:gd name="T46" fmla="*/ 0 w 1104"/>
                <a:gd name="T47" fmla="*/ 0 h 1023"/>
                <a:gd name="T48" fmla="*/ 0 w 1104"/>
                <a:gd name="T49" fmla="*/ 0 h 1023"/>
                <a:gd name="T50" fmla="*/ 0 w 1104"/>
                <a:gd name="T51" fmla="*/ 0 h 1023"/>
                <a:gd name="T52" fmla="*/ 0 w 1104"/>
                <a:gd name="T53" fmla="*/ 0 h 1023"/>
                <a:gd name="T54" fmla="*/ 0 w 1104"/>
                <a:gd name="T55" fmla="*/ 0 h 1023"/>
                <a:gd name="T56" fmla="*/ 0 w 1104"/>
                <a:gd name="T57" fmla="*/ 0 h 1023"/>
                <a:gd name="T58" fmla="*/ 0 w 1104"/>
                <a:gd name="T59" fmla="*/ 0 h 1023"/>
                <a:gd name="T60" fmla="*/ 0 w 1104"/>
                <a:gd name="T61" fmla="*/ 0 h 1023"/>
                <a:gd name="T62" fmla="*/ 0 w 1104"/>
                <a:gd name="T63" fmla="*/ 0 h 1023"/>
                <a:gd name="T64" fmla="*/ 0 w 1104"/>
                <a:gd name="T65" fmla="*/ 0 h 1023"/>
                <a:gd name="T66" fmla="*/ 0 w 1104"/>
                <a:gd name="T67" fmla="*/ 0 h 102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104"/>
                <a:gd name="T103" fmla="*/ 0 h 1023"/>
                <a:gd name="T104" fmla="*/ 1104 w 1104"/>
                <a:gd name="T105" fmla="*/ 1023 h 102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104" h="1023">
                  <a:moveTo>
                    <a:pt x="145" y="955"/>
                  </a:moveTo>
                  <a:lnTo>
                    <a:pt x="71" y="888"/>
                  </a:lnTo>
                  <a:lnTo>
                    <a:pt x="103" y="749"/>
                  </a:lnTo>
                  <a:lnTo>
                    <a:pt x="0" y="646"/>
                  </a:lnTo>
                  <a:lnTo>
                    <a:pt x="38" y="614"/>
                  </a:lnTo>
                  <a:lnTo>
                    <a:pt x="258" y="597"/>
                  </a:lnTo>
                  <a:lnTo>
                    <a:pt x="226" y="468"/>
                  </a:lnTo>
                  <a:lnTo>
                    <a:pt x="275" y="345"/>
                  </a:lnTo>
                  <a:lnTo>
                    <a:pt x="339" y="323"/>
                  </a:lnTo>
                  <a:lnTo>
                    <a:pt x="290" y="178"/>
                  </a:lnTo>
                  <a:lnTo>
                    <a:pt x="354" y="120"/>
                  </a:lnTo>
                  <a:lnTo>
                    <a:pt x="339" y="23"/>
                  </a:lnTo>
                  <a:lnTo>
                    <a:pt x="523" y="0"/>
                  </a:lnTo>
                  <a:lnTo>
                    <a:pt x="581" y="71"/>
                  </a:lnTo>
                  <a:lnTo>
                    <a:pt x="668" y="88"/>
                  </a:lnTo>
                  <a:lnTo>
                    <a:pt x="678" y="216"/>
                  </a:lnTo>
                  <a:lnTo>
                    <a:pt x="920" y="313"/>
                  </a:lnTo>
                  <a:lnTo>
                    <a:pt x="926" y="453"/>
                  </a:lnTo>
                  <a:lnTo>
                    <a:pt x="854" y="491"/>
                  </a:lnTo>
                  <a:lnTo>
                    <a:pt x="935" y="533"/>
                  </a:lnTo>
                  <a:lnTo>
                    <a:pt x="1081" y="581"/>
                  </a:lnTo>
                  <a:lnTo>
                    <a:pt x="1081" y="669"/>
                  </a:lnTo>
                  <a:lnTo>
                    <a:pt x="1104" y="729"/>
                  </a:lnTo>
                  <a:lnTo>
                    <a:pt x="839" y="871"/>
                  </a:lnTo>
                  <a:lnTo>
                    <a:pt x="822" y="1000"/>
                  </a:lnTo>
                  <a:lnTo>
                    <a:pt x="742" y="1023"/>
                  </a:lnTo>
                  <a:lnTo>
                    <a:pt x="678" y="904"/>
                  </a:lnTo>
                  <a:lnTo>
                    <a:pt x="500" y="943"/>
                  </a:lnTo>
                  <a:lnTo>
                    <a:pt x="496" y="985"/>
                  </a:lnTo>
                  <a:lnTo>
                    <a:pt x="409" y="985"/>
                  </a:lnTo>
                  <a:lnTo>
                    <a:pt x="371" y="845"/>
                  </a:lnTo>
                  <a:lnTo>
                    <a:pt x="329" y="920"/>
                  </a:lnTo>
                  <a:lnTo>
                    <a:pt x="167" y="936"/>
                  </a:lnTo>
                  <a:lnTo>
                    <a:pt x="145" y="955"/>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39" name="Freeform 43"/>
            <p:cNvSpPr>
              <a:spLocks noChangeAspect="1"/>
            </p:cNvSpPr>
            <p:nvPr/>
          </p:nvSpPr>
          <p:spPr bwMode="auto">
            <a:xfrm rot="815464">
              <a:off x="557" y="2031"/>
              <a:ext cx="112" cy="120"/>
            </a:xfrm>
            <a:custGeom>
              <a:avLst/>
              <a:gdLst>
                <a:gd name="T0" fmla="*/ 0 w 975"/>
                <a:gd name="T1" fmla="*/ 0 h 1026"/>
                <a:gd name="T2" fmla="*/ 0 w 975"/>
                <a:gd name="T3" fmla="*/ 0 h 1026"/>
                <a:gd name="T4" fmla="*/ 0 w 975"/>
                <a:gd name="T5" fmla="*/ 0 h 1026"/>
                <a:gd name="T6" fmla="*/ 0 w 975"/>
                <a:gd name="T7" fmla="*/ 0 h 1026"/>
                <a:gd name="T8" fmla="*/ 0 w 975"/>
                <a:gd name="T9" fmla="*/ 0 h 1026"/>
                <a:gd name="T10" fmla="*/ 0 w 975"/>
                <a:gd name="T11" fmla="*/ 0 h 1026"/>
                <a:gd name="T12" fmla="*/ 0 w 975"/>
                <a:gd name="T13" fmla="*/ 0 h 1026"/>
                <a:gd name="T14" fmla="*/ 0 w 975"/>
                <a:gd name="T15" fmla="*/ 0 h 1026"/>
                <a:gd name="T16" fmla="*/ 0 w 975"/>
                <a:gd name="T17" fmla="*/ 0 h 1026"/>
                <a:gd name="T18" fmla="*/ 0 w 975"/>
                <a:gd name="T19" fmla="*/ 0 h 1026"/>
                <a:gd name="T20" fmla="*/ 0 w 975"/>
                <a:gd name="T21" fmla="*/ 0 h 1026"/>
                <a:gd name="T22" fmla="*/ 0 w 975"/>
                <a:gd name="T23" fmla="*/ 0 h 1026"/>
                <a:gd name="T24" fmla="*/ 0 w 975"/>
                <a:gd name="T25" fmla="*/ 0 h 1026"/>
                <a:gd name="T26" fmla="*/ 0 w 975"/>
                <a:gd name="T27" fmla="*/ 0 h 1026"/>
                <a:gd name="T28" fmla="*/ 0 w 975"/>
                <a:gd name="T29" fmla="*/ 0 h 1026"/>
                <a:gd name="T30" fmla="*/ 0 w 975"/>
                <a:gd name="T31" fmla="*/ 0 h 1026"/>
                <a:gd name="T32" fmla="*/ 0 w 975"/>
                <a:gd name="T33" fmla="*/ 0 h 1026"/>
                <a:gd name="T34" fmla="*/ 0 w 975"/>
                <a:gd name="T35" fmla="*/ 0 h 1026"/>
                <a:gd name="T36" fmla="*/ 0 w 975"/>
                <a:gd name="T37" fmla="*/ 0 h 1026"/>
                <a:gd name="T38" fmla="*/ 0 w 975"/>
                <a:gd name="T39" fmla="*/ 0 h 1026"/>
                <a:gd name="T40" fmla="*/ 0 w 975"/>
                <a:gd name="T41" fmla="*/ 0 h 1026"/>
                <a:gd name="T42" fmla="*/ 0 w 975"/>
                <a:gd name="T43" fmla="*/ 0 h 1026"/>
                <a:gd name="T44" fmla="*/ 0 w 975"/>
                <a:gd name="T45" fmla="*/ 0 h 1026"/>
                <a:gd name="T46" fmla="*/ 0 w 975"/>
                <a:gd name="T47" fmla="*/ 0 h 1026"/>
                <a:gd name="T48" fmla="*/ 0 w 975"/>
                <a:gd name="T49" fmla="*/ 0 h 1026"/>
                <a:gd name="T50" fmla="*/ 0 w 975"/>
                <a:gd name="T51" fmla="*/ 0 h 1026"/>
                <a:gd name="T52" fmla="*/ 0 w 975"/>
                <a:gd name="T53" fmla="*/ 0 h 1026"/>
                <a:gd name="T54" fmla="*/ 0 w 975"/>
                <a:gd name="T55" fmla="*/ 0 h 1026"/>
                <a:gd name="T56" fmla="*/ 0 w 975"/>
                <a:gd name="T57" fmla="*/ 0 h 1026"/>
                <a:gd name="T58" fmla="*/ 0 w 975"/>
                <a:gd name="T59" fmla="*/ 0 h 1026"/>
                <a:gd name="T60" fmla="*/ 0 w 975"/>
                <a:gd name="T61" fmla="*/ 0 h 1026"/>
                <a:gd name="T62" fmla="*/ 0 w 975"/>
                <a:gd name="T63" fmla="*/ 0 h 1026"/>
                <a:gd name="T64" fmla="*/ 0 w 975"/>
                <a:gd name="T65" fmla="*/ 0 h 1026"/>
                <a:gd name="T66" fmla="*/ 0 w 975"/>
                <a:gd name="T67" fmla="*/ 0 h 1026"/>
                <a:gd name="T68" fmla="*/ 0 w 975"/>
                <a:gd name="T69" fmla="*/ 0 h 1026"/>
                <a:gd name="T70" fmla="*/ 0 w 975"/>
                <a:gd name="T71" fmla="*/ 0 h 1026"/>
                <a:gd name="T72" fmla="*/ 0 w 975"/>
                <a:gd name="T73" fmla="*/ 0 h 1026"/>
                <a:gd name="T74" fmla="*/ 0 w 975"/>
                <a:gd name="T75" fmla="*/ 0 h 1026"/>
                <a:gd name="T76" fmla="*/ 0 w 975"/>
                <a:gd name="T77" fmla="*/ 0 h 1026"/>
                <a:gd name="T78" fmla="*/ 0 w 975"/>
                <a:gd name="T79" fmla="*/ 0 h 1026"/>
                <a:gd name="T80" fmla="*/ 0 w 975"/>
                <a:gd name="T81" fmla="*/ 0 h 10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975"/>
                <a:gd name="T124" fmla="*/ 0 h 1026"/>
                <a:gd name="T125" fmla="*/ 975 w 975"/>
                <a:gd name="T126" fmla="*/ 1026 h 10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975" h="1026">
                  <a:moveTo>
                    <a:pt x="506" y="91"/>
                  </a:moveTo>
                  <a:lnTo>
                    <a:pt x="668" y="75"/>
                  </a:lnTo>
                  <a:lnTo>
                    <a:pt x="710" y="0"/>
                  </a:lnTo>
                  <a:lnTo>
                    <a:pt x="748" y="140"/>
                  </a:lnTo>
                  <a:lnTo>
                    <a:pt x="835" y="140"/>
                  </a:lnTo>
                  <a:lnTo>
                    <a:pt x="829" y="178"/>
                  </a:lnTo>
                  <a:lnTo>
                    <a:pt x="845" y="397"/>
                  </a:lnTo>
                  <a:lnTo>
                    <a:pt x="975" y="469"/>
                  </a:lnTo>
                  <a:lnTo>
                    <a:pt x="887" y="517"/>
                  </a:lnTo>
                  <a:lnTo>
                    <a:pt x="871" y="672"/>
                  </a:lnTo>
                  <a:lnTo>
                    <a:pt x="748" y="678"/>
                  </a:lnTo>
                  <a:lnTo>
                    <a:pt x="781" y="791"/>
                  </a:lnTo>
                  <a:lnTo>
                    <a:pt x="684" y="872"/>
                  </a:lnTo>
                  <a:lnTo>
                    <a:pt x="758" y="911"/>
                  </a:lnTo>
                  <a:lnTo>
                    <a:pt x="526" y="1026"/>
                  </a:lnTo>
                  <a:lnTo>
                    <a:pt x="484" y="920"/>
                  </a:lnTo>
                  <a:lnTo>
                    <a:pt x="400" y="897"/>
                  </a:lnTo>
                  <a:lnTo>
                    <a:pt x="355" y="721"/>
                  </a:lnTo>
                  <a:lnTo>
                    <a:pt x="323" y="607"/>
                  </a:lnTo>
                  <a:lnTo>
                    <a:pt x="252" y="498"/>
                  </a:lnTo>
                  <a:lnTo>
                    <a:pt x="152" y="356"/>
                  </a:lnTo>
                  <a:lnTo>
                    <a:pt x="88" y="318"/>
                  </a:lnTo>
                  <a:lnTo>
                    <a:pt x="0" y="172"/>
                  </a:lnTo>
                  <a:lnTo>
                    <a:pt x="88" y="114"/>
                  </a:lnTo>
                  <a:lnTo>
                    <a:pt x="145" y="220"/>
                  </a:lnTo>
                  <a:lnTo>
                    <a:pt x="194" y="227"/>
                  </a:lnTo>
                  <a:lnTo>
                    <a:pt x="167" y="318"/>
                  </a:lnTo>
                  <a:lnTo>
                    <a:pt x="232" y="307"/>
                  </a:lnTo>
                  <a:lnTo>
                    <a:pt x="330" y="382"/>
                  </a:lnTo>
                  <a:lnTo>
                    <a:pt x="581" y="220"/>
                  </a:lnTo>
                  <a:lnTo>
                    <a:pt x="571" y="155"/>
                  </a:lnTo>
                  <a:lnTo>
                    <a:pt x="567" y="156"/>
                  </a:lnTo>
                  <a:lnTo>
                    <a:pt x="559" y="156"/>
                  </a:lnTo>
                  <a:lnTo>
                    <a:pt x="544" y="158"/>
                  </a:lnTo>
                  <a:lnTo>
                    <a:pt x="528" y="159"/>
                  </a:lnTo>
                  <a:lnTo>
                    <a:pt x="511" y="160"/>
                  </a:lnTo>
                  <a:lnTo>
                    <a:pt x="493" y="161"/>
                  </a:lnTo>
                  <a:lnTo>
                    <a:pt x="479" y="162"/>
                  </a:lnTo>
                  <a:lnTo>
                    <a:pt x="468" y="162"/>
                  </a:lnTo>
                  <a:lnTo>
                    <a:pt x="484" y="110"/>
                  </a:lnTo>
                  <a:lnTo>
                    <a:pt x="506" y="91"/>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40" name="Freeform 44"/>
            <p:cNvSpPr>
              <a:spLocks noChangeAspect="1"/>
            </p:cNvSpPr>
            <p:nvPr/>
          </p:nvSpPr>
          <p:spPr bwMode="auto">
            <a:xfrm rot="815464">
              <a:off x="840" y="1513"/>
              <a:ext cx="158" cy="194"/>
            </a:xfrm>
            <a:custGeom>
              <a:avLst/>
              <a:gdLst>
                <a:gd name="T0" fmla="*/ 0 w 1362"/>
                <a:gd name="T1" fmla="*/ 0 h 1665"/>
                <a:gd name="T2" fmla="*/ 0 w 1362"/>
                <a:gd name="T3" fmla="*/ 0 h 1665"/>
                <a:gd name="T4" fmla="*/ 0 w 1362"/>
                <a:gd name="T5" fmla="*/ 0 h 1665"/>
                <a:gd name="T6" fmla="*/ 0 w 1362"/>
                <a:gd name="T7" fmla="*/ 0 h 1665"/>
                <a:gd name="T8" fmla="*/ 0 w 1362"/>
                <a:gd name="T9" fmla="*/ 0 h 1665"/>
                <a:gd name="T10" fmla="*/ 0 w 1362"/>
                <a:gd name="T11" fmla="*/ 0 h 1665"/>
                <a:gd name="T12" fmla="*/ 0 w 1362"/>
                <a:gd name="T13" fmla="*/ 0 h 1665"/>
                <a:gd name="T14" fmla="*/ 0 w 1362"/>
                <a:gd name="T15" fmla="*/ 0 h 1665"/>
                <a:gd name="T16" fmla="*/ 0 w 1362"/>
                <a:gd name="T17" fmla="*/ 0 h 1665"/>
                <a:gd name="T18" fmla="*/ 0 w 1362"/>
                <a:gd name="T19" fmla="*/ 0 h 1665"/>
                <a:gd name="T20" fmla="*/ 0 w 1362"/>
                <a:gd name="T21" fmla="*/ 0 h 1665"/>
                <a:gd name="T22" fmla="*/ 0 w 1362"/>
                <a:gd name="T23" fmla="*/ 0 h 1665"/>
                <a:gd name="T24" fmla="*/ 0 w 1362"/>
                <a:gd name="T25" fmla="*/ 0 h 1665"/>
                <a:gd name="T26" fmla="*/ 0 w 1362"/>
                <a:gd name="T27" fmla="*/ 0 h 1665"/>
                <a:gd name="T28" fmla="*/ 0 w 1362"/>
                <a:gd name="T29" fmla="*/ 0 h 1665"/>
                <a:gd name="T30" fmla="*/ 0 w 1362"/>
                <a:gd name="T31" fmla="*/ 0 h 1665"/>
                <a:gd name="T32" fmla="*/ 0 w 1362"/>
                <a:gd name="T33" fmla="*/ 0 h 1665"/>
                <a:gd name="T34" fmla="*/ 0 w 1362"/>
                <a:gd name="T35" fmla="*/ 0 h 1665"/>
                <a:gd name="T36" fmla="*/ 0 w 1362"/>
                <a:gd name="T37" fmla="*/ 0 h 1665"/>
                <a:gd name="T38" fmla="*/ 0 w 1362"/>
                <a:gd name="T39" fmla="*/ 0 h 1665"/>
                <a:gd name="T40" fmla="*/ 0 w 1362"/>
                <a:gd name="T41" fmla="*/ 0 h 1665"/>
                <a:gd name="T42" fmla="*/ 0 w 1362"/>
                <a:gd name="T43" fmla="*/ 0 h 1665"/>
                <a:gd name="T44" fmla="*/ 0 w 1362"/>
                <a:gd name="T45" fmla="*/ 0 h 1665"/>
                <a:gd name="T46" fmla="*/ 0 w 1362"/>
                <a:gd name="T47" fmla="*/ 0 h 1665"/>
                <a:gd name="T48" fmla="*/ 0 w 1362"/>
                <a:gd name="T49" fmla="*/ 0 h 1665"/>
                <a:gd name="T50" fmla="*/ 0 w 1362"/>
                <a:gd name="T51" fmla="*/ 0 h 1665"/>
                <a:gd name="T52" fmla="*/ 0 w 1362"/>
                <a:gd name="T53" fmla="*/ 0 h 1665"/>
                <a:gd name="T54" fmla="*/ 0 w 1362"/>
                <a:gd name="T55" fmla="*/ 0 h 1665"/>
                <a:gd name="T56" fmla="*/ 0 w 1362"/>
                <a:gd name="T57" fmla="*/ 0 h 1665"/>
                <a:gd name="T58" fmla="*/ 0 w 1362"/>
                <a:gd name="T59" fmla="*/ 0 h 166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362"/>
                <a:gd name="T91" fmla="*/ 0 h 1665"/>
                <a:gd name="T92" fmla="*/ 1362 w 1362"/>
                <a:gd name="T93" fmla="*/ 1665 h 1665"/>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362" h="1665">
                  <a:moveTo>
                    <a:pt x="0" y="917"/>
                  </a:moveTo>
                  <a:lnTo>
                    <a:pt x="426" y="881"/>
                  </a:lnTo>
                  <a:lnTo>
                    <a:pt x="490" y="578"/>
                  </a:lnTo>
                  <a:lnTo>
                    <a:pt x="588" y="559"/>
                  </a:lnTo>
                  <a:lnTo>
                    <a:pt x="717" y="398"/>
                  </a:lnTo>
                  <a:lnTo>
                    <a:pt x="797" y="236"/>
                  </a:lnTo>
                  <a:lnTo>
                    <a:pt x="974" y="171"/>
                  </a:lnTo>
                  <a:lnTo>
                    <a:pt x="1094" y="0"/>
                  </a:lnTo>
                  <a:lnTo>
                    <a:pt x="1222" y="133"/>
                  </a:lnTo>
                  <a:lnTo>
                    <a:pt x="1184" y="256"/>
                  </a:lnTo>
                  <a:lnTo>
                    <a:pt x="1249" y="311"/>
                  </a:lnTo>
                  <a:lnTo>
                    <a:pt x="1287" y="224"/>
                  </a:lnTo>
                  <a:lnTo>
                    <a:pt x="1339" y="256"/>
                  </a:lnTo>
                  <a:lnTo>
                    <a:pt x="1313" y="288"/>
                  </a:lnTo>
                  <a:lnTo>
                    <a:pt x="1362" y="527"/>
                  </a:lnTo>
                  <a:lnTo>
                    <a:pt x="1168" y="675"/>
                  </a:lnTo>
                  <a:lnTo>
                    <a:pt x="1103" y="901"/>
                  </a:lnTo>
                  <a:lnTo>
                    <a:pt x="1184" y="1030"/>
                  </a:lnTo>
                  <a:lnTo>
                    <a:pt x="1074" y="1127"/>
                  </a:lnTo>
                  <a:lnTo>
                    <a:pt x="1014" y="1133"/>
                  </a:lnTo>
                  <a:lnTo>
                    <a:pt x="910" y="1278"/>
                  </a:lnTo>
                  <a:lnTo>
                    <a:pt x="974" y="1392"/>
                  </a:lnTo>
                  <a:lnTo>
                    <a:pt x="910" y="1568"/>
                  </a:lnTo>
                  <a:lnTo>
                    <a:pt x="797" y="1665"/>
                  </a:lnTo>
                  <a:lnTo>
                    <a:pt x="626" y="1520"/>
                  </a:lnTo>
                  <a:lnTo>
                    <a:pt x="542" y="1530"/>
                  </a:lnTo>
                  <a:lnTo>
                    <a:pt x="352" y="1333"/>
                  </a:lnTo>
                  <a:lnTo>
                    <a:pt x="319" y="1392"/>
                  </a:lnTo>
                  <a:lnTo>
                    <a:pt x="168" y="1384"/>
                  </a:lnTo>
                  <a:lnTo>
                    <a:pt x="0" y="917"/>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41" name="Freeform 45"/>
            <p:cNvSpPr>
              <a:spLocks noChangeAspect="1"/>
            </p:cNvSpPr>
            <p:nvPr/>
          </p:nvSpPr>
          <p:spPr bwMode="auto">
            <a:xfrm rot="815464">
              <a:off x="982" y="1481"/>
              <a:ext cx="126" cy="163"/>
            </a:xfrm>
            <a:custGeom>
              <a:avLst/>
              <a:gdLst>
                <a:gd name="T0" fmla="*/ 0 w 1090"/>
                <a:gd name="T1" fmla="*/ 0 h 1400"/>
                <a:gd name="T2" fmla="*/ 0 w 1090"/>
                <a:gd name="T3" fmla="*/ 0 h 1400"/>
                <a:gd name="T4" fmla="*/ 0 w 1090"/>
                <a:gd name="T5" fmla="*/ 0 h 1400"/>
                <a:gd name="T6" fmla="*/ 0 w 1090"/>
                <a:gd name="T7" fmla="*/ 0 h 1400"/>
                <a:gd name="T8" fmla="*/ 0 w 1090"/>
                <a:gd name="T9" fmla="*/ 0 h 1400"/>
                <a:gd name="T10" fmla="*/ 0 w 1090"/>
                <a:gd name="T11" fmla="*/ 0 h 1400"/>
                <a:gd name="T12" fmla="*/ 0 w 1090"/>
                <a:gd name="T13" fmla="*/ 0 h 1400"/>
                <a:gd name="T14" fmla="*/ 0 w 1090"/>
                <a:gd name="T15" fmla="*/ 0 h 1400"/>
                <a:gd name="T16" fmla="*/ 0 w 1090"/>
                <a:gd name="T17" fmla="*/ 0 h 1400"/>
                <a:gd name="T18" fmla="*/ 0 w 1090"/>
                <a:gd name="T19" fmla="*/ 0 h 1400"/>
                <a:gd name="T20" fmla="*/ 0 w 1090"/>
                <a:gd name="T21" fmla="*/ 0 h 1400"/>
                <a:gd name="T22" fmla="*/ 0 w 1090"/>
                <a:gd name="T23" fmla="*/ 0 h 1400"/>
                <a:gd name="T24" fmla="*/ 0 w 1090"/>
                <a:gd name="T25" fmla="*/ 0 h 1400"/>
                <a:gd name="T26" fmla="*/ 0 w 1090"/>
                <a:gd name="T27" fmla="*/ 0 h 1400"/>
                <a:gd name="T28" fmla="*/ 0 w 1090"/>
                <a:gd name="T29" fmla="*/ 0 h 1400"/>
                <a:gd name="T30" fmla="*/ 0 w 1090"/>
                <a:gd name="T31" fmla="*/ 0 h 1400"/>
                <a:gd name="T32" fmla="*/ 0 w 1090"/>
                <a:gd name="T33" fmla="*/ 0 h 1400"/>
                <a:gd name="T34" fmla="*/ 0 w 1090"/>
                <a:gd name="T35" fmla="*/ 0 h 1400"/>
                <a:gd name="T36" fmla="*/ 0 w 1090"/>
                <a:gd name="T37" fmla="*/ 0 h 1400"/>
                <a:gd name="T38" fmla="*/ 0 w 1090"/>
                <a:gd name="T39" fmla="*/ 0 h 1400"/>
                <a:gd name="T40" fmla="*/ 0 w 1090"/>
                <a:gd name="T41" fmla="*/ 0 h 1400"/>
                <a:gd name="T42" fmla="*/ 0 w 1090"/>
                <a:gd name="T43" fmla="*/ 0 h 1400"/>
                <a:gd name="T44" fmla="*/ 0 w 1090"/>
                <a:gd name="T45" fmla="*/ 0 h 14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090"/>
                <a:gd name="T70" fmla="*/ 0 h 1400"/>
                <a:gd name="T71" fmla="*/ 1090 w 1090"/>
                <a:gd name="T72" fmla="*/ 1400 h 140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090" h="1400">
                  <a:moveTo>
                    <a:pt x="90" y="387"/>
                  </a:moveTo>
                  <a:lnTo>
                    <a:pt x="300" y="319"/>
                  </a:lnTo>
                  <a:lnTo>
                    <a:pt x="251" y="175"/>
                  </a:lnTo>
                  <a:lnTo>
                    <a:pt x="397" y="29"/>
                  </a:lnTo>
                  <a:lnTo>
                    <a:pt x="594" y="0"/>
                  </a:lnTo>
                  <a:lnTo>
                    <a:pt x="687" y="12"/>
                  </a:lnTo>
                  <a:lnTo>
                    <a:pt x="783" y="110"/>
                  </a:lnTo>
                  <a:lnTo>
                    <a:pt x="929" y="239"/>
                  </a:lnTo>
                  <a:lnTo>
                    <a:pt x="800" y="255"/>
                  </a:lnTo>
                  <a:lnTo>
                    <a:pt x="945" y="465"/>
                  </a:lnTo>
                  <a:lnTo>
                    <a:pt x="978" y="775"/>
                  </a:lnTo>
                  <a:lnTo>
                    <a:pt x="1090" y="1142"/>
                  </a:lnTo>
                  <a:lnTo>
                    <a:pt x="832" y="1400"/>
                  </a:lnTo>
                  <a:lnTo>
                    <a:pt x="622" y="1368"/>
                  </a:lnTo>
                  <a:lnTo>
                    <a:pt x="332" y="885"/>
                  </a:lnTo>
                  <a:lnTo>
                    <a:pt x="332" y="690"/>
                  </a:lnTo>
                  <a:lnTo>
                    <a:pt x="245" y="775"/>
                  </a:lnTo>
                  <a:lnTo>
                    <a:pt x="193" y="743"/>
                  </a:lnTo>
                  <a:lnTo>
                    <a:pt x="155" y="830"/>
                  </a:lnTo>
                  <a:lnTo>
                    <a:pt x="90" y="775"/>
                  </a:lnTo>
                  <a:lnTo>
                    <a:pt x="128" y="652"/>
                  </a:lnTo>
                  <a:lnTo>
                    <a:pt x="0" y="519"/>
                  </a:lnTo>
                  <a:lnTo>
                    <a:pt x="90" y="387"/>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42" name="Freeform 46"/>
            <p:cNvSpPr>
              <a:spLocks noChangeAspect="1"/>
            </p:cNvSpPr>
            <p:nvPr/>
          </p:nvSpPr>
          <p:spPr bwMode="auto">
            <a:xfrm rot="815464">
              <a:off x="759" y="1599"/>
              <a:ext cx="132" cy="108"/>
            </a:xfrm>
            <a:custGeom>
              <a:avLst/>
              <a:gdLst>
                <a:gd name="T0" fmla="*/ 0 w 1139"/>
                <a:gd name="T1" fmla="*/ 0 h 935"/>
                <a:gd name="T2" fmla="*/ 0 w 1139"/>
                <a:gd name="T3" fmla="*/ 0 h 935"/>
                <a:gd name="T4" fmla="*/ 0 w 1139"/>
                <a:gd name="T5" fmla="*/ 0 h 935"/>
                <a:gd name="T6" fmla="*/ 0 w 1139"/>
                <a:gd name="T7" fmla="*/ 0 h 935"/>
                <a:gd name="T8" fmla="*/ 0 w 1139"/>
                <a:gd name="T9" fmla="*/ 0 h 935"/>
                <a:gd name="T10" fmla="*/ 0 w 1139"/>
                <a:gd name="T11" fmla="*/ 0 h 935"/>
                <a:gd name="T12" fmla="*/ 0 w 1139"/>
                <a:gd name="T13" fmla="*/ 0 h 935"/>
                <a:gd name="T14" fmla="*/ 0 w 1139"/>
                <a:gd name="T15" fmla="*/ 0 h 935"/>
                <a:gd name="T16" fmla="*/ 0 w 1139"/>
                <a:gd name="T17" fmla="*/ 0 h 935"/>
                <a:gd name="T18" fmla="*/ 0 w 1139"/>
                <a:gd name="T19" fmla="*/ 0 h 935"/>
                <a:gd name="T20" fmla="*/ 0 w 1139"/>
                <a:gd name="T21" fmla="*/ 0 h 935"/>
                <a:gd name="T22" fmla="*/ 0 w 1139"/>
                <a:gd name="T23" fmla="*/ 0 h 935"/>
                <a:gd name="T24" fmla="*/ 0 w 1139"/>
                <a:gd name="T25" fmla="*/ 0 h 935"/>
                <a:gd name="T26" fmla="*/ 0 w 1139"/>
                <a:gd name="T27" fmla="*/ 0 h 935"/>
                <a:gd name="T28" fmla="*/ 0 w 1139"/>
                <a:gd name="T29" fmla="*/ 0 h 935"/>
                <a:gd name="T30" fmla="*/ 0 w 1139"/>
                <a:gd name="T31" fmla="*/ 0 h 935"/>
                <a:gd name="T32" fmla="*/ 0 w 1139"/>
                <a:gd name="T33" fmla="*/ 0 h 935"/>
                <a:gd name="T34" fmla="*/ 0 w 1139"/>
                <a:gd name="T35" fmla="*/ 0 h 935"/>
                <a:gd name="T36" fmla="*/ 0 w 1139"/>
                <a:gd name="T37" fmla="*/ 0 h 935"/>
                <a:gd name="T38" fmla="*/ 0 w 1139"/>
                <a:gd name="T39" fmla="*/ 0 h 935"/>
                <a:gd name="T40" fmla="*/ 0 w 1139"/>
                <a:gd name="T41" fmla="*/ 0 h 935"/>
                <a:gd name="T42" fmla="*/ 0 w 1139"/>
                <a:gd name="T43" fmla="*/ 0 h 93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139"/>
                <a:gd name="T67" fmla="*/ 0 h 935"/>
                <a:gd name="T68" fmla="*/ 1139 w 1139"/>
                <a:gd name="T69" fmla="*/ 935 h 935"/>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139" h="935">
                  <a:moveTo>
                    <a:pt x="1139" y="613"/>
                  </a:moveTo>
                  <a:lnTo>
                    <a:pt x="862" y="797"/>
                  </a:lnTo>
                  <a:lnTo>
                    <a:pt x="846" y="920"/>
                  </a:lnTo>
                  <a:lnTo>
                    <a:pt x="674" y="935"/>
                  </a:lnTo>
                  <a:lnTo>
                    <a:pt x="572" y="855"/>
                  </a:lnTo>
                  <a:lnTo>
                    <a:pt x="562" y="738"/>
                  </a:lnTo>
                  <a:lnTo>
                    <a:pt x="443" y="694"/>
                  </a:lnTo>
                  <a:lnTo>
                    <a:pt x="400" y="571"/>
                  </a:lnTo>
                  <a:lnTo>
                    <a:pt x="233" y="596"/>
                  </a:lnTo>
                  <a:lnTo>
                    <a:pt x="142" y="539"/>
                  </a:lnTo>
                  <a:lnTo>
                    <a:pt x="71" y="532"/>
                  </a:lnTo>
                  <a:lnTo>
                    <a:pt x="0" y="238"/>
                  </a:lnTo>
                  <a:lnTo>
                    <a:pt x="114" y="161"/>
                  </a:lnTo>
                  <a:lnTo>
                    <a:pt x="248" y="191"/>
                  </a:lnTo>
                  <a:lnTo>
                    <a:pt x="362" y="339"/>
                  </a:lnTo>
                  <a:lnTo>
                    <a:pt x="377" y="158"/>
                  </a:lnTo>
                  <a:lnTo>
                    <a:pt x="375" y="16"/>
                  </a:lnTo>
                  <a:lnTo>
                    <a:pt x="597" y="0"/>
                  </a:lnTo>
                  <a:lnTo>
                    <a:pt x="765" y="467"/>
                  </a:lnTo>
                  <a:lnTo>
                    <a:pt x="916" y="475"/>
                  </a:lnTo>
                  <a:lnTo>
                    <a:pt x="949" y="416"/>
                  </a:lnTo>
                  <a:lnTo>
                    <a:pt x="1139" y="613"/>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43" name="Freeform 47"/>
            <p:cNvSpPr>
              <a:spLocks noChangeAspect="1"/>
            </p:cNvSpPr>
            <p:nvPr/>
          </p:nvSpPr>
          <p:spPr bwMode="auto">
            <a:xfrm rot="815464">
              <a:off x="687" y="1600"/>
              <a:ext cx="76" cy="114"/>
            </a:xfrm>
            <a:custGeom>
              <a:avLst/>
              <a:gdLst>
                <a:gd name="T0" fmla="*/ 0 w 661"/>
                <a:gd name="T1" fmla="*/ 0 h 968"/>
                <a:gd name="T2" fmla="*/ 0 w 661"/>
                <a:gd name="T3" fmla="*/ 0 h 968"/>
                <a:gd name="T4" fmla="*/ 0 w 661"/>
                <a:gd name="T5" fmla="*/ 0 h 968"/>
                <a:gd name="T6" fmla="*/ 0 w 661"/>
                <a:gd name="T7" fmla="*/ 0 h 968"/>
                <a:gd name="T8" fmla="*/ 0 w 661"/>
                <a:gd name="T9" fmla="*/ 0 h 968"/>
                <a:gd name="T10" fmla="*/ 0 w 661"/>
                <a:gd name="T11" fmla="*/ 0 h 968"/>
                <a:gd name="T12" fmla="*/ 0 w 661"/>
                <a:gd name="T13" fmla="*/ 0 h 968"/>
                <a:gd name="T14" fmla="*/ 0 w 661"/>
                <a:gd name="T15" fmla="*/ 0 h 968"/>
                <a:gd name="T16" fmla="*/ 0 w 661"/>
                <a:gd name="T17" fmla="*/ 0 h 968"/>
                <a:gd name="T18" fmla="*/ 0 w 661"/>
                <a:gd name="T19" fmla="*/ 0 h 968"/>
                <a:gd name="T20" fmla="*/ 0 w 661"/>
                <a:gd name="T21" fmla="*/ 0 h 968"/>
                <a:gd name="T22" fmla="*/ 0 w 661"/>
                <a:gd name="T23" fmla="*/ 0 h 968"/>
                <a:gd name="T24" fmla="*/ 0 w 661"/>
                <a:gd name="T25" fmla="*/ 0 h 968"/>
                <a:gd name="T26" fmla="*/ 0 w 661"/>
                <a:gd name="T27" fmla="*/ 0 h 968"/>
                <a:gd name="T28" fmla="*/ 0 w 661"/>
                <a:gd name="T29" fmla="*/ 0 h 968"/>
                <a:gd name="T30" fmla="*/ 0 w 661"/>
                <a:gd name="T31" fmla="*/ 0 h 968"/>
                <a:gd name="T32" fmla="*/ 0 w 661"/>
                <a:gd name="T33" fmla="*/ 0 h 968"/>
                <a:gd name="T34" fmla="*/ 0 w 661"/>
                <a:gd name="T35" fmla="*/ 0 h 968"/>
                <a:gd name="T36" fmla="*/ 0 w 661"/>
                <a:gd name="T37" fmla="*/ 0 h 968"/>
                <a:gd name="T38" fmla="*/ 0 w 661"/>
                <a:gd name="T39" fmla="*/ 0 h 968"/>
                <a:gd name="T40" fmla="*/ 0 w 661"/>
                <a:gd name="T41" fmla="*/ 0 h 96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61"/>
                <a:gd name="T64" fmla="*/ 0 h 968"/>
                <a:gd name="T65" fmla="*/ 661 w 661"/>
                <a:gd name="T66" fmla="*/ 968 h 96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61" h="968">
                  <a:moveTo>
                    <a:pt x="439" y="722"/>
                  </a:moveTo>
                  <a:lnTo>
                    <a:pt x="403" y="774"/>
                  </a:lnTo>
                  <a:lnTo>
                    <a:pt x="388" y="890"/>
                  </a:lnTo>
                  <a:lnTo>
                    <a:pt x="290" y="968"/>
                  </a:lnTo>
                  <a:lnTo>
                    <a:pt x="206" y="948"/>
                  </a:lnTo>
                  <a:lnTo>
                    <a:pt x="145" y="806"/>
                  </a:lnTo>
                  <a:lnTo>
                    <a:pt x="64" y="774"/>
                  </a:lnTo>
                  <a:lnTo>
                    <a:pt x="97" y="697"/>
                  </a:lnTo>
                  <a:lnTo>
                    <a:pt x="0" y="568"/>
                  </a:lnTo>
                  <a:lnTo>
                    <a:pt x="17" y="548"/>
                  </a:lnTo>
                  <a:lnTo>
                    <a:pt x="129" y="451"/>
                  </a:lnTo>
                  <a:lnTo>
                    <a:pt x="145" y="354"/>
                  </a:lnTo>
                  <a:lnTo>
                    <a:pt x="210" y="309"/>
                  </a:lnTo>
                  <a:lnTo>
                    <a:pt x="248" y="209"/>
                  </a:lnTo>
                  <a:lnTo>
                    <a:pt x="339" y="180"/>
                  </a:lnTo>
                  <a:lnTo>
                    <a:pt x="500" y="0"/>
                  </a:lnTo>
                  <a:lnTo>
                    <a:pt x="590" y="15"/>
                  </a:lnTo>
                  <a:lnTo>
                    <a:pt x="661" y="309"/>
                  </a:lnTo>
                  <a:lnTo>
                    <a:pt x="564" y="354"/>
                  </a:lnTo>
                  <a:lnTo>
                    <a:pt x="549" y="548"/>
                  </a:lnTo>
                  <a:lnTo>
                    <a:pt x="439" y="722"/>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44" name="Freeform 48"/>
            <p:cNvSpPr>
              <a:spLocks noChangeAspect="1"/>
            </p:cNvSpPr>
            <p:nvPr/>
          </p:nvSpPr>
          <p:spPr bwMode="auto">
            <a:xfrm rot="815464">
              <a:off x="732" y="1652"/>
              <a:ext cx="101" cy="77"/>
            </a:xfrm>
            <a:custGeom>
              <a:avLst/>
              <a:gdLst>
                <a:gd name="T0" fmla="*/ 0 w 880"/>
                <a:gd name="T1" fmla="*/ 0 h 659"/>
                <a:gd name="T2" fmla="*/ 0 w 880"/>
                <a:gd name="T3" fmla="*/ 0 h 659"/>
                <a:gd name="T4" fmla="*/ 0 w 880"/>
                <a:gd name="T5" fmla="*/ 0 h 659"/>
                <a:gd name="T6" fmla="*/ 0 w 880"/>
                <a:gd name="T7" fmla="*/ 0 h 659"/>
                <a:gd name="T8" fmla="*/ 0 w 880"/>
                <a:gd name="T9" fmla="*/ 0 h 659"/>
                <a:gd name="T10" fmla="*/ 0 w 880"/>
                <a:gd name="T11" fmla="*/ 0 h 659"/>
                <a:gd name="T12" fmla="*/ 0 w 880"/>
                <a:gd name="T13" fmla="*/ 0 h 659"/>
                <a:gd name="T14" fmla="*/ 0 w 880"/>
                <a:gd name="T15" fmla="*/ 0 h 659"/>
                <a:gd name="T16" fmla="*/ 0 w 880"/>
                <a:gd name="T17" fmla="*/ 0 h 659"/>
                <a:gd name="T18" fmla="*/ 0 w 880"/>
                <a:gd name="T19" fmla="*/ 0 h 659"/>
                <a:gd name="T20" fmla="*/ 0 w 880"/>
                <a:gd name="T21" fmla="*/ 0 h 659"/>
                <a:gd name="T22" fmla="*/ 0 w 880"/>
                <a:gd name="T23" fmla="*/ 0 h 659"/>
                <a:gd name="T24" fmla="*/ 0 w 880"/>
                <a:gd name="T25" fmla="*/ 0 h 659"/>
                <a:gd name="T26" fmla="*/ 0 w 880"/>
                <a:gd name="T27" fmla="*/ 0 h 659"/>
                <a:gd name="T28" fmla="*/ 0 w 880"/>
                <a:gd name="T29" fmla="*/ 0 h 659"/>
                <a:gd name="T30" fmla="*/ 0 w 880"/>
                <a:gd name="T31" fmla="*/ 0 h 659"/>
                <a:gd name="T32" fmla="*/ 0 w 880"/>
                <a:gd name="T33" fmla="*/ 0 h 659"/>
                <a:gd name="T34" fmla="*/ 0 w 880"/>
                <a:gd name="T35" fmla="*/ 0 h 659"/>
                <a:gd name="T36" fmla="*/ 0 w 880"/>
                <a:gd name="T37" fmla="*/ 0 h 659"/>
                <a:gd name="T38" fmla="*/ 0 w 880"/>
                <a:gd name="T39" fmla="*/ 0 h 65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880"/>
                <a:gd name="T61" fmla="*/ 0 h 659"/>
                <a:gd name="T62" fmla="*/ 880 w 880"/>
                <a:gd name="T63" fmla="*/ 659 h 65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880" h="659">
                  <a:moveTo>
                    <a:pt x="880" y="653"/>
                  </a:moveTo>
                  <a:lnTo>
                    <a:pt x="874" y="588"/>
                  </a:lnTo>
                  <a:lnTo>
                    <a:pt x="810" y="530"/>
                  </a:lnTo>
                  <a:lnTo>
                    <a:pt x="825" y="403"/>
                  </a:lnTo>
                  <a:lnTo>
                    <a:pt x="723" y="323"/>
                  </a:lnTo>
                  <a:lnTo>
                    <a:pt x="713" y="206"/>
                  </a:lnTo>
                  <a:lnTo>
                    <a:pt x="594" y="162"/>
                  </a:lnTo>
                  <a:lnTo>
                    <a:pt x="551" y="39"/>
                  </a:lnTo>
                  <a:lnTo>
                    <a:pt x="384" y="64"/>
                  </a:lnTo>
                  <a:lnTo>
                    <a:pt x="293" y="7"/>
                  </a:lnTo>
                  <a:lnTo>
                    <a:pt x="222" y="0"/>
                  </a:lnTo>
                  <a:lnTo>
                    <a:pt x="125" y="45"/>
                  </a:lnTo>
                  <a:lnTo>
                    <a:pt x="110" y="239"/>
                  </a:lnTo>
                  <a:lnTo>
                    <a:pt x="0" y="413"/>
                  </a:lnTo>
                  <a:lnTo>
                    <a:pt x="325" y="539"/>
                  </a:lnTo>
                  <a:lnTo>
                    <a:pt x="448" y="539"/>
                  </a:lnTo>
                  <a:lnTo>
                    <a:pt x="545" y="507"/>
                  </a:lnTo>
                  <a:lnTo>
                    <a:pt x="642" y="581"/>
                  </a:lnTo>
                  <a:lnTo>
                    <a:pt x="825" y="659"/>
                  </a:lnTo>
                  <a:lnTo>
                    <a:pt x="880" y="653"/>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45" name="Freeform 49"/>
            <p:cNvSpPr>
              <a:spLocks noChangeAspect="1"/>
            </p:cNvSpPr>
            <p:nvPr/>
          </p:nvSpPr>
          <p:spPr bwMode="auto">
            <a:xfrm rot="815464">
              <a:off x="703" y="1696"/>
              <a:ext cx="129" cy="87"/>
            </a:xfrm>
            <a:custGeom>
              <a:avLst/>
              <a:gdLst>
                <a:gd name="T0" fmla="*/ 0 w 1120"/>
                <a:gd name="T1" fmla="*/ 0 h 742"/>
                <a:gd name="T2" fmla="*/ 0 w 1120"/>
                <a:gd name="T3" fmla="*/ 0 h 742"/>
                <a:gd name="T4" fmla="*/ 0 w 1120"/>
                <a:gd name="T5" fmla="*/ 0 h 742"/>
                <a:gd name="T6" fmla="*/ 0 w 1120"/>
                <a:gd name="T7" fmla="*/ 0 h 742"/>
                <a:gd name="T8" fmla="*/ 0 w 1120"/>
                <a:gd name="T9" fmla="*/ 0 h 742"/>
                <a:gd name="T10" fmla="*/ 0 w 1120"/>
                <a:gd name="T11" fmla="*/ 0 h 742"/>
                <a:gd name="T12" fmla="*/ 0 w 1120"/>
                <a:gd name="T13" fmla="*/ 0 h 742"/>
                <a:gd name="T14" fmla="*/ 0 w 1120"/>
                <a:gd name="T15" fmla="*/ 0 h 742"/>
                <a:gd name="T16" fmla="*/ 0 w 1120"/>
                <a:gd name="T17" fmla="*/ 0 h 742"/>
                <a:gd name="T18" fmla="*/ 0 w 1120"/>
                <a:gd name="T19" fmla="*/ 0 h 742"/>
                <a:gd name="T20" fmla="*/ 0 w 1120"/>
                <a:gd name="T21" fmla="*/ 0 h 742"/>
                <a:gd name="T22" fmla="*/ 0 w 1120"/>
                <a:gd name="T23" fmla="*/ 0 h 742"/>
                <a:gd name="T24" fmla="*/ 0 w 1120"/>
                <a:gd name="T25" fmla="*/ 0 h 742"/>
                <a:gd name="T26" fmla="*/ 0 w 1120"/>
                <a:gd name="T27" fmla="*/ 0 h 742"/>
                <a:gd name="T28" fmla="*/ 0 w 1120"/>
                <a:gd name="T29" fmla="*/ 0 h 742"/>
                <a:gd name="T30" fmla="*/ 0 w 1120"/>
                <a:gd name="T31" fmla="*/ 0 h 742"/>
                <a:gd name="T32" fmla="*/ 0 w 1120"/>
                <a:gd name="T33" fmla="*/ 0 h 742"/>
                <a:gd name="T34" fmla="*/ 0 w 1120"/>
                <a:gd name="T35" fmla="*/ 0 h 742"/>
                <a:gd name="T36" fmla="*/ 0 w 1120"/>
                <a:gd name="T37" fmla="*/ 0 h 742"/>
                <a:gd name="T38" fmla="*/ 0 w 1120"/>
                <a:gd name="T39" fmla="*/ 0 h 742"/>
                <a:gd name="T40" fmla="*/ 0 w 1120"/>
                <a:gd name="T41" fmla="*/ 0 h 742"/>
                <a:gd name="T42" fmla="*/ 0 w 1120"/>
                <a:gd name="T43" fmla="*/ 0 h 7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120"/>
                <a:gd name="T67" fmla="*/ 0 h 742"/>
                <a:gd name="T68" fmla="*/ 1120 w 1120"/>
                <a:gd name="T69" fmla="*/ 742 h 74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120" h="742">
                  <a:moveTo>
                    <a:pt x="426" y="611"/>
                  </a:moveTo>
                  <a:lnTo>
                    <a:pt x="507" y="562"/>
                  </a:lnTo>
                  <a:lnTo>
                    <a:pt x="668" y="675"/>
                  </a:lnTo>
                  <a:lnTo>
                    <a:pt x="758" y="675"/>
                  </a:lnTo>
                  <a:lnTo>
                    <a:pt x="839" y="742"/>
                  </a:lnTo>
                  <a:lnTo>
                    <a:pt x="968" y="665"/>
                  </a:lnTo>
                  <a:lnTo>
                    <a:pt x="952" y="524"/>
                  </a:lnTo>
                  <a:lnTo>
                    <a:pt x="1120" y="384"/>
                  </a:lnTo>
                  <a:lnTo>
                    <a:pt x="1097" y="232"/>
                  </a:lnTo>
                  <a:lnTo>
                    <a:pt x="1029" y="240"/>
                  </a:lnTo>
                  <a:lnTo>
                    <a:pt x="974" y="246"/>
                  </a:lnTo>
                  <a:lnTo>
                    <a:pt x="791" y="168"/>
                  </a:lnTo>
                  <a:lnTo>
                    <a:pt x="694" y="94"/>
                  </a:lnTo>
                  <a:lnTo>
                    <a:pt x="597" y="126"/>
                  </a:lnTo>
                  <a:lnTo>
                    <a:pt x="474" y="126"/>
                  </a:lnTo>
                  <a:lnTo>
                    <a:pt x="149" y="0"/>
                  </a:lnTo>
                  <a:lnTo>
                    <a:pt x="113" y="52"/>
                  </a:lnTo>
                  <a:lnTo>
                    <a:pt x="98" y="168"/>
                  </a:lnTo>
                  <a:lnTo>
                    <a:pt x="0" y="246"/>
                  </a:lnTo>
                  <a:lnTo>
                    <a:pt x="152" y="465"/>
                  </a:lnTo>
                  <a:lnTo>
                    <a:pt x="323" y="471"/>
                  </a:lnTo>
                  <a:lnTo>
                    <a:pt x="426" y="611"/>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46" name="Freeform 50"/>
            <p:cNvSpPr>
              <a:spLocks noChangeAspect="1"/>
            </p:cNvSpPr>
            <p:nvPr/>
          </p:nvSpPr>
          <p:spPr bwMode="auto">
            <a:xfrm rot="815464">
              <a:off x="652" y="1709"/>
              <a:ext cx="97" cy="68"/>
            </a:xfrm>
            <a:custGeom>
              <a:avLst/>
              <a:gdLst>
                <a:gd name="T0" fmla="*/ 0 w 829"/>
                <a:gd name="T1" fmla="*/ 0 h 593"/>
                <a:gd name="T2" fmla="*/ 0 w 829"/>
                <a:gd name="T3" fmla="*/ 0 h 593"/>
                <a:gd name="T4" fmla="*/ 0 w 829"/>
                <a:gd name="T5" fmla="*/ 0 h 593"/>
                <a:gd name="T6" fmla="*/ 0 w 829"/>
                <a:gd name="T7" fmla="*/ 0 h 593"/>
                <a:gd name="T8" fmla="*/ 0 w 829"/>
                <a:gd name="T9" fmla="*/ 0 h 593"/>
                <a:gd name="T10" fmla="*/ 0 w 829"/>
                <a:gd name="T11" fmla="*/ 0 h 593"/>
                <a:gd name="T12" fmla="*/ 0 w 829"/>
                <a:gd name="T13" fmla="*/ 0 h 593"/>
                <a:gd name="T14" fmla="*/ 0 w 829"/>
                <a:gd name="T15" fmla="*/ 0 h 593"/>
                <a:gd name="T16" fmla="*/ 0 w 829"/>
                <a:gd name="T17" fmla="*/ 0 h 593"/>
                <a:gd name="T18" fmla="*/ 0 w 829"/>
                <a:gd name="T19" fmla="*/ 0 h 593"/>
                <a:gd name="T20" fmla="*/ 0 w 829"/>
                <a:gd name="T21" fmla="*/ 0 h 593"/>
                <a:gd name="T22" fmla="*/ 0 w 829"/>
                <a:gd name="T23" fmla="*/ 0 h 593"/>
                <a:gd name="T24" fmla="*/ 0 w 829"/>
                <a:gd name="T25" fmla="*/ 0 h 593"/>
                <a:gd name="T26" fmla="*/ 0 w 829"/>
                <a:gd name="T27" fmla="*/ 0 h 593"/>
                <a:gd name="T28" fmla="*/ 0 w 829"/>
                <a:gd name="T29" fmla="*/ 0 h 593"/>
                <a:gd name="T30" fmla="*/ 0 w 829"/>
                <a:gd name="T31" fmla="*/ 0 h 593"/>
                <a:gd name="T32" fmla="*/ 0 w 829"/>
                <a:gd name="T33" fmla="*/ 0 h 593"/>
                <a:gd name="T34" fmla="*/ 0 w 829"/>
                <a:gd name="T35" fmla="*/ 0 h 59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29"/>
                <a:gd name="T55" fmla="*/ 0 h 593"/>
                <a:gd name="T56" fmla="*/ 829 w 829"/>
                <a:gd name="T57" fmla="*/ 593 h 59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29" h="593">
                  <a:moveTo>
                    <a:pt x="829" y="385"/>
                  </a:moveTo>
                  <a:lnTo>
                    <a:pt x="790" y="407"/>
                  </a:lnTo>
                  <a:lnTo>
                    <a:pt x="716" y="491"/>
                  </a:lnTo>
                  <a:lnTo>
                    <a:pt x="732" y="568"/>
                  </a:lnTo>
                  <a:lnTo>
                    <a:pt x="442" y="587"/>
                  </a:lnTo>
                  <a:lnTo>
                    <a:pt x="345" y="523"/>
                  </a:lnTo>
                  <a:lnTo>
                    <a:pt x="283" y="578"/>
                  </a:lnTo>
                  <a:lnTo>
                    <a:pt x="168" y="593"/>
                  </a:lnTo>
                  <a:lnTo>
                    <a:pt x="64" y="587"/>
                  </a:lnTo>
                  <a:lnTo>
                    <a:pt x="0" y="426"/>
                  </a:lnTo>
                  <a:lnTo>
                    <a:pt x="64" y="362"/>
                  </a:lnTo>
                  <a:lnTo>
                    <a:pt x="81" y="116"/>
                  </a:lnTo>
                  <a:lnTo>
                    <a:pt x="177" y="103"/>
                  </a:lnTo>
                  <a:lnTo>
                    <a:pt x="319" y="0"/>
                  </a:lnTo>
                  <a:lnTo>
                    <a:pt x="403" y="20"/>
                  </a:lnTo>
                  <a:lnTo>
                    <a:pt x="555" y="239"/>
                  </a:lnTo>
                  <a:lnTo>
                    <a:pt x="726" y="245"/>
                  </a:lnTo>
                  <a:lnTo>
                    <a:pt x="829" y="385"/>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47" name="Freeform 51"/>
            <p:cNvSpPr>
              <a:spLocks noChangeAspect="1"/>
            </p:cNvSpPr>
            <p:nvPr/>
          </p:nvSpPr>
          <p:spPr bwMode="auto">
            <a:xfrm rot="815464">
              <a:off x="604" y="1752"/>
              <a:ext cx="75" cy="71"/>
            </a:xfrm>
            <a:custGeom>
              <a:avLst/>
              <a:gdLst>
                <a:gd name="T0" fmla="*/ 0 w 651"/>
                <a:gd name="T1" fmla="*/ 0 h 604"/>
                <a:gd name="T2" fmla="*/ 0 w 651"/>
                <a:gd name="T3" fmla="*/ 0 h 604"/>
                <a:gd name="T4" fmla="*/ 0 w 651"/>
                <a:gd name="T5" fmla="*/ 0 h 604"/>
                <a:gd name="T6" fmla="*/ 0 w 651"/>
                <a:gd name="T7" fmla="*/ 0 h 604"/>
                <a:gd name="T8" fmla="*/ 0 w 651"/>
                <a:gd name="T9" fmla="*/ 0 h 604"/>
                <a:gd name="T10" fmla="*/ 0 w 651"/>
                <a:gd name="T11" fmla="*/ 0 h 604"/>
                <a:gd name="T12" fmla="*/ 0 w 651"/>
                <a:gd name="T13" fmla="*/ 0 h 604"/>
                <a:gd name="T14" fmla="*/ 0 w 651"/>
                <a:gd name="T15" fmla="*/ 0 h 604"/>
                <a:gd name="T16" fmla="*/ 0 w 651"/>
                <a:gd name="T17" fmla="*/ 0 h 604"/>
                <a:gd name="T18" fmla="*/ 0 w 651"/>
                <a:gd name="T19" fmla="*/ 0 h 604"/>
                <a:gd name="T20" fmla="*/ 0 w 651"/>
                <a:gd name="T21" fmla="*/ 0 h 604"/>
                <a:gd name="T22" fmla="*/ 0 w 651"/>
                <a:gd name="T23" fmla="*/ 0 h 604"/>
                <a:gd name="T24" fmla="*/ 0 w 651"/>
                <a:gd name="T25" fmla="*/ 0 h 604"/>
                <a:gd name="T26" fmla="*/ 0 w 651"/>
                <a:gd name="T27" fmla="*/ 0 h 604"/>
                <a:gd name="T28" fmla="*/ 0 w 651"/>
                <a:gd name="T29" fmla="*/ 0 h 604"/>
                <a:gd name="T30" fmla="*/ 0 w 651"/>
                <a:gd name="T31" fmla="*/ 0 h 604"/>
                <a:gd name="T32" fmla="*/ 0 w 651"/>
                <a:gd name="T33" fmla="*/ 0 h 604"/>
                <a:gd name="T34" fmla="*/ 0 w 651"/>
                <a:gd name="T35" fmla="*/ 0 h 604"/>
                <a:gd name="T36" fmla="*/ 0 w 651"/>
                <a:gd name="T37" fmla="*/ 0 h 60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51"/>
                <a:gd name="T58" fmla="*/ 0 h 604"/>
                <a:gd name="T59" fmla="*/ 651 w 651"/>
                <a:gd name="T60" fmla="*/ 604 h 60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51" h="604">
                  <a:moveTo>
                    <a:pt x="386" y="96"/>
                  </a:moveTo>
                  <a:lnTo>
                    <a:pt x="490" y="102"/>
                  </a:lnTo>
                  <a:lnTo>
                    <a:pt x="605" y="87"/>
                  </a:lnTo>
                  <a:lnTo>
                    <a:pt x="651" y="248"/>
                  </a:lnTo>
                  <a:lnTo>
                    <a:pt x="586" y="297"/>
                  </a:lnTo>
                  <a:lnTo>
                    <a:pt x="645" y="409"/>
                  </a:lnTo>
                  <a:lnTo>
                    <a:pt x="516" y="458"/>
                  </a:lnTo>
                  <a:lnTo>
                    <a:pt x="452" y="577"/>
                  </a:lnTo>
                  <a:lnTo>
                    <a:pt x="312" y="604"/>
                  </a:lnTo>
                  <a:lnTo>
                    <a:pt x="225" y="577"/>
                  </a:lnTo>
                  <a:lnTo>
                    <a:pt x="289" y="549"/>
                  </a:lnTo>
                  <a:lnTo>
                    <a:pt x="274" y="451"/>
                  </a:lnTo>
                  <a:lnTo>
                    <a:pt x="257" y="426"/>
                  </a:lnTo>
                  <a:lnTo>
                    <a:pt x="177" y="303"/>
                  </a:lnTo>
                  <a:lnTo>
                    <a:pt x="64" y="303"/>
                  </a:lnTo>
                  <a:lnTo>
                    <a:pt x="0" y="174"/>
                  </a:lnTo>
                  <a:lnTo>
                    <a:pt x="15" y="157"/>
                  </a:lnTo>
                  <a:lnTo>
                    <a:pt x="145" y="0"/>
                  </a:lnTo>
                  <a:lnTo>
                    <a:pt x="386" y="96"/>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48" name="Freeform 52"/>
            <p:cNvSpPr>
              <a:spLocks noChangeAspect="1"/>
            </p:cNvSpPr>
            <p:nvPr/>
          </p:nvSpPr>
          <p:spPr bwMode="auto">
            <a:xfrm rot="815464">
              <a:off x="486" y="2067"/>
              <a:ext cx="40" cy="40"/>
            </a:xfrm>
            <a:custGeom>
              <a:avLst/>
              <a:gdLst>
                <a:gd name="T0" fmla="*/ 0 w 350"/>
                <a:gd name="T1" fmla="*/ 0 h 352"/>
                <a:gd name="T2" fmla="*/ 0 w 350"/>
                <a:gd name="T3" fmla="*/ 0 h 352"/>
                <a:gd name="T4" fmla="*/ 0 w 350"/>
                <a:gd name="T5" fmla="*/ 0 h 352"/>
                <a:gd name="T6" fmla="*/ 0 w 350"/>
                <a:gd name="T7" fmla="*/ 0 h 352"/>
                <a:gd name="T8" fmla="*/ 0 w 350"/>
                <a:gd name="T9" fmla="*/ 0 h 352"/>
                <a:gd name="T10" fmla="*/ 0 w 350"/>
                <a:gd name="T11" fmla="*/ 0 h 352"/>
                <a:gd name="T12" fmla="*/ 0 w 350"/>
                <a:gd name="T13" fmla="*/ 0 h 352"/>
                <a:gd name="T14" fmla="*/ 0 w 350"/>
                <a:gd name="T15" fmla="*/ 0 h 352"/>
                <a:gd name="T16" fmla="*/ 0 w 350"/>
                <a:gd name="T17" fmla="*/ 0 h 352"/>
                <a:gd name="T18" fmla="*/ 0 w 350"/>
                <a:gd name="T19" fmla="*/ 0 h 352"/>
                <a:gd name="T20" fmla="*/ 0 w 350"/>
                <a:gd name="T21" fmla="*/ 0 h 352"/>
                <a:gd name="T22" fmla="*/ 0 w 350"/>
                <a:gd name="T23" fmla="*/ 0 h 352"/>
                <a:gd name="T24" fmla="*/ 0 w 350"/>
                <a:gd name="T25" fmla="*/ 0 h 35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50"/>
                <a:gd name="T40" fmla="*/ 0 h 352"/>
                <a:gd name="T41" fmla="*/ 350 w 350"/>
                <a:gd name="T42" fmla="*/ 352 h 35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50" h="352">
                  <a:moveTo>
                    <a:pt x="263" y="32"/>
                  </a:moveTo>
                  <a:lnTo>
                    <a:pt x="206" y="48"/>
                  </a:lnTo>
                  <a:lnTo>
                    <a:pt x="102" y="0"/>
                  </a:lnTo>
                  <a:lnTo>
                    <a:pt x="0" y="93"/>
                  </a:lnTo>
                  <a:lnTo>
                    <a:pt x="21" y="129"/>
                  </a:lnTo>
                  <a:lnTo>
                    <a:pt x="176" y="352"/>
                  </a:lnTo>
                  <a:lnTo>
                    <a:pt x="183" y="345"/>
                  </a:lnTo>
                  <a:lnTo>
                    <a:pt x="206" y="297"/>
                  </a:lnTo>
                  <a:lnTo>
                    <a:pt x="295" y="274"/>
                  </a:lnTo>
                  <a:lnTo>
                    <a:pt x="303" y="274"/>
                  </a:lnTo>
                  <a:lnTo>
                    <a:pt x="350" y="102"/>
                  </a:lnTo>
                  <a:lnTo>
                    <a:pt x="270" y="32"/>
                  </a:lnTo>
                  <a:lnTo>
                    <a:pt x="263" y="32"/>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49" name="Freeform 53"/>
            <p:cNvSpPr>
              <a:spLocks noChangeAspect="1"/>
            </p:cNvSpPr>
            <p:nvPr/>
          </p:nvSpPr>
          <p:spPr bwMode="auto">
            <a:xfrm rot="815464">
              <a:off x="517" y="2038"/>
              <a:ext cx="83" cy="105"/>
            </a:xfrm>
            <a:custGeom>
              <a:avLst/>
              <a:gdLst>
                <a:gd name="T0" fmla="*/ 0 w 723"/>
                <a:gd name="T1" fmla="*/ 0 h 901"/>
                <a:gd name="T2" fmla="*/ 0 w 723"/>
                <a:gd name="T3" fmla="*/ 0 h 901"/>
                <a:gd name="T4" fmla="*/ 0 w 723"/>
                <a:gd name="T5" fmla="*/ 0 h 901"/>
                <a:gd name="T6" fmla="*/ 0 w 723"/>
                <a:gd name="T7" fmla="*/ 0 h 901"/>
                <a:gd name="T8" fmla="*/ 0 w 723"/>
                <a:gd name="T9" fmla="*/ 0 h 901"/>
                <a:gd name="T10" fmla="*/ 0 w 723"/>
                <a:gd name="T11" fmla="*/ 0 h 901"/>
                <a:gd name="T12" fmla="*/ 0 w 723"/>
                <a:gd name="T13" fmla="*/ 0 h 901"/>
                <a:gd name="T14" fmla="*/ 0 w 723"/>
                <a:gd name="T15" fmla="*/ 0 h 901"/>
                <a:gd name="T16" fmla="*/ 0 w 723"/>
                <a:gd name="T17" fmla="*/ 0 h 901"/>
                <a:gd name="T18" fmla="*/ 0 w 723"/>
                <a:gd name="T19" fmla="*/ 0 h 901"/>
                <a:gd name="T20" fmla="*/ 0 w 723"/>
                <a:gd name="T21" fmla="*/ 0 h 901"/>
                <a:gd name="T22" fmla="*/ 0 w 723"/>
                <a:gd name="T23" fmla="*/ 0 h 901"/>
                <a:gd name="T24" fmla="*/ 0 w 723"/>
                <a:gd name="T25" fmla="*/ 0 h 901"/>
                <a:gd name="T26" fmla="*/ 0 w 723"/>
                <a:gd name="T27" fmla="*/ 0 h 901"/>
                <a:gd name="T28" fmla="*/ 0 w 723"/>
                <a:gd name="T29" fmla="*/ 0 h 901"/>
                <a:gd name="T30" fmla="*/ 0 w 723"/>
                <a:gd name="T31" fmla="*/ 0 h 901"/>
                <a:gd name="T32" fmla="*/ 0 w 723"/>
                <a:gd name="T33" fmla="*/ 0 h 901"/>
                <a:gd name="T34" fmla="*/ 0 w 723"/>
                <a:gd name="T35" fmla="*/ 0 h 901"/>
                <a:gd name="T36" fmla="*/ 0 w 723"/>
                <a:gd name="T37" fmla="*/ 0 h 901"/>
                <a:gd name="T38" fmla="*/ 0 w 723"/>
                <a:gd name="T39" fmla="*/ 0 h 901"/>
                <a:gd name="T40" fmla="*/ 0 w 723"/>
                <a:gd name="T41" fmla="*/ 0 h 901"/>
                <a:gd name="T42" fmla="*/ 0 w 723"/>
                <a:gd name="T43" fmla="*/ 0 h 90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723"/>
                <a:gd name="T67" fmla="*/ 0 h 901"/>
                <a:gd name="T68" fmla="*/ 723 w 723"/>
                <a:gd name="T69" fmla="*/ 901 h 90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723" h="901">
                  <a:moveTo>
                    <a:pt x="343" y="901"/>
                  </a:moveTo>
                  <a:lnTo>
                    <a:pt x="326" y="817"/>
                  </a:lnTo>
                  <a:lnTo>
                    <a:pt x="275" y="732"/>
                  </a:lnTo>
                  <a:lnTo>
                    <a:pt x="104" y="626"/>
                  </a:lnTo>
                  <a:lnTo>
                    <a:pt x="40" y="620"/>
                  </a:lnTo>
                  <a:lnTo>
                    <a:pt x="87" y="448"/>
                  </a:lnTo>
                  <a:lnTo>
                    <a:pt x="7" y="378"/>
                  </a:lnTo>
                  <a:lnTo>
                    <a:pt x="0" y="272"/>
                  </a:lnTo>
                  <a:lnTo>
                    <a:pt x="104" y="240"/>
                  </a:lnTo>
                  <a:lnTo>
                    <a:pt x="49" y="94"/>
                  </a:lnTo>
                  <a:lnTo>
                    <a:pt x="184" y="0"/>
                  </a:lnTo>
                  <a:lnTo>
                    <a:pt x="323" y="7"/>
                  </a:lnTo>
                  <a:lnTo>
                    <a:pt x="411" y="153"/>
                  </a:lnTo>
                  <a:lnTo>
                    <a:pt x="475" y="191"/>
                  </a:lnTo>
                  <a:lnTo>
                    <a:pt x="575" y="333"/>
                  </a:lnTo>
                  <a:lnTo>
                    <a:pt x="646" y="442"/>
                  </a:lnTo>
                  <a:lnTo>
                    <a:pt x="678" y="556"/>
                  </a:lnTo>
                  <a:lnTo>
                    <a:pt x="723" y="732"/>
                  </a:lnTo>
                  <a:lnTo>
                    <a:pt x="549" y="772"/>
                  </a:lnTo>
                  <a:lnTo>
                    <a:pt x="526" y="872"/>
                  </a:lnTo>
                  <a:lnTo>
                    <a:pt x="436" y="878"/>
                  </a:lnTo>
                  <a:lnTo>
                    <a:pt x="343" y="901"/>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50" name="Freeform 54"/>
            <p:cNvSpPr>
              <a:spLocks noChangeAspect="1"/>
            </p:cNvSpPr>
            <p:nvPr/>
          </p:nvSpPr>
          <p:spPr bwMode="auto">
            <a:xfrm rot="815464">
              <a:off x="499" y="2102"/>
              <a:ext cx="48" cy="33"/>
            </a:xfrm>
            <a:custGeom>
              <a:avLst/>
              <a:gdLst>
                <a:gd name="T0" fmla="*/ 0 w 413"/>
                <a:gd name="T1" fmla="*/ 0 h 277"/>
                <a:gd name="T2" fmla="*/ 0 w 413"/>
                <a:gd name="T3" fmla="*/ 0 h 277"/>
                <a:gd name="T4" fmla="*/ 0 w 413"/>
                <a:gd name="T5" fmla="*/ 0 h 277"/>
                <a:gd name="T6" fmla="*/ 0 w 413"/>
                <a:gd name="T7" fmla="*/ 0 h 277"/>
                <a:gd name="T8" fmla="*/ 0 w 413"/>
                <a:gd name="T9" fmla="*/ 0 h 277"/>
                <a:gd name="T10" fmla="*/ 0 w 413"/>
                <a:gd name="T11" fmla="*/ 0 h 277"/>
                <a:gd name="T12" fmla="*/ 0 w 413"/>
                <a:gd name="T13" fmla="*/ 0 h 277"/>
                <a:gd name="T14" fmla="*/ 0 w 413"/>
                <a:gd name="T15" fmla="*/ 0 h 277"/>
                <a:gd name="T16" fmla="*/ 0 w 413"/>
                <a:gd name="T17" fmla="*/ 0 h 277"/>
                <a:gd name="T18" fmla="*/ 0 w 413"/>
                <a:gd name="T19" fmla="*/ 0 h 277"/>
                <a:gd name="T20" fmla="*/ 0 w 413"/>
                <a:gd name="T21" fmla="*/ 0 h 277"/>
                <a:gd name="T22" fmla="*/ 0 w 413"/>
                <a:gd name="T23" fmla="*/ 0 h 277"/>
                <a:gd name="T24" fmla="*/ 0 w 413"/>
                <a:gd name="T25" fmla="*/ 0 h 27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13"/>
                <a:gd name="T40" fmla="*/ 0 h 277"/>
                <a:gd name="T41" fmla="*/ 413 w 413"/>
                <a:gd name="T42" fmla="*/ 277 h 27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13" h="277">
                  <a:moveTo>
                    <a:pt x="333" y="262"/>
                  </a:moveTo>
                  <a:lnTo>
                    <a:pt x="239" y="241"/>
                  </a:lnTo>
                  <a:lnTo>
                    <a:pt x="159" y="277"/>
                  </a:lnTo>
                  <a:lnTo>
                    <a:pt x="23" y="112"/>
                  </a:lnTo>
                  <a:lnTo>
                    <a:pt x="0" y="78"/>
                  </a:lnTo>
                  <a:lnTo>
                    <a:pt x="7" y="71"/>
                  </a:lnTo>
                  <a:lnTo>
                    <a:pt x="30" y="23"/>
                  </a:lnTo>
                  <a:lnTo>
                    <a:pt x="119" y="0"/>
                  </a:lnTo>
                  <a:lnTo>
                    <a:pt x="127" y="0"/>
                  </a:lnTo>
                  <a:lnTo>
                    <a:pt x="191" y="6"/>
                  </a:lnTo>
                  <a:lnTo>
                    <a:pt x="362" y="112"/>
                  </a:lnTo>
                  <a:lnTo>
                    <a:pt x="413" y="197"/>
                  </a:lnTo>
                  <a:lnTo>
                    <a:pt x="333" y="262"/>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51" name="Freeform 55"/>
            <p:cNvSpPr>
              <a:spLocks noChangeAspect="1"/>
            </p:cNvSpPr>
            <p:nvPr/>
          </p:nvSpPr>
          <p:spPr bwMode="auto">
            <a:xfrm rot="815464">
              <a:off x="518" y="2139"/>
              <a:ext cx="57" cy="43"/>
            </a:xfrm>
            <a:custGeom>
              <a:avLst/>
              <a:gdLst>
                <a:gd name="T0" fmla="*/ 0 w 497"/>
                <a:gd name="T1" fmla="*/ 0 h 373"/>
                <a:gd name="T2" fmla="*/ 0 w 497"/>
                <a:gd name="T3" fmla="*/ 0 h 373"/>
                <a:gd name="T4" fmla="*/ 0 w 497"/>
                <a:gd name="T5" fmla="*/ 0 h 373"/>
                <a:gd name="T6" fmla="*/ 0 w 497"/>
                <a:gd name="T7" fmla="*/ 0 h 373"/>
                <a:gd name="T8" fmla="*/ 0 w 497"/>
                <a:gd name="T9" fmla="*/ 0 h 373"/>
                <a:gd name="T10" fmla="*/ 0 w 497"/>
                <a:gd name="T11" fmla="*/ 0 h 373"/>
                <a:gd name="T12" fmla="*/ 0 w 497"/>
                <a:gd name="T13" fmla="*/ 0 h 373"/>
                <a:gd name="T14" fmla="*/ 0 w 497"/>
                <a:gd name="T15" fmla="*/ 0 h 373"/>
                <a:gd name="T16" fmla="*/ 0 w 497"/>
                <a:gd name="T17" fmla="*/ 0 h 373"/>
                <a:gd name="T18" fmla="*/ 0 w 497"/>
                <a:gd name="T19" fmla="*/ 0 h 373"/>
                <a:gd name="T20" fmla="*/ 0 w 497"/>
                <a:gd name="T21" fmla="*/ 0 h 373"/>
                <a:gd name="T22" fmla="*/ 0 w 497"/>
                <a:gd name="T23" fmla="*/ 0 h 373"/>
                <a:gd name="T24" fmla="*/ 0 w 497"/>
                <a:gd name="T25" fmla="*/ 0 h 373"/>
                <a:gd name="T26" fmla="*/ 0 w 497"/>
                <a:gd name="T27" fmla="*/ 0 h 373"/>
                <a:gd name="T28" fmla="*/ 0 w 497"/>
                <a:gd name="T29" fmla="*/ 0 h 373"/>
                <a:gd name="T30" fmla="*/ 0 w 497"/>
                <a:gd name="T31" fmla="*/ 0 h 37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97"/>
                <a:gd name="T49" fmla="*/ 0 h 373"/>
                <a:gd name="T50" fmla="*/ 497 w 497"/>
                <a:gd name="T51" fmla="*/ 373 h 37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97" h="373">
                  <a:moveTo>
                    <a:pt x="188" y="373"/>
                  </a:moveTo>
                  <a:lnTo>
                    <a:pt x="368" y="328"/>
                  </a:lnTo>
                  <a:lnTo>
                    <a:pt x="390" y="239"/>
                  </a:lnTo>
                  <a:lnTo>
                    <a:pt x="487" y="206"/>
                  </a:lnTo>
                  <a:lnTo>
                    <a:pt x="497" y="125"/>
                  </a:lnTo>
                  <a:lnTo>
                    <a:pt x="423" y="93"/>
                  </a:lnTo>
                  <a:lnTo>
                    <a:pt x="377" y="0"/>
                  </a:lnTo>
                  <a:lnTo>
                    <a:pt x="287" y="6"/>
                  </a:lnTo>
                  <a:lnTo>
                    <a:pt x="194" y="29"/>
                  </a:lnTo>
                  <a:lnTo>
                    <a:pt x="116" y="19"/>
                  </a:lnTo>
                  <a:lnTo>
                    <a:pt x="106" y="29"/>
                  </a:lnTo>
                  <a:lnTo>
                    <a:pt x="133" y="70"/>
                  </a:lnTo>
                  <a:lnTo>
                    <a:pt x="126" y="206"/>
                  </a:lnTo>
                  <a:lnTo>
                    <a:pt x="19" y="206"/>
                  </a:lnTo>
                  <a:lnTo>
                    <a:pt x="0" y="206"/>
                  </a:lnTo>
                  <a:lnTo>
                    <a:pt x="188" y="373"/>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52" name="Freeform 56"/>
            <p:cNvSpPr>
              <a:spLocks noChangeAspect="1"/>
            </p:cNvSpPr>
            <p:nvPr/>
          </p:nvSpPr>
          <p:spPr bwMode="auto">
            <a:xfrm rot="815464">
              <a:off x="506" y="2126"/>
              <a:ext cx="37" cy="30"/>
            </a:xfrm>
            <a:custGeom>
              <a:avLst/>
              <a:gdLst>
                <a:gd name="T0" fmla="*/ 0 w 326"/>
                <a:gd name="T1" fmla="*/ 0 h 261"/>
                <a:gd name="T2" fmla="*/ 0 w 326"/>
                <a:gd name="T3" fmla="*/ 0 h 261"/>
                <a:gd name="T4" fmla="*/ 0 w 326"/>
                <a:gd name="T5" fmla="*/ 0 h 261"/>
                <a:gd name="T6" fmla="*/ 0 w 326"/>
                <a:gd name="T7" fmla="*/ 0 h 261"/>
                <a:gd name="T8" fmla="*/ 0 w 326"/>
                <a:gd name="T9" fmla="*/ 0 h 261"/>
                <a:gd name="T10" fmla="*/ 0 w 326"/>
                <a:gd name="T11" fmla="*/ 0 h 261"/>
                <a:gd name="T12" fmla="*/ 0 w 326"/>
                <a:gd name="T13" fmla="*/ 0 h 261"/>
                <a:gd name="T14" fmla="*/ 0 w 326"/>
                <a:gd name="T15" fmla="*/ 0 h 261"/>
                <a:gd name="T16" fmla="*/ 0 w 326"/>
                <a:gd name="T17" fmla="*/ 0 h 261"/>
                <a:gd name="T18" fmla="*/ 0 w 326"/>
                <a:gd name="T19" fmla="*/ 0 h 261"/>
                <a:gd name="T20" fmla="*/ 0 w 326"/>
                <a:gd name="T21" fmla="*/ 0 h 261"/>
                <a:gd name="T22" fmla="*/ 0 w 326"/>
                <a:gd name="T23" fmla="*/ 0 h 261"/>
                <a:gd name="T24" fmla="*/ 0 w 326"/>
                <a:gd name="T25" fmla="*/ 0 h 261"/>
                <a:gd name="T26" fmla="*/ 0 w 326"/>
                <a:gd name="T27" fmla="*/ 0 h 26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26"/>
                <a:gd name="T43" fmla="*/ 0 h 261"/>
                <a:gd name="T44" fmla="*/ 326 w 326"/>
                <a:gd name="T45" fmla="*/ 261 h 26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26" h="261">
                  <a:moveTo>
                    <a:pt x="229" y="65"/>
                  </a:moveTo>
                  <a:lnTo>
                    <a:pt x="135" y="44"/>
                  </a:lnTo>
                  <a:lnTo>
                    <a:pt x="55" y="80"/>
                  </a:lnTo>
                  <a:lnTo>
                    <a:pt x="64" y="93"/>
                  </a:lnTo>
                  <a:lnTo>
                    <a:pt x="0" y="142"/>
                  </a:lnTo>
                  <a:lnTo>
                    <a:pt x="132" y="261"/>
                  </a:lnTo>
                  <a:lnTo>
                    <a:pt x="151" y="261"/>
                  </a:lnTo>
                  <a:lnTo>
                    <a:pt x="258" y="261"/>
                  </a:lnTo>
                  <a:lnTo>
                    <a:pt x="265" y="125"/>
                  </a:lnTo>
                  <a:lnTo>
                    <a:pt x="238" y="84"/>
                  </a:lnTo>
                  <a:lnTo>
                    <a:pt x="248" y="74"/>
                  </a:lnTo>
                  <a:lnTo>
                    <a:pt x="326" y="84"/>
                  </a:lnTo>
                  <a:lnTo>
                    <a:pt x="309" y="0"/>
                  </a:lnTo>
                  <a:lnTo>
                    <a:pt x="229" y="65"/>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53" name="Freeform 57"/>
            <p:cNvSpPr>
              <a:spLocks noChangeAspect="1"/>
            </p:cNvSpPr>
            <p:nvPr/>
          </p:nvSpPr>
          <p:spPr bwMode="auto">
            <a:xfrm rot="815464">
              <a:off x="635" y="2051"/>
              <a:ext cx="58" cy="105"/>
            </a:xfrm>
            <a:custGeom>
              <a:avLst/>
              <a:gdLst>
                <a:gd name="T0" fmla="*/ 0 w 509"/>
                <a:gd name="T1" fmla="*/ 0 h 910"/>
                <a:gd name="T2" fmla="*/ 0 w 509"/>
                <a:gd name="T3" fmla="*/ 0 h 910"/>
                <a:gd name="T4" fmla="*/ 0 w 509"/>
                <a:gd name="T5" fmla="*/ 0 h 910"/>
                <a:gd name="T6" fmla="*/ 0 w 509"/>
                <a:gd name="T7" fmla="*/ 0 h 910"/>
                <a:gd name="T8" fmla="*/ 0 w 509"/>
                <a:gd name="T9" fmla="*/ 0 h 910"/>
                <a:gd name="T10" fmla="*/ 0 w 509"/>
                <a:gd name="T11" fmla="*/ 0 h 910"/>
                <a:gd name="T12" fmla="*/ 0 w 509"/>
                <a:gd name="T13" fmla="*/ 0 h 910"/>
                <a:gd name="T14" fmla="*/ 0 w 509"/>
                <a:gd name="T15" fmla="*/ 0 h 910"/>
                <a:gd name="T16" fmla="*/ 0 w 509"/>
                <a:gd name="T17" fmla="*/ 0 h 910"/>
                <a:gd name="T18" fmla="*/ 0 w 509"/>
                <a:gd name="T19" fmla="*/ 0 h 910"/>
                <a:gd name="T20" fmla="*/ 0 w 509"/>
                <a:gd name="T21" fmla="*/ 0 h 910"/>
                <a:gd name="T22" fmla="*/ 0 w 509"/>
                <a:gd name="T23" fmla="*/ 0 h 910"/>
                <a:gd name="T24" fmla="*/ 0 w 509"/>
                <a:gd name="T25" fmla="*/ 0 h 910"/>
                <a:gd name="T26" fmla="*/ 0 w 509"/>
                <a:gd name="T27" fmla="*/ 0 h 910"/>
                <a:gd name="T28" fmla="*/ 0 w 509"/>
                <a:gd name="T29" fmla="*/ 0 h 910"/>
                <a:gd name="T30" fmla="*/ 0 w 509"/>
                <a:gd name="T31" fmla="*/ 0 h 910"/>
                <a:gd name="T32" fmla="*/ 0 w 509"/>
                <a:gd name="T33" fmla="*/ 0 h 910"/>
                <a:gd name="T34" fmla="*/ 0 w 509"/>
                <a:gd name="T35" fmla="*/ 0 h 910"/>
                <a:gd name="T36" fmla="*/ 0 w 509"/>
                <a:gd name="T37" fmla="*/ 0 h 910"/>
                <a:gd name="T38" fmla="*/ 0 w 509"/>
                <a:gd name="T39" fmla="*/ 0 h 910"/>
                <a:gd name="T40" fmla="*/ 0 w 509"/>
                <a:gd name="T41" fmla="*/ 0 h 910"/>
                <a:gd name="T42" fmla="*/ 0 w 509"/>
                <a:gd name="T43" fmla="*/ 0 h 910"/>
                <a:gd name="T44" fmla="*/ 0 w 509"/>
                <a:gd name="T45" fmla="*/ 0 h 910"/>
                <a:gd name="T46" fmla="*/ 0 w 509"/>
                <a:gd name="T47" fmla="*/ 0 h 91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09"/>
                <a:gd name="T73" fmla="*/ 0 h 910"/>
                <a:gd name="T74" fmla="*/ 509 w 509"/>
                <a:gd name="T75" fmla="*/ 910 h 91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09" h="910">
                  <a:moveTo>
                    <a:pt x="74" y="852"/>
                  </a:moveTo>
                  <a:lnTo>
                    <a:pt x="0" y="813"/>
                  </a:lnTo>
                  <a:lnTo>
                    <a:pt x="97" y="732"/>
                  </a:lnTo>
                  <a:lnTo>
                    <a:pt x="64" y="619"/>
                  </a:lnTo>
                  <a:lnTo>
                    <a:pt x="187" y="613"/>
                  </a:lnTo>
                  <a:lnTo>
                    <a:pt x="203" y="458"/>
                  </a:lnTo>
                  <a:lnTo>
                    <a:pt x="291" y="410"/>
                  </a:lnTo>
                  <a:lnTo>
                    <a:pt x="161" y="338"/>
                  </a:lnTo>
                  <a:lnTo>
                    <a:pt x="145" y="119"/>
                  </a:lnTo>
                  <a:lnTo>
                    <a:pt x="151" y="81"/>
                  </a:lnTo>
                  <a:lnTo>
                    <a:pt x="155" y="39"/>
                  </a:lnTo>
                  <a:lnTo>
                    <a:pt x="333" y="0"/>
                  </a:lnTo>
                  <a:lnTo>
                    <a:pt x="397" y="119"/>
                  </a:lnTo>
                  <a:lnTo>
                    <a:pt x="316" y="145"/>
                  </a:lnTo>
                  <a:lnTo>
                    <a:pt x="413" y="291"/>
                  </a:lnTo>
                  <a:lnTo>
                    <a:pt x="365" y="403"/>
                  </a:lnTo>
                  <a:lnTo>
                    <a:pt x="509" y="500"/>
                  </a:lnTo>
                  <a:lnTo>
                    <a:pt x="413" y="758"/>
                  </a:lnTo>
                  <a:lnTo>
                    <a:pt x="333" y="742"/>
                  </a:lnTo>
                  <a:lnTo>
                    <a:pt x="365" y="878"/>
                  </a:lnTo>
                  <a:lnTo>
                    <a:pt x="361" y="878"/>
                  </a:lnTo>
                  <a:lnTo>
                    <a:pt x="252" y="910"/>
                  </a:lnTo>
                  <a:lnTo>
                    <a:pt x="81" y="846"/>
                  </a:lnTo>
                  <a:lnTo>
                    <a:pt x="74" y="852"/>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54" name="Freeform 58"/>
            <p:cNvSpPr>
              <a:spLocks noChangeAspect="1"/>
            </p:cNvSpPr>
            <p:nvPr/>
          </p:nvSpPr>
          <p:spPr bwMode="auto">
            <a:xfrm rot="815464">
              <a:off x="525" y="2126"/>
              <a:ext cx="68" cy="123"/>
            </a:xfrm>
            <a:custGeom>
              <a:avLst/>
              <a:gdLst>
                <a:gd name="T0" fmla="*/ 0 w 590"/>
                <a:gd name="T1" fmla="*/ 0 h 1059"/>
                <a:gd name="T2" fmla="*/ 0 w 590"/>
                <a:gd name="T3" fmla="*/ 0 h 1059"/>
                <a:gd name="T4" fmla="*/ 0 w 590"/>
                <a:gd name="T5" fmla="*/ 0 h 1059"/>
                <a:gd name="T6" fmla="*/ 0 w 590"/>
                <a:gd name="T7" fmla="*/ 0 h 1059"/>
                <a:gd name="T8" fmla="*/ 0 w 590"/>
                <a:gd name="T9" fmla="*/ 0 h 1059"/>
                <a:gd name="T10" fmla="*/ 0 w 590"/>
                <a:gd name="T11" fmla="*/ 0 h 1059"/>
                <a:gd name="T12" fmla="*/ 0 w 590"/>
                <a:gd name="T13" fmla="*/ 0 h 1059"/>
                <a:gd name="T14" fmla="*/ 0 w 590"/>
                <a:gd name="T15" fmla="*/ 0 h 1059"/>
                <a:gd name="T16" fmla="*/ 0 w 590"/>
                <a:gd name="T17" fmla="*/ 0 h 1059"/>
                <a:gd name="T18" fmla="*/ 0 w 590"/>
                <a:gd name="T19" fmla="*/ 0 h 1059"/>
                <a:gd name="T20" fmla="*/ 0 w 590"/>
                <a:gd name="T21" fmla="*/ 0 h 1059"/>
                <a:gd name="T22" fmla="*/ 0 w 590"/>
                <a:gd name="T23" fmla="*/ 0 h 1059"/>
                <a:gd name="T24" fmla="*/ 0 w 590"/>
                <a:gd name="T25" fmla="*/ 0 h 1059"/>
                <a:gd name="T26" fmla="*/ 0 w 590"/>
                <a:gd name="T27" fmla="*/ 0 h 1059"/>
                <a:gd name="T28" fmla="*/ 0 w 590"/>
                <a:gd name="T29" fmla="*/ 0 h 1059"/>
                <a:gd name="T30" fmla="*/ 0 w 590"/>
                <a:gd name="T31" fmla="*/ 0 h 1059"/>
                <a:gd name="T32" fmla="*/ 0 w 590"/>
                <a:gd name="T33" fmla="*/ 0 h 1059"/>
                <a:gd name="T34" fmla="*/ 0 w 590"/>
                <a:gd name="T35" fmla="*/ 0 h 1059"/>
                <a:gd name="T36" fmla="*/ 0 w 590"/>
                <a:gd name="T37" fmla="*/ 0 h 1059"/>
                <a:gd name="T38" fmla="*/ 0 w 590"/>
                <a:gd name="T39" fmla="*/ 0 h 1059"/>
                <a:gd name="T40" fmla="*/ 0 w 590"/>
                <a:gd name="T41" fmla="*/ 0 h 105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90"/>
                <a:gd name="T64" fmla="*/ 0 h 1059"/>
                <a:gd name="T65" fmla="*/ 590 w 590"/>
                <a:gd name="T66" fmla="*/ 1059 h 105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90" h="1059">
                  <a:moveTo>
                    <a:pt x="590" y="129"/>
                  </a:moveTo>
                  <a:lnTo>
                    <a:pt x="548" y="23"/>
                  </a:lnTo>
                  <a:lnTo>
                    <a:pt x="464" y="0"/>
                  </a:lnTo>
                  <a:lnTo>
                    <a:pt x="290" y="40"/>
                  </a:lnTo>
                  <a:lnTo>
                    <a:pt x="267" y="140"/>
                  </a:lnTo>
                  <a:lnTo>
                    <a:pt x="313" y="233"/>
                  </a:lnTo>
                  <a:lnTo>
                    <a:pt x="387" y="265"/>
                  </a:lnTo>
                  <a:lnTo>
                    <a:pt x="377" y="346"/>
                  </a:lnTo>
                  <a:lnTo>
                    <a:pt x="280" y="379"/>
                  </a:lnTo>
                  <a:lnTo>
                    <a:pt x="258" y="468"/>
                  </a:lnTo>
                  <a:lnTo>
                    <a:pt x="78" y="513"/>
                  </a:lnTo>
                  <a:lnTo>
                    <a:pt x="0" y="581"/>
                  </a:lnTo>
                  <a:lnTo>
                    <a:pt x="97" y="765"/>
                  </a:lnTo>
                  <a:lnTo>
                    <a:pt x="129" y="824"/>
                  </a:lnTo>
                  <a:lnTo>
                    <a:pt x="129" y="1034"/>
                  </a:lnTo>
                  <a:lnTo>
                    <a:pt x="364" y="1059"/>
                  </a:lnTo>
                  <a:lnTo>
                    <a:pt x="426" y="589"/>
                  </a:lnTo>
                  <a:lnTo>
                    <a:pt x="587" y="379"/>
                  </a:lnTo>
                  <a:lnTo>
                    <a:pt x="522" y="330"/>
                  </a:lnTo>
                  <a:lnTo>
                    <a:pt x="548" y="152"/>
                  </a:lnTo>
                  <a:lnTo>
                    <a:pt x="590" y="129"/>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55" name="Freeform 59"/>
            <p:cNvSpPr>
              <a:spLocks noChangeAspect="1"/>
            </p:cNvSpPr>
            <p:nvPr/>
          </p:nvSpPr>
          <p:spPr bwMode="auto">
            <a:xfrm rot="815464">
              <a:off x="468" y="1958"/>
              <a:ext cx="88" cy="117"/>
            </a:xfrm>
            <a:custGeom>
              <a:avLst/>
              <a:gdLst>
                <a:gd name="T0" fmla="*/ 0 w 765"/>
                <a:gd name="T1" fmla="*/ 0 h 1013"/>
                <a:gd name="T2" fmla="*/ 0 w 765"/>
                <a:gd name="T3" fmla="*/ 0 h 1013"/>
                <a:gd name="T4" fmla="*/ 0 w 765"/>
                <a:gd name="T5" fmla="*/ 0 h 1013"/>
                <a:gd name="T6" fmla="*/ 0 w 765"/>
                <a:gd name="T7" fmla="*/ 0 h 1013"/>
                <a:gd name="T8" fmla="*/ 0 w 765"/>
                <a:gd name="T9" fmla="*/ 0 h 1013"/>
                <a:gd name="T10" fmla="*/ 0 w 765"/>
                <a:gd name="T11" fmla="*/ 0 h 1013"/>
                <a:gd name="T12" fmla="*/ 0 w 765"/>
                <a:gd name="T13" fmla="*/ 0 h 1013"/>
                <a:gd name="T14" fmla="*/ 0 w 765"/>
                <a:gd name="T15" fmla="*/ 0 h 1013"/>
                <a:gd name="T16" fmla="*/ 0 w 765"/>
                <a:gd name="T17" fmla="*/ 0 h 1013"/>
                <a:gd name="T18" fmla="*/ 0 w 765"/>
                <a:gd name="T19" fmla="*/ 0 h 1013"/>
                <a:gd name="T20" fmla="*/ 0 w 765"/>
                <a:gd name="T21" fmla="*/ 0 h 1013"/>
                <a:gd name="T22" fmla="*/ 0 w 765"/>
                <a:gd name="T23" fmla="*/ 0 h 1013"/>
                <a:gd name="T24" fmla="*/ 0 w 765"/>
                <a:gd name="T25" fmla="*/ 0 h 1013"/>
                <a:gd name="T26" fmla="*/ 0 w 765"/>
                <a:gd name="T27" fmla="*/ 0 h 1013"/>
                <a:gd name="T28" fmla="*/ 0 w 765"/>
                <a:gd name="T29" fmla="*/ 0 h 1013"/>
                <a:gd name="T30" fmla="*/ 0 w 765"/>
                <a:gd name="T31" fmla="*/ 0 h 1013"/>
                <a:gd name="T32" fmla="*/ 0 w 765"/>
                <a:gd name="T33" fmla="*/ 0 h 1013"/>
                <a:gd name="T34" fmla="*/ 0 w 765"/>
                <a:gd name="T35" fmla="*/ 0 h 1013"/>
                <a:gd name="T36" fmla="*/ 0 w 765"/>
                <a:gd name="T37" fmla="*/ 0 h 1013"/>
                <a:gd name="T38" fmla="*/ 0 w 765"/>
                <a:gd name="T39" fmla="*/ 0 h 1013"/>
                <a:gd name="T40" fmla="*/ 0 w 765"/>
                <a:gd name="T41" fmla="*/ 0 h 1013"/>
                <a:gd name="T42" fmla="*/ 0 w 765"/>
                <a:gd name="T43" fmla="*/ 0 h 1013"/>
                <a:gd name="T44" fmla="*/ 0 w 765"/>
                <a:gd name="T45" fmla="*/ 0 h 1013"/>
                <a:gd name="T46" fmla="*/ 0 w 765"/>
                <a:gd name="T47" fmla="*/ 0 h 1013"/>
                <a:gd name="T48" fmla="*/ 0 w 765"/>
                <a:gd name="T49" fmla="*/ 0 h 1013"/>
                <a:gd name="T50" fmla="*/ 0 w 765"/>
                <a:gd name="T51" fmla="*/ 0 h 1013"/>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765"/>
                <a:gd name="T79" fmla="*/ 0 h 1013"/>
                <a:gd name="T80" fmla="*/ 765 w 765"/>
                <a:gd name="T81" fmla="*/ 1013 h 1013"/>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765" h="1013">
                  <a:moveTo>
                    <a:pt x="748" y="574"/>
                  </a:moveTo>
                  <a:lnTo>
                    <a:pt x="765" y="435"/>
                  </a:lnTo>
                  <a:lnTo>
                    <a:pt x="651" y="371"/>
                  </a:lnTo>
                  <a:lnTo>
                    <a:pt x="668" y="280"/>
                  </a:lnTo>
                  <a:lnTo>
                    <a:pt x="732" y="248"/>
                  </a:lnTo>
                  <a:lnTo>
                    <a:pt x="716" y="161"/>
                  </a:lnTo>
                  <a:lnTo>
                    <a:pt x="564" y="161"/>
                  </a:lnTo>
                  <a:lnTo>
                    <a:pt x="549" y="26"/>
                  </a:lnTo>
                  <a:lnTo>
                    <a:pt x="339" y="0"/>
                  </a:lnTo>
                  <a:lnTo>
                    <a:pt x="388" y="161"/>
                  </a:lnTo>
                  <a:lnTo>
                    <a:pt x="193" y="161"/>
                  </a:lnTo>
                  <a:lnTo>
                    <a:pt x="161" y="210"/>
                  </a:lnTo>
                  <a:lnTo>
                    <a:pt x="32" y="129"/>
                  </a:lnTo>
                  <a:lnTo>
                    <a:pt x="0" y="242"/>
                  </a:lnTo>
                  <a:lnTo>
                    <a:pt x="125" y="920"/>
                  </a:lnTo>
                  <a:lnTo>
                    <a:pt x="129" y="920"/>
                  </a:lnTo>
                  <a:lnTo>
                    <a:pt x="193" y="903"/>
                  </a:lnTo>
                  <a:lnTo>
                    <a:pt x="301" y="1013"/>
                  </a:lnTo>
                  <a:lnTo>
                    <a:pt x="403" y="920"/>
                  </a:lnTo>
                  <a:lnTo>
                    <a:pt x="507" y="968"/>
                  </a:lnTo>
                  <a:lnTo>
                    <a:pt x="564" y="952"/>
                  </a:lnTo>
                  <a:lnTo>
                    <a:pt x="571" y="952"/>
                  </a:lnTo>
                  <a:lnTo>
                    <a:pt x="564" y="846"/>
                  </a:lnTo>
                  <a:lnTo>
                    <a:pt x="668" y="814"/>
                  </a:lnTo>
                  <a:lnTo>
                    <a:pt x="613" y="668"/>
                  </a:lnTo>
                  <a:lnTo>
                    <a:pt x="748" y="574"/>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56" name="Freeform 60"/>
            <p:cNvSpPr>
              <a:spLocks noChangeAspect="1"/>
            </p:cNvSpPr>
            <p:nvPr/>
          </p:nvSpPr>
          <p:spPr bwMode="auto">
            <a:xfrm rot="815464">
              <a:off x="491" y="2004"/>
              <a:ext cx="25" cy="58"/>
            </a:xfrm>
            <a:custGeom>
              <a:avLst/>
              <a:gdLst>
                <a:gd name="T0" fmla="*/ 0 w 216"/>
                <a:gd name="T1" fmla="*/ 0 h 501"/>
                <a:gd name="T2" fmla="*/ 0 w 216"/>
                <a:gd name="T3" fmla="*/ 0 h 501"/>
                <a:gd name="T4" fmla="*/ 0 w 216"/>
                <a:gd name="T5" fmla="*/ 0 h 501"/>
                <a:gd name="T6" fmla="*/ 0 w 216"/>
                <a:gd name="T7" fmla="*/ 0 h 501"/>
                <a:gd name="T8" fmla="*/ 0 w 216"/>
                <a:gd name="T9" fmla="*/ 0 h 501"/>
                <a:gd name="T10" fmla="*/ 0 w 216"/>
                <a:gd name="T11" fmla="*/ 0 h 501"/>
                <a:gd name="T12" fmla="*/ 0 w 216"/>
                <a:gd name="T13" fmla="*/ 0 h 501"/>
                <a:gd name="T14" fmla="*/ 0 w 216"/>
                <a:gd name="T15" fmla="*/ 0 h 501"/>
                <a:gd name="T16" fmla="*/ 0 w 216"/>
                <a:gd name="T17" fmla="*/ 0 h 501"/>
                <a:gd name="T18" fmla="*/ 0 w 216"/>
                <a:gd name="T19" fmla="*/ 0 h 501"/>
                <a:gd name="T20" fmla="*/ 0 w 216"/>
                <a:gd name="T21" fmla="*/ 0 h 501"/>
                <a:gd name="T22" fmla="*/ 0 w 216"/>
                <a:gd name="T23" fmla="*/ 0 h 50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16"/>
                <a:gd name="T37" fmla="*/ 0 h 501"/>
                <a:gd name="T38" fmla="*/ 216 w 216"/>
                <a:gd name="T39" fmla="*/ 501 h 50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16" h="501">
                  <a:moveTo>
                    <a:pt x="87" y="259"/>
                  </a:moveTo>
                  <a:lnTo>
                    <a:pt x="103" y="178"/>
                  </a:lnTo>
                  <a:lnTo>
                    <a:pt x="6" y="114"/>
                  </a:lnTo>
                  <a:lnTo>
                    <a:pt x="6" y="0"/>
                  </a:lnTo>
                  <a:lnTo>
                    <a:pt x="119" y="98"/>
                  </a:lnTo>
                  <a:lnTo>
                    <a:pt x="201" y="162"/>
                  </a:lnTo>
                  <a:lnTo>
                    <a:pt x="216" y="350"/>
                  </a:lnTo>
                  <a:lnTo>
                    <a:pt x="146" y="318"/>
                  </a:lnTo>
                  <a:lnTo>
                    <a:pt x="103" y="430"/>
                  </a:lnTo>
                  <a:lnTo>
                    <a:pt x="48" y="501"/>
                  </a:lnTo>
                  <a:lnTo>
                    <a:pt x="0" y="388"/>
                  </a:lnTo>
                  <a:lnTo>
                    <a:pt x="87" y="259"/>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57" name="Freeform 61"/>
            <p:cNvSpPr>
              <a:spLocks noChangeAspect="1"/>
            </p:cNvSpPr>
            <p:nvPr/>
          </p:nvSpPr>
          <p:spPr bwMode="auto">
            <a:xfrm rot="815464">
              <a:off x="762" y="1895"/>
              <a:ext cx="71" cy="57"/>
            </a:xfrm>
            <a:custGeom>
              <a:avLst/>
              <a:gdLst>
                <a:gd name="T0" fmla="*/ 0 w 619"/>
                <a:gd name="T1" fmla="*/ 0 h 487"/>
                <a:gd name="T2" fmla="*/ 0 w 619"/>
                <a:gd name="T3" fmla="*/ 0 h 487"/>
                <a:gd name="T4" fmla="*/ 0 w 619"/>
                <a:gd name="T5" fmla="*/ 0 h 487"/>
                <a:gd name="T6" fmla="*/ 0 w 619"/>
                <a:gd name="T7" fmla="*/ 0 h 487"/>
                <a:gd name="T8" fmla="*/ 0 w 619"/>
                <a:gd name="T9" fmla="*/ 0 h 487"/>
                <a:gd name="T10" fmla="*/ 0 w 619"/>
                <a:gd name="T11" fmla="*/ 0 h 487"/>
                <a:gd name="T12" fmla="*/ 0 w 619"/>
                <a:gd name="T13" fmla="*/ 0 h 487"/>
                <a:gd name="T14" fmla="*/ 0 w 619"/>
                <a:gd name="T15" fmla="*/ 0 h 487"/>
                <a:gd name="T16" fmla="*/ 0 w 619"/>
                <a:gd name="T17" fmla="*/ 0 h 487"/>
                <a:gd name="T18" fmla="*/ 0 w 619"/>
                <a:gd name="T19" fmla="*/ 0 h 487"/>
                <a:gd name="T20" fmla="*/ 0 w 619"/>
                <a:gd name="T21" fmla="*/ 0 h 487"/>
                <a:gd name="T22" fmla="*/ 0 w 619"/>
                <a:gd name="T23" fmla="*/ 0 h 487"/>
                <a:gd name="T24" fmla="*/ 0 w 619"/>
                <a:gd name="T25" fmla="*/ 0 h 487"/>
                <a:gd name="T26" fmla="*/ 0 w 619"/>
                <a:gd name="T27" fmla="*/ 0 h 487"/>
                <a:gd name="T28" fmla="*/ 0 w 619"/>
                <a:gd name="T29" fmla="*/ 0 h 487"/>
                <a:gd name="T30" fmla="*/ 0 w 619"/>
                <a:gd name="T31" fmla="*/ 0 h 487"/>
                <a:gd name="T32" fmla="*/ 0 w 619"/>
                <a:gd name="T33" fmla="*/ 0 h 48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19"/>
                <a:gd name="T52" fmla="*/ 0 h 487"/>
                <a:gd name="T53" fmla="*/ 619 w 619"/>
                <a:gd name="T54" fmla="*/ 487 h 48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19" h="487">
                  <a:moveTo>
                    <a:pt x="532" y="487"/>
                  </a:moveTo>
                  <a:lnTo>
                    <a:pt x="426" y="477"/>
                  </a:lnTo>
                  <a:lnTo>
                    <a:pt x="290" y="380"/>
                  </a:lnTo>
                  <a:lnTo>
                    <a:pt x="193" y="396"/>
                  </a:lnTo>
                  <a:lnTo>
                    <a:pt x="208" y="284"/>
                  </a:lnTo>
                  <a:lnTo>
                    <a:pt x="119" y="203"/>
                  </a:lnTo>
                  <a:lnTo>
                    <a:pt x="15" y="219"/>
                  </a:lnTo>
                  <a:lnTo>
                    <a:pt x="0" y="132"/>
                  </a:lnTo>
                  <a:lnTo>
                    <a:pt x="151" y="0"/>
                  </a:lnTo>
                  <a:lnTo>
                    <a:pt x="263" y="83"/>
                  </a:lnTo>
                  <a:lnTo>
                    <a:pt x="306" y="203"/>
                  </a:lnTo>
                  <a:lnTo>
                    <a:pt x="393" y="277"/>
                  </a:lnTo>
                  <a:lnTo>
                    <a:pt x="532" y="212"/>
                  </a:lnTo>
                  <a:lnTo>
                    <a:pt x="619" y="267"/>
                  </a:lnTo>
                  <a:lnTo>
                    <a:pt x="602" y="413"/>
                  </a:lnTo>
                  <a:lnTo>
                    <a:pt x="615" y="416"/>
                  </a:lnTo>
                  <a:lnTo>
                    <a:pt x="532" y="487"/>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58" name="Freeform 62"/>
            <p:cNvSpPr>
              <a:spLocks noChangeAspect="1"/>
            </p:cNvSpPr>
            <p:nvPr/>
          </p:nvSpPr>
          <p:spPr bwMode="auto">
            <a:xfrm rot="815464">
              <a:off x="737" y="1905"/>
              <a:ext cx="68" cy="86"/>
            </a:xfrm>
            <a:custGeom>
              <a:avLst/>
              <a:gdLst>
                <a:gd name="T0" fmla="*/ 0 w 591"/>
                <a:gd name="T1" fmla="*/ 0 h 742"/>
                <a:gd name="T2" fmla="*/ 0 w 591"/>
                <a:gd name="T3" fmla="*/ 0 h 742"/>
                <a:gd name="T4" fmla="*/ 0 w 591"/>
                <a:gd name="T5" fmla="*/ 0 h 742"/>
                <a:gd name="T6" fmla="*/ 0 w 591"/>
                <a:gd name="T7" fmla="*/ 0 h 742"/>
                <a:gd name="T8" fmla="*/ 0 w 591"/>
                <a:gd name="T9" fmla="*/ 0 h 742"/>
                <a:gd name="T10" fmla="*/ 0 w 591"/>
                <a:gd name="T11" fmla="*/ 0 h 742"/>
                <a:gd name="T12" fmla="*/ 0 w 591"/>
                <a:gd name="T13" fmla="*/ 0 h 742"/>
                <a:gd name="T14" fmla="*/ 0 w 591"/>
                <a:gd name="T15" fmla="*/ 0 h 742"/>
                <a:gd name="T16" fmla="*/ 0 w 591"/>
                <a:gd name="T17" fmla="*/ 0 h 742"/>
                <a:gd name="T18" fmla="*/ 0 w 591"/>
                <a:gd name="T19" fmla="*/ 0 h 742"/>
                <a:gd name="T20" fmla="*/ 0 w 591"/>
                <a:gd name="T21" fmla="*/ 0 h 742"/>
                <a:gd name="T22" fmla="*/ 0 w 591"/>
                <a:gd name="T23" fmla="*/ 0 h 742"/>
                <a:gd name="T24" fmla="*/ 0 w 591"/>
                <a:gd name="T25" fmla="*/ 0 h 742"/>
                <a:gd name="T26" fmla="*/ 0 w 591"/>
                <a:gd name="T27" fmla="*/ 0 h 742"/>
                <a:gd name="T28" fmla="*/ 0 w 591"/>
                <a:gd name="T29" fmla="*/ 0 h 742"/>
                <a:gd name="T30" fmla="*/ 0 w 591"/>
                <a:gd name="T31" fmla="*/ 0 h 742"/>
                <a:gd name="T32" fmla="*/ 0 w 591"/>
                <a:gd name="T33" fmla="*/ 0 h 742"/>
                <a:gd name="T34" fmla="*/ 0 w 591"/>
                <a:gd name="T35" fmla="*/ 0 h 74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91"/>
                <a:gd name="T55" fmla="*/ 0 h 742"/>
                <a:gd name="T56" fmla="*/ 591 w 591"/>
                <a:gd name="T57" fmla="*/ 742 h 74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91" h="742">
                  <a:moveTo>
                    <a:pt x="566" y="345"/>
                  </a:moveTo>
                  <a:lnTo>
                    <a:pt x="430" y="248"/>
                  </a:lnTo>
                  <a:lnTo>
                    <a:pt x="333" y="264"/>
                  </a:lnTo>
                  <a:lnTo>
                    <a:pt x="348" y="152"/>
                  </a:lnTo>
                  <a:lnTo>
                    <a:pt x="259" y="71"/>
                  </a:lnTo>
                  <a:lnTo>
                    <a:pt x="155" y="87"/>
                  </a:lnTo>
                  <a:lnTo>
                    <a:pt x="140" y="0"/>
                  </a:lnTo>
                  <a:lnTo>
                    <a:pt x="130" y="16"/>
                  </a:lnTo>
                  <a:lnTo>
                    <a:pt x="0" y="410"/>
                  </a:lnTo>
                  <a:lnTo>
                    <a:pt x="107" y="523"/>
                  </a:lnTo>
                  <a:lnTo>
                    <a:pt x="187" y="523"/>
                  </a:lnTo>
                  <a:lnTo>
                    <a:pt x="301" y="661"/>
                  </a:lnTo>
                  <a:lnTo>
                    <a:pt x="397" y="661"/>
                  </a:lnTo>
                  <a:lnTo>
                    <a:pt x="484" y="742"/>
                  </a:lnTo>
                  <a:lnTo>
                    <a:pt x="566" y="603"/>
                  </a:lnTo>
                  <a:lnTo>
                    <a:pt x="543" y="500"/>
                  </a:lnTo>
                  <a:lnTo>
                    <a:pt x="591" y="442"/>
                  </a:lnTo>
                  <a:lnTo>
                    <a:pt x="566" y="345"/>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59" name="Freeform 63"/>
            <p:cNvSpPr>
              <a:spLocks noChangeAspect="1"/>
            </p:cNvSpPr>
            <p:nvPr/>
          </p:nvSpPr>
          <p:spPr bwMode="auto">
            <a:xfrm rot="815464">
              <a:off x="716" y="1845"/>
              <a:ext cx="72" cy="56"/>
            </a:xfrm>
            <a:custGeom>
              <a:avLst/>
              <a:gdLst>
                <a:gd name="T0" fmla="*/ 0 w 626"/>
                <a:gd name="T1" fmla="*/ 0 h 483"/>
                <a:gd name="T2" fmla="*/ 0 w 626"/>
                <a:gd name="T3" fmla="*/ 0 h 483"/>
                <a:gd name="T4" fmla="*/ 0 w 626"/>
                <a:gd name="T5" fmla="*/ 0 h 483"/>
                <a:gd name="T6" fmla="*/ 0 w 626"/>
                <a:gd name="T7" fmla="*/ 0 h 483"/>
                <a:gd name="T8" fmla="*/ 0 w 626"/>
                <a:gd name="T9" fmla="*/ 0 h 483"/>
                <a:gd name="T10" fmla="*/ 0 w 626"/>
                <a:gd name="T11" fmla="*/ 0 h 483"/>
                <a:gd name="T12" fmla="*/ 0 w 626"/>
                <a:gd name="T13" fmla="*/ 0 h 483"/>
                <a:gd name="T14" fmla="*/ 0 w 626"/>
                <a:gd name="T15" fmla="*/ 0 h 483"/>
                <a:gd name="T16" fmla="*/ 0 w 626"/>
                <a:gd name="T17" fmla="*/ 0 h 483"/>
                <a:gd name="T18" fmla="*/ 0 w 626"/>
                <a:gd name="T19" fmla="*/ 0 h 483"/>
                <a:gd name="T20" fmla="*/ 0 w 626"/>
                <a:gd name="T21" fmla="*/ 0 h 483"/>
                <a:gd name="T22" fmla="*/ 0 w 626"/>
                <a:gd name="T23" fmla="*/ 0 h 483"/>
                <a:gd name="T24" fmla="*/ 0 w 626"/>
                <a:gd name="T25" fmla="*/ 0 h 483"/>
                <a:gd name="T26" fmla="*/ 0 w 626"/>
                <a:gd name="T27" fmla="*/ 0 h 483"/>
                <a:gd name="T28" fmla="*/ 0 w 626"/>
                <a:gd name="T29" fmla="*/ 0 h 483"/>
                <a:gd name="T30" fmla="*/ 0 w 626"/>
                <a:gd name="T31" fmla="*/ 0 h 48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626"/>
                <a:gd name="T49" fmla="*/ 0 h 483"/>
                <a:gd name="T50" fmla="*/ 626 w 626"/>
                <a:gd name="T51" fmla="*/ 483 h 48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626" h="483">
                  <a:moveTo>
                    <a:pt x="617" y="164"/>
                  </a:moveTo>
                  <a:lnTo>
                    <a:pt x="626" y="335"/>
                  </a:lnTo>
                  <a:lnTo>
                    <a:pt x="475" y="467"/>
                  </a:lnTo>
                  <a:lnTo>
                    <a:pt x="465" y="483"/>
                  </a:lnTo>
                  <a:lnTo>
                    <a:pt x="335" y="451"/>
                  </a:lnTo>
                  <a:lnTo>
                    <a:pt x="265" y="473"/>
                  </a:lnTo>
                  <a:lnTo>
                    <a:pt x="216" y="418"/>
                  </a:lnTo>
                  <a:lnTo>
                    <a:pt x="49" y="383"/>
                  </a:lnTo>
                  <a:lnTo>
                    <a:pt x="104" y="312"/>
                  </a:lnTo>
                  <a:lnTo>
                    <a:pt x="13" y="280"/>
                  </a:lnTo>
                  <a:lnTo>
                    <a:pt x="0" y="208"/>
                  </a:lnTo>
                  <a:lnTo>
                    <a:pt x="39" y="134"/>
                  </a:lnTo>
                  <a:lnTo>
                    <a:pt x="126" y="6"/>
                  </a:lnTo>
                  <a:lnTo>
                    <a:pt x="439" y="0"/>
                  </a:lnTo>
                  <a:lnTo>
                    <a:pt x="609" y="142"/>
                  </a:lnTo>
                  <a:lnTo>
                    <a:pt x="617" y="164"/>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60" name="Freeform 64"/>
            <p:cNvSpPr>
              <a:spLocks noChangeAspect="1"/>
            </p:cNvSpPr>
            <p:nvPr/>
          </p:nvSpPr>
          <p:spPr bwMode="auto">
            <a:xfrm rot="815464">
              <a:off x="784" y="1854"/>
              <a:ext cx="130" cy="85"/>
            </a:xfrm>
            <a:custGeom>
              <a:avLst/>
              <a:gdLst>
                <a:gd name="T0" fmla="*/ 0 w 1115"/>
                <a:gd name="T1" fmla="*/ 0 h 735"/>
                <a:gd name="T2" fmla="*/ 0 w 1115"/>
                <a:gd name="T3" fmla="*/ 0 h 735"/>
                <a:gd name="T4" fmla="*/ 0 w 1115"/>
                <a:gd name="T5" fmla="*/ 0 h 735"/>
                <a:gd name="T6" fmla="*/ 0 w 1115"/>
                <a:gd name="T7" fmla="*/ 0 h 735"/>
                <a:gd name="T8" fmla="*/ 0 w 1115"/>
                <a:gd name="T9" fmla="*/ 0 h 735"/>
                <a:gd name="T10" fmla="*/ 0 w 1115"/>
                <a:gd name="T11" fmla="*/ 0 h 735"/>
                <a:gd name="T12" fmla="*/ 0 w 1115"/>
                <a:gd name="T13" fmla="*/ 0 h 735"/>
                <a:gd name="T14" fmla="*/ 0 w 1115"/>
                <a:gd name="T15" fmla="*/ 0 h 735"/>
                <a:gd name="T16" fmla="*/ 0 w 1115"/>
                <a:gd name="T17" fmla="*/ 0 h 735"/>
                <a:gd name="T18" fmla="*/ 0 w 1115"/>
                <a:gd name="T19" fmla="*/ 0 h 735"/>
                <a:gd name="T20" fmla="*/ 0 w 1115"/>
                <a:gd name="T21" fmla="*/ 0 h 735"/>
                <a:gd name="T22" fmla="*/ 0 w 1115"/>
                <a:gd name="T23" fmla="*/ 0 h 735"/>
                <a:gd name="T24" fmla="*/ 0 w 1115"/>
                <a:gd name="T25" fmla="*/ 0 h 735"/>
                <a:gd name="T26" fmla="*/ 0 w 1115"/>
                <a:gd name="T27" fmla="*/ 0 h 735"/>
                <a:gd name="T28" fmla="*/ 0 w 1115"/>
                <a:gd name="T29" fmla="*/ 0 h 735"/>
                <a:gd name="T30" fmla="*/ 0 w 1115"/>
                <a:gd name="T31" fmla="*/ 0 h 735"/>
                <a:gd name="T32" fmla="*/ 0 w 1115"/>
                <a:gd name="T33" fmla="*/ 0 h 735"/>
                <a:gd name="T34" fmla="*/ 0 w 1115"/>
                <a:gd name="T35" fmla="*/ 0 h 735"/>
                <a:gd name="T36" fmla="*/ 0 w 1115"/>
                <a:gd name="T37" fmla="*/ 0 h 735"/>
                <a:gd name="T38" fmla="*/ 0 w 1115"/>
                <a:gd name="T39" fmla="*/ 0 h 735"/>
                <a:gd name="T40" fmla="*/ 0 w 1115"/>
                <a:gd name="T41" fmla="*/ 0 h 735"/>
                <a:gd name="T42" fmla="*/ 0 w 1115"/>
                <a:gd name="T43" fmla="*/ 0 h 735"/>
                <a:gd name="T44" fmla="*/ 0 w 1115"/>
                <a:gd name="T45" fmla="*/ 0 h 735"/>
                <a:gd name="T46" fmla="*/ 0 w 1115"/>
                <a:gd name="T47" fmla="*/ 0 h 735"/>
                <a:gd name="T48" fmla="*/ 0 w 1115"/>
                <a:gd name="T49" fmla="*/ 0 h 735"/>
                <a:gd name="T50" fmla="*/ 0 w 1115"/>
                <a:gd name="T51" fmla="*/ 0 h 73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115"/>
                <a:gd name="T79" fmla="*/ 0 h 735"/>
                <a:gd name="T80" fmla="*/ 1115 w 1115"/>
                <a:gd name="T81" fmla="*/ 735 h 73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115" h="735">
                  <a:moveTo>
                    <a:pt x="567" y="574"/>
                  </a:moveTo>
                  <a:lnTo>
                    <a:pt x="567" y="651"/>
                  </a:lnTo>
                  <a:lnTo>
                    <a:pt x="477" y="725"/>
                  </a:lnTo>
                  <a:lnTo>
                    <a:pt x="390" y="670"/>
                  </a:lnTo>
                  <a:lnTo>
                    <a:pt x="251" y="735"/>
                  </a:lnTo>
                  <a:lnTo>
                    <a:pt x="164" y="661"/>
                  </a:lnTo>
                  <a:lnTo>
                    <a:pt x="121" y="541"/>
                  </a:lnTo>
                  <a:lnTo>
                    <a:pt x="9" y="458"/>
                  </a:lnTo>
                  <a:lnTo>
                    <a:pt x="0" y="287"/>
                  </a:lnTo>
                  <a:lnTo>
                    <a:pt x="244" y="193"/>
                  </a:lnTo>
                  <a:lnTo>
                    <a:pt x="331" y="155"/>
                  </a:lnTo>
                  <a:lnTo>
                    <a:pt x="348" y="80"/>
                  </a:lnTo>
                  <a:lnTo>
                    <a:pt x="503" y="123"/>
                  </a:lnTo>
                  <a:lnTo>
                    <a:pt x="551" y="6"/>
                  </a:lnTo>
                  <a:lnTo>
                    <a:pt x="664" y="47"/>
                  </a:lnTo>
                  <a:lnTo>
                    <a:pt x="799" y="0"/>
                  </a:lnTo>
                  <a:lnTo>
                    <a:pt x="922" y="70"/>
                  </a:lnTo>
                  <a:lnTo>
                    <a:pt x="1018" y="74"/>
                  </a:lnTo>
                  <a:lnTo>
                    <a:pt x="1115" y="199"/>
                  </a:lnTo>
                  <a:lnTo>
                    <a:pt x="1051" y="284"/>
                  </a:lnTo>
                  <a:lnTo>
                    <a:pt x="912" y="257"/>
                  </a:lnTo>
                  <a:lnTo>
                    <a:pt x="867" y="364"/>
                  </a:lnTo>
                  <a:lnTo>
                    <a:pt x="761" y="322"/>
                  </a:lnTo>
                  <a:lnTo>
                    <a:pt x="654" y="386"/>
                  </a:lnTo>
                  <a:lnTo>
                    <a:pt x="654" y="541"/>
                  </a:lnTo>
                  <a:lnTo>
                    <a:pt x="567" y="574"/>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61" name="Freeform 65"/>
            <p:cNvSpPr>
              <a:spLocks noChangeAspect="1"/>
            </p:cNvSpPr>
            <p:nvPr/>
          </p:nvSpPr>
          <p:spPr bwMode="auto">
            <a:xfrm rot="815464">
              <a:off x="828" y="1800"/>
              <a:ext cx="124" cy="70"/>
            </a:xfrm>
            <a:custGeom>
              <a:avLst/>
              <a:gdLst>
                <a:gd name="T0" fmla="*/ 0 w 1074"/>
                <a:gd name="T1" fmla="*/ 0 h 606"/>
                <a:gd name="T2" fmla="*/ 0 w 1074"/>
                <a:gd name="T3" fmla="*/ 0 h 606"/>
                <a:gd name="T4" fmla="*/ 0 w 1074"/>
                <a:gd name="T5" fmla="*/ 0 h 606"/>
                <a:gd name="T6" fmla="*/ 0 w 1074"/>
                <a:gd name="T7" fmla="*/ 0 h 606"/>
                <a:gd name="T8" fmla="*/ 0 w 1074"/>
                <a:gd name="T9" fmla="*/ 0 h 606"/>
                <a:gd name="T10" fmla="*/ 0 w 1074"/>
                <a:gd name="T11" fmla="*/ 0 h 606"/>
                <a:gd name="T12" fmla="*/ 0 w 1074"/>
                <a:gd name="T13" fmla="*/ 0 h 606"/>
                <a:gd name="T14" fmla="*/ 0 w 1074"/>
                <a:gd name="T15" fmla="*/ 0 h 606"/>
                <a:gd name="T16" fmla="*/ 0 w 1074"/>
                <a:gd name="T17" fmla="*/ 0 h 606"/>
                <a:gd name="T18" fmla="*/ 0 w 1074"/>
                <a:gd name="T19" fmla="*/ 0 h 606"/>
                <a:gd name="T20" fmla="*/ 0 w 1074"/>
                <a:gd name="T21" fmla="*/ 0 h 606"/>
                <a:gd name="T22" fmla="*/ 0 w 1074"/>
                <a:gd name="T23" fmla="*/ 0 h 606"/>
                <a:gd name="T24" fmla="*/ 0 w 1074"/>
                <a:gd name="T25" fmla="*/ 0 h 606"/>
                <a:gd name="T26" fmla="*/ 0 w 1074"/>
                <a:gd name="T27" fmla="*/ 0 h 606"/>
                <a:gd name="T28" fmla="*/ 0 w 1074"/>
                <a:gd name="T29" fmla="*/ 0 h 606"/>
                <a:gd name="T30" fmla="*/ 0 w 1074"/>
                <a:gd name="T31" fmla="*/ 0 h 60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74"/>
                <a:gd name="T49" fmla="*/ 0 h 606"/>
                <a:gd name="T50" fmla="*/ 1074 w 1074"/>
                <a:gd name="T51" fmla="*/ 606 h 60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74" h="606">
                  <a:moveTo>
                    <a:pt x="316" y="538"/>
                  </a:moveTo>
                  <a:lnTo>
                    <a:pt x="268" y="418"/>
                  </a:lnTo>
                  <a:lnTo>
                    <a:pt x="155" y="306"/>
                  </a:lnTo>
                  <a:lnTo>
                    <a:pt x="41" y="322"/>
                  </a:lnTo>
                  <a:lnTo>
                    <a:pt x="0" y="231"/>
                  </a:lnTo>
                  <a:lnTo>
                    <a:pt x="242" y="54"/>
                  </a:lnTo>
                  <a:lnTo>
                    <a:pt x="467" y="0"/>
                  </a:lnTo>
                  <a:lnTo>
                    <a:pt x="823" y="322"/>
                  </a:lnTo>
                  <a:lnTo>
                    <a:pt x="1074" y="312"/>
                  </a:lnTo>
                  <a:lnTo>
                    <a:pt x="1025" y="525"/>
                  </a:lnTo>
                  <a:lnTo>
                    <a:pt x="880" y="532"/>
                  </a:lnTo>
                  <a:lnTo>
                    <a:pt x="783" y="606"/>
                  </a:lnTo>
                  <a:lnTo>
                    <a:pt x="687" y="602"/>
                  </a:lnTo>
                  <a:lnTo>
                    <a:pt x="564" y="532"/>
                  </a:lnTo>
                  <a:lnTo>
                    <a:pt x="429" y="579"/>
                  </a:lnTo>
                  <a:lnTo>
                    <a:pt x="316" y="538"/>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62" name="Freeform 66"/>
            <p:cNvSpPr>
              <a:spLocks noChangeAspect="1"/>
            </p:cNvSpPr>
            <p:nvPr/>
          </p:nvSpPr>
          <p:spPr bwMode="auto">
            <a:xfrm rot="815464">
              <a:off x="788" y="1758"/>
              <a:ext cx="77" cy="64"/>
            </a:xfrm>
            <a:custGeom>
              <a:avLst/>
              <a:gdLst>
                <a:gd name="T0" fmla="*/ 0 w 652"/>
                <a:gd name="T1" fmla="*/ 0 h 558"/>
                <a:gd name="T2" fmla="*/ 0 w 652"/>
                <a:gd name="T3" fmla="*/ 0 h 558"/>
                <a:gd name="T4" fmla="*/ 0 w 652"/>
                <a:gd name="T5" fmla="*/ 0 h 558"/>
                <a:gd name="T6" fmla="*/ 0 w 652"/>
                <a:gd name="T7" fmla="*/ 0 h 558"/>
                <a:gd name="T8" fmla="*/ 0 w 652"/>
                <a:gd name="T9" fmla="*/ 0 h 558"/>
                <a:gd name="T10" fmla="*/ 0 w 652"/>
                <a:gd name="T11" fmla="*/ 0 h 558"/>
                <a:gd name="T12" fmla="*/ 0 w 652"/>
                <a:gd name="T13" fmla="*/ 0 h 558"/>
                <a:gd name="T14" fmla="*/ 0 w 652"/>
                <a:gd name="T15" fmla="*/ 0 h 558"/>
                <a:gd name="T16" fmla="*/ 0 w 652"/>
                <a:gd name="T17" fmla="*/ 0 h 558"/>
                <a:gd name="T18" fmla="*/ 0 w 652"/>
                <a:gd name="T19" fmla="*/ 0 h 558"/>
                <a:gd name="T20" fmla="*/ 0 w 652"/>
                <a:gd name="T21" fmla="*/ 0 h 558"/>
                <a:gd name="T22" fmla="*/ 0 w 652"/>
                <a:gd name="T23" fmla="*/ 0 h 558"/>
                <a:gd name="T24" fmla="*/ 0 w 652"/>
                <a:gd name="T25" fmla="*/ 0 h 558"/>
                <a:gd name="T26" fmla="*/ 0 w 652"/>
                <a:gd name="T27" fmla="*/ 0 h 558"/>
                <a:gd name="T28" fmla="*/ 0 w 652"/>
                <a:gd name="T29" fmla="*/ 0 h 558"/>
                <a:gd name="T30" fmla="*/ 0 w 652"/>
                <a:gd name="T31" fmla="*/ 0 h 55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652"/>
                <a:gd name="T49" fmla="*/ 0 h 558"/>
                <a:gd name="T50" fmla="*/ 652 w 652"/>
                <a:gd name="T51" fmla="*/ 558 h 55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652" h="558">
                  <a:moveTo>
                    <a:pt x="220" y="481"/>
                  </a:moveTo>
                  <a:lnTo>
                    <a:pt x="249" y="462"/>
                  </a:lnTo>
                  <a:lnTo>
                    <a:pt x="371" y="484"/>
                  </a:lnTo>
                  <a:lnTo>
                    <a:pt x="410" y="458"/>
                  </a:lnTo>
                  <a:lnTo>
                    <a:pt x="652" y="281"/>
                  </a:lnTo>
                  <a:lnTo>
                    <a:pt x="565" y="242"/>
                  </a:lnTo>
                  <a:lnTo>
                    <a:pt x="565" y="140"/>
                  </a:lnTo>
                  <a:lnTo>
                    <a:pt x="620" y="81"/>
                  </a:lnTo>
                  <a:lnTo>
                    <a:pt x="591" y="9"/>
                  </a:lnTo>
                  <a:lnTo>
                    <a:pt x="281" y="0"/>
                  </a:lnTo>
                  <a:lnTo>
                    <a:pt x="113" y="140"/>
                  </a:lnTo>
                  <a:lnTo>
                    <a:pt x="129" y="281"/>
                  </a:lnTo>
                  <a:lnTo>
                    <a:pt x="0" y="358"/>
                  </a:lnTo>
                  <a:lnTo>
                    <a:pt x="23" y="484"/>
                  </a:lnTo>
                  <a:lnTo>
                    <a:pt x="103" y="558"/>
                  </a:lnTo>
                  <a:lnTo>
                    <a:pt x="220" y="481"/>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63" name="Freeform 67"/>
            <p:cNvSpPr>
              <a:spLocks noChangeAspect="1"/>
            </p:cNvSpPr>
            <p:nvPr/>
          </p:nvSpPr>
          <p:spPr bwMode="auto">
            <a:xfrm rot="815464">
              <a:off x="803" y="1813"/>
              <a:ext cx="58" cy="52"/>
            </a:xfrm>
            <a:custGeom>
              <a:avLst/>
              <a:gdLst>
                <a:gd name="T0" fmla="*/ 0 w 510"/>
                <a:gd name="T1" fmla="*/ 0 h 456"/>
                <a:gd name="T2" fmla="*/ 0 w 510"/>
                <a:gd name="T3" fmla="*/ 0 h 456"/>
                <a:gd name="T4" fmla="*/ 0 w 510"/>
                <a:gd name="T5" fmla="*/ 0 h 456"/>
                <a:gd name="T6" fmla="*/ 0 w 510"/>
                <a:gd name="T7" fmla="*/ 0 h 456"/>
                <a:gd name="T8" fmla="*/ 0 w 510"/>
                <a:gd name="T9" fmla="*/ 0 h 456"/>
                <a:gd name="T10" fmla="*/ 0 w 510"/>
                <a:gd name="T11" fmla="*/ 0 h 456"/>
                <a:gd name="T12" fmla="*/ 0 w 510"/>
                <a:gd name="T13" fmla="*/ 0 h 456"/>
                <a:gd name="T14" fmla="*/ 0 w 510"/>
                <a:gd name="T15" fmla="*/ 0 h 456"/>
                <a:gd name="T16" fmla="*/ 0 w 510"/>
                <a:gd name="T17" fmla="*/ 0 h 456"/>
                <a:gd name="T18" fmla="*/ 0 w 510"/>
                <a:gd name="T19" fmla="*/ 0 h 456"/>
                <a:gd name="T20" fmla="*/ 0 w 510"/>
                <a:gd name="T21" fmla="*/ 0 h 456"/>
                <a:gd name="T22" fmla="*/ 0 w 510"/>
                <a:gd name="T23" fmla="*/ 0 h 456"/>
                <a:gd name="T24" fmla="*/ 0 w 510"/>
                <a:gd name="T25" fmla="*/ 0 h 456"/>
                <a:gd name="T26" fmla="*/ 0 w 510"/>
                <a:gd name="T27" fmla="*/ 0 h 456"/>
                <a:gd name="T28" fmla="*/ 0 w 510"/>
                <a:gd name="T29" fmla="*/ 0 h 45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10"/>
                <a:gd name="T46" fmla="*/ 0 h 456"/>
                <a:gd name="T47" fmla="*/ 510 w 510"/>
                <a:gd name="T48" fmla="*/ 456 h 45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10" h="456">
                  <a:moveTo>
                    <a:pt x="290" y="456"/>
                  </a:moveTo>
                  <a:lnTo>
                    <a:pt x="194" y="365"/>
                  </a:lnTo>
                  <a:lnTo>
                    <a:pt x="161" y="294"/>
                  </a:lnTo>
                  <a:lnTo>
                    <a:pt x="0" y="187"/>
                  </a:lnTo>
                  <a:lnTo>
                    <a:pt x="4" y="23"/>
                  </a:lnTo>
                  <a:lnTo>
                    <a:pt x="33" y="4"/>
                  </a:lnTo>
                  <a:lnTo>
                    <a:pt x="155" y="26"/>
                  </a:lnTo>
                  <a:lnTo>
                    <a:pt x="194" y="0"/>
                  </a:lnTo>
                  <a:lnTo>
                    <a:pt x="235" y="91"/>
                  </a:lnTo>
                  <a:lnTo>
                    <a:pt x="349" y="75"/>
                  </a:lnTo>
                  <a:lnTo>
                    <a:pt x="462" y="187"/>
                  </a:lnTo>
                  <a:lnTo>
                    <a:pt x="510" y="307"/>
                  </a:lnTo>
                  <a:lnTo>
                    <a:pt x="462" y="424"/>
                  </a:lnTo>
                  <a:lnTo>
                    <a:pt x="307" y="381"/>
                  </a:lnTo>
                  <a:lnTo>
                    <a:pt x="290" y="456"/>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64" name="Freeform 68"/>
            <p:cNvSpPr>
              <a:spLocks noChangeAspect="1"/>
            </p:cNvSpPr>
            <p:nvPr/>
          </p:nvSpPr>
          <p:spPr bwMode="auto">
            <a:xfrm rot="815464">
              <a:off x="770" y="1809"/>
              <a:ext cx="66" cy="65"/>
            </a:xfrm>
            <a:custGeom>
              <a:avLst/>
              <a:gdLst>
                <a:gd name="T0" fmla="*/ 0 w 564"/>
                <a:gd name="T1" fmla="*/ 0 h 565"/>
                <a:gd name="T2" fmla="*/ 0 w 564"/>
                <a:gd name="T3" fmla="*/ 0 h 565"/>
                <a:gd name="T4" fmla="*/ 0 w 564"/>
                <a:gd name="T5" fmla="*/ 0 h 565"/>
                <a:gd name="T6" fmla="*/ 0 w 564"/>
                <a:gd name="T7" fmla="*/ 0 h 565"/>
                <a:gd name="T8" fmla="*/ 0 w 564"/>
                <a:gd name="T9" fmla="*/ 0 h 565"/>
                <a:gd name="T10" fmla="*/ 0 w 564"/>
                <a:gd name="T11" fmla="*/ 0 h 565"/>
                <a:gd name="T12" fmla="*/ 0 w 564"/>
                <a:gd name="T13" fmla="*/ 0 h 565"/>
                <a:gd name="T14" fmla="*/ 0 w 564"/>
                <a:gd name="T15" fmla="*/ 0 h 565"/>
                <a:gd name="T16" fmla="*/ 0 w 564"/>
                <a:gd name="T17" fmla="*/ 0 h 565"/>
                <a:gd name="T18" fmla="*/ 0 w 564"/>
                <a:gd name="T19" fmla="*/ 0 h 565"/>
                <a:gd name="T20" fmla="*/ 0 w 564"/>
                <a:gd name="T21" fmla="*/ 0 h 565"/>
                <a:gd name="T22" fmla="*/ 0 w 564"/>
                <a:gd name="T23" fmla="*/ 0 h 565"/>
                <a:gd name="T24" fmla="*/ 0 w 564"/>
                <a:gd name="T25" fmla="*/ 0 h 565"/>
                <a:gd name="T26" fmla="*/ 0 w 564"/>
                <a:gd name="T27" fmla="*/ 0 h 565"/>
                <a:gd name="T28" fmla="*/ 0 w 564"/>
                <a:gd name="T29" fmla="*/ 0 h 56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64"/>
                <a:gd name="T46" fmla="*/ 0 h 565"/>
                <a:gd name="T47" fmla="*/ 564 w 564"/>
                <a:gd name="T48" fmla="*/ 565 h 56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64" h="565">
                  <a:moveTo>
                    <a:pt x="55" y="401"/>
                  </a:moveTo>
                  <a:lnTo>
                    <a:pt x="225" y="543"/>
                  </a:lnTo>
                  <a:lnTo>
                    <a:pt x="233" y="565"/>
                  </a:lnTo>
                  <a:lnTo>
                    <a:pt x="477" y="471"/>
                  </a:lnTo>
                  <a:lnTo>
                    <a:pt x="564" y="433"/>
                  </a:lnTo>
                  <a:lnTo>
                    <a:pt x="468" y="342"/>
                  </a:lnTo>
                  <a:lnTo>
                    <a:pt x="435" y="271"/>
                  </a:lnTo>
                  <a:lnTo>
                    <a:pt x="274" y="164"/>
                  </a:lnTo>
                  <a:lnTo>
                    <a:pt x="278" y="0"/>
                  </a:lnTo>
                  <a:lnTo>
                    <a:pt x="161" y="77"/>
                  </a:lnTo>
                  <a:lnTo>
                    <a:pt x="81" y="3"/>
                  </a:lnTo>
                  <a:lnTo>
                    <a:pt x="0" y="123"/>
                  </a:lnTo>
                  <a:lnTo>
                    <a:pt x="91" y="238"/>
                  </a:lnTo>
                  <a:lnTo>
                    <a:pt x="81" y="342"/>
                  </a:lnTo>
                  <a:lnTo>
                    <a:pt x="55" y="401"/>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65" name="Freeform 69"/>
            <p:cNvSpPr>
              <a:spLocks noChangeAspect="1"/>
            </p:cNvSpPr>
            <p:nvPr/>
          </p:nvSpPr>
          <p:spPr bwMode="auto">
            <a:xfrm rot="815464">
              <a:off x="695" y="1883"/>
              <a:ext cx="64" cy="66"/>
            </a:xfrm>
            <a:custGeom>
              <a:avLst/>
              <a:gdLst>
                <a:gd name="T0" fmla="*/ 0 w 552"/>
                <a:gd name="T1" fmla="*/ 0 h 568"/>
                <a:gd name="T2" fmla="*/ 0 w 552"/>
                <a:gd name="T3" fmla="*/ 0 h 568"/>
                <a:gd name="T4" fmla="*/ 0 w 552"/>
                <a:gd name="T5" fmla="*/ 0 h 568"/>
                <a:gd name="T6" fmla="*/ 0 w 552"/>
                <a:gd name="T7" fmla="*/ 0 h 568"/>
                <a:gd name="T8" fmla="*/ 0 w 552"/>
                <a:gd name="T9" fmla="*/ 0 h 568"/>
                <a:gd name="T10" fmla="*/ 0 w 552"/>
                <a:gd name="T11" fmla="*/ 0 h 568"/>
                <a:gd name="T12" fmla="*/ 0 w 552"/>
                <a:gd name="T13" fmla="*/ 0 h 568"/>
                <a:gd name="T14" fmla="*/ 0 w 552"/>
                <a:gd name="T15" fmla="*/ 0 h 568"/>
                <a:gd name="T16" fmla="*/ 0 w 552"/>
                <a:gd name="T17" fmla="*/ 0 h 568"/>
                <a:gd name="T18" fmla="*/ 0 w 552"/>
                <a:gd name="T19" fmla="*/ 0 h 568"/>
                <a:gd name="T20" fmla="*/ 0 w 552"/>
                <a:gd name="T21" fmla="*/ 0 h 568"/>
                <a:gd name="T22" fmla="*/ 0 w 552"/>
                <a:gd name="T23" fmla="*/ 0 h 568"/>
                <a:gd name="T24" fmla="*/ 0 w 552"/>
                <a:gd name="T25" fmla="*/ 0 h 568"/>
                <a:gd name="T26" fmla="*/ 0 w 552"/>
                <a:gd name="T27" fmla="*/ 0 h 56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52"/>
                <a:gd name="T43" fmla="*/ 0 h 568"/>
                <a:gd name="T44" fmla="*/ 552 w 552"/>
                <a:gd name="T45" fmla="*/ 568 h 56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52" h="568">
                  <a:moveTo>
                    <a:pt x="136" y="0"/>
                  </a:moveTo>
                  <a:lnTo>
                    <a:pt x="36" y="123"/>
                  </a:lnTo>
                  <a:lnTo>
                    <a:pt x="94" y="219"/>
                  </a:lnTo>
                  <a:lnTo>
                    <a:pt x="0" y="291"/>
                  </a:lnTo>
                  <a:lnTo>
                    <a:pt x="19" y="381"/>
                  </a:lnTo>
                  <a:lnTo>
                    <a:pt x="197" y="556"/>
                  </a:lnTo>
                  <a:lnTo>
                    <a:pt x="271" y="568"/>
                  </a:lnTo>
                  <a:lnTo>
                    <a:pt x="367" y="488"/>
                  </a:lnTo>
                  <a:lnTo>
                    <a:pt x="422" y="494"/>
                  </a:lnTo>
                  <a:lnTo>
                    <a:pt x="552" y="100"/>
                  </a:lnTo>
                  <a:lnTo>
                    <a:pt x="422" y="68"/>
                  </a:lnTo>
                  <a:lnTo>
                    <a:pt x="352" y="90"/>
                  </a:lnTo>
                  <a:lnTo>
                    <a:pt x="303" y="35"/>
                  </a:lnTo>
                  <a:lnTo>
                    <a:pt x="136" y="0"/>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66" name="Freeform 70"/>
            <p:cNvSpPr>
              <a:spLocks noChangeAspect="1"/>
            </p:cNvSpPr>
            <p:nvPr/>
          </p:nvSpPr>
          <p:spPr bwMode="auto">
            <a:xfrm rot="815464">
              <a:off x="684" y="1811"/>
              <a:ext cx="54" cy="55"/>
            </a:xfrm>
            <a:custGeom>
              <a:avLst/>
              <a:gdLst>
                <a:gd name="T0" fmla="*/ 0 w 478"/>
                <a:gd name="T1" fmla="*/ 0 h 475"/>
                <a:gd name="T2" fmla="*/ 0 w 478"/>
                <a:gd name="T3" fmla="*/ 0 h 475"/>
                <a:gd name="T4" fmla="*/ 0 w 478"/>
                <a:gd name="T5" fmla="*/ 0 h 475"/>
                <a:gd name="T6" fmla="*/ 0 w 478"/>
                <a:gd name="T7" fmla="*/ 0 h 475"/>
                <a:gd name="T8" fmla="*/ 0 w 478"/>
                <a:gd name="T9" fmla="*/ 0 h 475"/>
                <a:gd name="T10" fmla="*/ 0 w 478"/>
                <a:gd name="T11" fmla="*/ 0 h 475"/>
                <a:gd name="T12" fmla="*/ 0 w 478"/>
                <a:gd name="T13" fmla="*/ 0 h 475"/>
                <a:gd name="T14" fmla="*/ 0 w 478"/>
                <a:gd name="T15" fmla="*/ 0 h 475"/>
                <a:gd name="T16" fmla="*/ 0 w 478"/>
                <a:gd name="T17" fmla="*/ 0 h 475"/>
                <a:gd name="T18" fmla="*/ 0 w 478"/>
                <a:gd name="T19" fmla="*/ 0 h 475"/>
                <a:gd name="T20" fmla="*/ 0 w 478"/>
                <a:gd name="T21" fmla="*/ 0 h 475"/>
                <a:gd name="T22" fmla="*/ 0 w 478"/>
                <a:gd name="T23" fmla="*/ 0 h 475"/>
                <a:gd name="T24" fmla="*/ 0 w 478"/>
                <a:gd name="T25" fmla="*/ 0 h 47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78"/>
                <a:gd name="T40" fmla="*/ 0 h 475"/>
                <a:gd name="T41" fmla="*/ 478 w 478"/>
                <a:gd name="T42" fmla="*/ 475 h 47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78" h="475">
                  <a:moveTo>
                    <a:pt x="352" y="403"/>
                  </a:moveTo>
                  <a:lnTo>
                    <a:pt x="391" y="329"/>
                  </a:lnTo>
                  <a:lnTo>
                    <a:pt x="478" y="201"/>
                  </a:lnTo>
                  <a:lnTo>
                    <a:pt x="397" y="0"/>
                  </a:lnTo>
                  <a:lnTo>
                    <a:pt x="229" y="55"/>
                  </a:lnTo>
                  <a:lnTo>
                    <a:pt x="132" y="0"/>
                  </a:lnTo>
                  <a:lnTo>
                    <a:pt x="0" y="78"/>
                  </a:lnTo>
                  <a:lnTo>
                    <a:pt x="36" y="174"/>
                  </a:lnTo>
                  <a:lnTo>
                    <a:pt x="107" y="271"/>
                  </a:lnTo>
                  <a:lnTo>
                    <a:pt x="155" y="420"/>
                  </a:lnTo>
                  <a:lnTo>
                    <a:pt x="204" y="475"/>
                  </a:lnTo>
                  <a:lnTo>
                    <a:pt x="252" y="388"/>
                  </a:lnTo>
                  <a:lnTo>
                    <a:pt x="352" y="403"/>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67" name="Freeform 71"/>
            <p:cNvSpPr>
              <a:spLocks noChangeAspect="1"/>
            </p:cNvSpPr>
            <p:nvPr/>
          </p:nvSpPr>
          <p:spPr bwMode="auto">
            <a:xfrm rot="815464">
              <a:off x="672" y="1771"/>
              <a:ext cx="67" cy="46"/>
            </a:xfrm>
            <a:custGeom>
              <a:avLst/>
              <a:gdLst>
                <a:gd name="T0" fmla="*/ 0 w 581"/>
                <a:gd name="T1" fmla="*/ 0 h 400"/>
                <a:gd name="T2" fmla="*/ 0 w 581"/>
                <a:gd name="T3" fmla="*/ 0 h 400"/>
                <a:gd name="T4" fmla="*/ 0 w 581"/>
                <a:gd name="T5" fmla="*/ 0 h 400"/>
                <a:gd name="T6" fmla="*/ 0 w 581"/>
                <a:gd name="T7" fmla="*/ 0 h 400"/>
                <a:gd name="T8" fmla="*/ 0 w 581"/>
                <a:gd name="T9" fmla="*/ 0 h 400"/>
                <a:gd name="T10" fmla="*/ 0 w 581"/>
                <a:gd name="T11" fmla="*/ 0 h 400"/>
                <a:gd name="T12" fmla="*/ 0 w 581"/>
                <a:gd name="T13" fmla="*/ 0 h 400"/>
                <a:gd name="T14" fmla="*/ 0 w 581"/>
                <a:gd name="T15" fmla="*/ 0 h 400"/>
                <a:gd name="T16" fmla="*/ 0 w 581"/>
                <a:gd name="T17" fmla="*/ 0 h 400"/>
                <a:gd name="T18" fmla="*/ 0 w 581"/>
                <a:gd name="T19" fmla="*/ 0 h 400"/>
                <a:gd name="T20" fmla="*/ 0 w 581"/>
                <a:gd name="T21" fmla="*/ 0 h 400"/>
                <a:gd name="T22" fmla="*/ 0 w 581"/>
                <a:gd name="T23" fmla="*/ 0 h 400"/>
                <a:gd name="T24" fmla="*/ 0 w 581"/>
                <a:gd name="T25" fmla="*/ 0 h 400"/>
                <a:gd name="T26" fmla="*/ 0 w 581"/>
                <a:gd name="T27" fmla="*/ 0 h 4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81"/>
                <a:gd name="T43" fmla="*/ 0 h 400"/>
                <a:gd name="T44" fmla="*/ 581 w 581"/>
                <a:gd name="T45" fmla="*/ 400 h 40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81" h="400">
                  <a:moveTo>
                    <a:pt x="59" y="377"/>
                  </a:moveTo>
                  <a:lnTo>
                    <a:pt x="0" y="265"/>
                  </a:lnTo>
                  <a:lnTo>
                    <a:pt x="65" y="216"/>
                  </a:lnTo>
                  <a:lnTo>
                    <a:pt x="19" y="55"/>
                  </a:lnTo>
                  <a:lnTo>
                    <a:pt x="81" y="0"/>
                  </a:lnTo>
                  <a:lnTo>
                    <a:pt x="178" y="64"/>
                  </a:lnTo>
                  <a:lnTo>
                    <a:pt x="468" y="45"/>
                  </a:lnTo>
                  <a:lnTo>
                    <a:pt x="500" y="103"/>
                  </a:lnTo>
                  <a:lnTo>
                    <a:pt x="581" y="161"/>
                  </a:lnTo>
                  <a:lnTo>
                    <a:pt x="581" y="322"/>
                  </a:lnTo>
                  <a:lnTo>
                    <a:pt x="413" y="377"/>
                  </a:lnTo>
                  <a:lnTo>
                    <a:pt x="316" y="322"/>
                  </a:lnTo>
                  <a:lnTo>
                    <a:pt x="184" y="400"/>
                  </a:lnTo>
                  <a:lnTo>
                    <a:pt x="59" y="377"/>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68" name="Freeform 72"/>
            <p:cNvSpPr>
              <a:spLocks noChangeAspect="1"/>
            </p:cNvSpPr>
            <p:nvPr/>
          </p:nvSpPr>
          <p:spPr bwMode="auto">
            <a:xfrm rot="815464">
              <a:off x="724" y="1761"/>
              <a:ext cx="64" cy="84"/>
            </a:xfrm>
            <a:custGeom>
              <a:avLst/>
              <a:gdLst>
                <a:gd name="T0" fmla="*/ 0 w 559"/>
                <a:gd name="T1" fmla="*/ 0 h 710"/>
                <a:gd name="T2" fmla="*/ 0 w 559"/>
                <a:gd name="T3" fmla="*/ 0 h 710"/>
                <a:gd name="T4" fmla="*/ 0 w 559"/>
                <a:gd name="T5" fmla="*/ 0 h 710"/>
                <a:gd name="T6" fmla="*/ 0 w 559"/>
                <a:gd name="T7" fmla="*/ 0 h 710"/>
                <a:gd name="T8" fmla="*/ 0 w 559"/>
                <a:gd name="T9" fmla="*/ 0 h 710"/>
                <a:gd name="T10" fmla="*/ 0 w 559"/>
                <a:gd name="T11" fmla="*/ 0 h 710"/>
                <a:gd name="T12" fmla="*/ 0 w 559"/>
                <a:gd name="T13" fmla="*/ 0 h 710"/>
                <a:gd name="T14" fmla="*/ 0 w 559"/>
                <a:gd name="T15" fmla="*/ 0 h 710"/>
                <a:gd name="T16" fmla="*/ 0 w 559"/>
                <a:gd name="T17" fmla="*/ 0 h 710"/>
                <a:gd name="T18" fmla="*/ 0 w 559"/>
                <a:gd name="T19" fmla="*/ 0 h 710"/>
                <a:gd name="T20" fmla="*/ 0 w 559"/>
                <a:gd name="T21" fmla="*/ 0 h 710"/>
                <a:gd name="T22" fmla="*/ 0 w 559"/>
                <a:gd name="T23" fmla="*/ 0 h 710"/>
                <a:gd name="T24" fmla="*/ 0 w 559"/>
                <a:gd name="T25" fmla="*/ 0 h 710"/>
                <a:gd name="T26" fmla="*/ 0 w 559"/>
                <a:gd name="T27" fmla="*/ 0 h 710"/>
                <a:gd name="T28" fmla="*/ 0 w 559"/>
                <a:gd name="T29" fmla="*/ 0 h 710"/>
                <a:gd name="T30" fmla="*/ 0 w 559"/>
                <a:gd name="T31" fmla="*/ 0 h 710"/>
                <a:gd name="T32" fmla="*/ 0 w 559"/>
                <a:gd name="T33" fmla="*/ 0 h 710"/>
                <a:gd name="T34" fmla="*/ 0 w 559"/>
                <a:gd name="T35" fmla="*/ 0 h 71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59"/>
                <a:gd name="T55" fmla="*/ 0 h 710"/>
                <a:gd name="T56" fmla="*/ 559 w 559"/>
                <a:gd name="T57" fmla="*/ 710 h 71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59" h="710">
                  <a:moveTo>
                    <a:pt x="210" y="710"/>
                  </a:moveTo>
                  <a:lnTo>
                    <a:pt x="523" y="704"/>
                  </a:lnTo>
                  <a:lnTo>
                    <a:pt x="549" y="645"/>
                  </a:lnTo>
                  <a:lnTo>
                    <a:pt x="559" y="541"/>
                  </a:lnTo>
                  <a:lnTo>
                    <a:pt x="468" y="426"/>
                  </a:lnTo>
                  <a:lnTo>
                    <a:pt x="549" y="306"/>
                  </a:lnTo>
                  <a:lnTo>
                    <a:pt x="526" y="180"/>
                  </a:lnTo>
                  <a:lnTo>
                    <a:pt x="445" y="113"/>
                  </a:lnTo>
                  <a:lnTo>
                    <a:pt x="355" y="113"/>
                  </a:lnTo>
                  <a:lnTo>
                    <a:pt x="194" y="0"/>
                  </a:lnTo>
                  <a:lnTo>
                    <a:pt x="113" y="49"/>
                  </a:lnTo>
                  <a:lnTo>
                    <a:pt x="74" y="71"/>
                  </a:lnTo>
                  <a:lnTo>
                    <a:pt x="0" y="155"/>
                  </a:lnTo>
                  <a:lnTo>
                    <a:pt x="16" y="232"/>
                  </a:lnTo>
                  <a:lnTo>
                    <a:pt x="48" y="290"/>
                  </a:lnTo>
                  <a:lnTo>
                    <a:pt x="129" y="348"/>
                  </a:lnTo>
                  <a:lnTo>
                    <a:pt x="129" y="509"/>
                  </a:lnTo>
                  <a:lnTo>
                    <a:pt x="210" y="710"/>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69" name="Freeform 73"/>
            <p:cNvSpPr>
              <a:spLocks noChangeAspect="1"/>
            </p:cNvSpPr>
            <p:nvPr/>
          </p:nvSpPr>
          <p:spPr bwMode="auto">
            <a:xfrm rot="815464">
              <a:off x="644" y="1809"/>
              <a:ext cx="56" cy="61"/>
            </a:xfrm>
            <a:custGeom>
              <a:avLst/>
              <a:gdLst>
                <a:gd name="T0" fmla="*/ 0 w 473"/>
                <a:gd name="T1" fmla="*/ 0 h 526"/>
                <a:gd name="T2" fmla="*/ 0 w 473"/>
                <a:gd name="T3" fmla="*/ 0 h 526"/>
                <a:gd name="T4" fmla="*/ 0 w 473"/>
                <a:gd name="T5" fmla="*/ 0 h 526"/>
                <a:gd name="T6" fmla="*/ 0 w 473"/>
                <a:gd name="T7" fmla="*/ 0 h 526"/>
                <a:gd name="T8" fmla="*/ 0 w 473"/>
                <a:gd name="T9" fmla="*/ 0 h 526"/>
                <a:gd name="T10" fmla="*/ 0 w 473"/>
                <a:gd name="T11" fmla="*/ 0 h 526"/>
                <a:gd name="T12" fmla="*/ 0 w 473"/>
                <a:gd name="T13" fmla="*/ 0 h 526"/>
                <a:gd name="T14" fmla="*/ 0 w 473"/>
                <a:gd name="T15" fmla="*/ 0 h 526"/>
                <a:gd name="T16" fmla="*/ 0 w 473"/>
                <a:gd name="T17" fmla="*/ 0 h 526"/>
                <a:gd name="T18" fmla="*/ 0 w 473"/>
                <a:gd name="T19" fmla="*/ 0 h 526"/>
                <a:gd name="T20" fmla="*/ 0 w 473"/>
                <a:gd name="T21" fmla="*/ 0 h 526"/>
                <a:gd name="T22" fmla="*/ 0 w 473"/>
                <a:gd name="T23" fmla="*/ 0 h 526"/>
                <a:gd name="T24" fmla="*/ 0 w 473"/>
                <a:gd name="T25" fmla="*/ 0 h 526"/>
                <a:gd name="T26" fmla="*/ 0 w 473"/>
                <a:gd name="T27" fmla="*/ 0 h 52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73"/>
                <a:gd name="T43" fmla="*/ 0 h 526"/>
                <a:gd name="T44" fmla="*/ 473 w 473"/>
                <a:gd name="T45" fmla="*/ 526 h 52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73" h="526">
                  <a:moveTo>
                    <a:pt x="318" y="23"/>
                  </a:moveTo>
                  <a:lnTo>
                    <a:pt x="354" y="119"/>
                  </a:lnTo>
                  <a:lnTo>
                    <a:pt x="425" y="216"/>
                  </a:lnTo>
                  <a:lnTo>
                    <a:pt x="473" y="365"/>
                  </a:lnTo>
                  <a:lnTo>
                    <a:pt x="338" y="452"/>
                  </a:lnTo>
                  <a:lnTo>
                    <a:pt x="344" y="500"/>
                  </a:lnTo>
                  <a:lnTo>
                    <a:pt x="257" y="526"/>
                  </a:lnTo>
                  <a:lnTo>
                    <a:pt x="167" y="484"/>
                  </a:lnTo>
                  <a:lnTo>
                    <a:pt x="183" y="346"/>
                  </a:lnTo>
                  <a:lnTo>
                    <a:pt x="87" y="307"/>
                  </a:lnTo>
                  <a:lnTo>
                    <a:pt x="0" y="168"/>
                  </a:lnTo>
                  <a:lnTo>
                    <a:pt x="64" y="49"/>
                  </a:lnTo>
                  <a:lnTo>
                    <a:pt x="193" y="0"/>
                  </a:lnTo>
                  <a:lnTo>
                    <a:pt x="318" y="23"/>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70" name="Freeform 74"/>
            <p:cNvSpPr>
              <a:spLocks noChangeAspect="1"/>
            </p:cNvSpPr>
            <p:nvPr/>
          </p:nvSpPr>
          <p:spPr bwMode="auto">
            <a:xfrm rot="815464">
              <a:off x="665" y="1854"/>
              <a:ext cx="60" cy="58"/>
            </a:xfrm>
            <a:custGeom>
              <a:avLst/>
              <a:gdLst>
                <a:gd name="T0" fmla="*/ 0 w 517"/>
                <a:gd name="T1" fmla="*/ 0 h 500"/>
                <a:gd name="T2" fmla="*/ 0 w 517"/>
                <a:gd name="T3" fmla="*/ 0 h 500"/>
                <a:gd name="T4" fmla="*/ 0 w 517"/>
                <a:gd name="T5" fmla="*/ 0 h 500"/>
                <a:gd name="T6" fmla="*/ 0 w 517"/>
                <a:gd name="T7" fmla="*/ 0 h 500"/>
                <a:gd name="T8" fmla="*/ 0 w 517"/>
                <a:gd name="T9" fmla="*/ 0 h 500"/>
                <a:gd name="T10" fmla="*/ 0 w 517"/>
                <a:gd name="T11" fmla="*/ 0 h 500"/>
                <a:gd name="T12" fmla="*/ 0 w 517"/>
                <a:gd name="T13" fmla="*/ 0 h 500"/>
                <a:gd name="T14" fmla="*/ 0 w 517"/>
                <a:gd name="T15" fmla="*/ 0 h 500"/>
                <a:gd name="T16" fmla="*/ 0 w 517"/>
                <a:gd name="T17" fmla="*/ 0 h 500"/>
                <a:gd name="T18" fmla="*/ 0 w 517"/>
                <a:gd name="T19" fmla="*/ 0 h 500"/>
                <a:gd name="T20" fmla="*/ 0 w 517"/>
                <a:gd name="T21" fmla="*/ 0 h 500"/>
                <a:gd name="T22" fmla="*/ 0 w 517"/>
                <a:gd name="T23" fmla="*/ 0 h 500"/>
                <a:gd name="T24" fmla="*/ 0 w 517"/>
                <a:gd name="T25" fmla="*/ 0 h 500"/>
                <a:gd name="T26" fmla="*/ 0 w 517"/>
                <a:gd name="T27" fmla="*/ 0 h 500"/>
                <a:gd name="T28" fmla="*/ 0 w 517"/>
                <a:gd name="T29" fmla="*/ 0 h 500"/>
                <a:gd name="T30" fmla="*/ 0 w 517"/>
                <a:gd name="T31" fmla="*/ 0 h 500"/>
                <a:gd name="T32" fmla="*/ 0 w 517"/>
                <a:gd name="T33" fmla="*/ 0 h 500"/>
                <a:gd name="T34" fmla="*/ 0 w 517"/>
                <a:gd name="T35" fmla="*/ 0 h 500"/>
                <a:gd name="T36" fmla="*/ 0 w 517"/>
                <a:gd name="T37" fmla="*/ 0 h 500"/>
                <a:gd name="T38" fmla="*/ 0 w 517"/>
                <a:gd name="T39" fmla="*/ 0 h 500"/>
                <a:gd name="T40" fmla="*/ 0 w 517"/>
                <a:gd name="T41" fmla="*/ 0 h 500"/>
                <a:gd name="T42" fmla="*/ 0 w 517"/>
                <a:gd name="T43" fmla="*/ 0 h 500"/>
                <a:gd name="T44" fmla="*/ 0 w 517"/>
                <a:gd name="T45" fmla="*/ 0 h 500"/>
                <a:gd name="T46" fmla="*/ 0 w 517"/>
                <a:gd name="T47" fmla="*/ 0 h 500"/>
                <a:gd name="T48" fmla="*/ 0 w 517"/>
                <a:gd name="T49" fmla="*/ 0 h 50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17"/>
                <a:gd name="T76" fmla="*/ 0 h 500"/>
                <a:gd name="T77" fmla="*/ 517 w 517"/>
                <a:gd name="T78" fmla="*/ 500 h 50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17" h="500">
                  <a:moveTo>
                    <a:pt x="326" y="481"/>
                  </a:moveTo>
                  <a:lnTo>
                    <a:pt x="307" y="500"/>
                  </a:lnTo>
                  <a:lnTo>
                    <a:pt x="161" y="329"/>
                  </a:lnTo>
                  <a:lnTo>
                    <a:pt x="155" y="326"/>
                  </a:lnTo>
                  <a:lnTo>
                    <a:pt x="141" y="318"/>
                  </a:lnTo>
                  <a:lnTo>
                    <a:pt x="120" y="308"/>
                  </a:lnTo>
                  <a:lnTo>
                    <a:pt x="93" y="296"/>
                  </a:lnTo>
                  <a:lnTo>
                    <a:pt x="67" y="283"/>
                  </a:lnTo>
                  <a:lnTo>
                    <a:pt x="42" y="272"/>
                  </a:lnTo>
                  <a:lnTo>
                    <a:pt x="21" y="262"/>
                  </a:lnTo>
                  <a:lnTo>
                    <a:pt x="6" y="258"/>
                  </a:lnTo>
                  <a:lnTo>
                    <a:pt x="4" y="254"/>
                  </a:lnTo>
                  <a:lnTo>
                    <a:pt x="0" y="193"/>
                  </a:lnTo>
                  <a:lnTo>
                    <a:pt x="87" y="167"/>
                  </a:lnTo>
                  <a:lnTo>
                    <a:pt x="81" y="119"/>
                  </a:lnTo>
                  <a:lnTo>
                    <a:pt x="216" y="32"/>
                  </a:lnTo>
                  <a:lnTo>
                    <a:pt x="265" y="87"/>
                  </a:lnTo>
                  <a:lnTo>
                    <a:pt x="313" y="0"/>
                  </a:lnTo>
                  <a:lnTo>
                    <a:pt x="413" y="15"/>
                  </a:lnTo>
                  <a:lnTo>
                    <a:pt x="426" y="87"/>
                  </a:lnTo>
                  <a:lnTo>
                    <a:pt x="517" y="119"/>
                  </a:lnTo>
                  <a:lnTo>
                    <a:pt x="462" y="190"/>
                  </a:lnTo>
                  <a:lnTo>
                    <a:pt x="362" y="313"/>
                  </a:lnTo>
                  <a:lnTo>
                    <a:pt x="420" y="409"/>
                  </a:lnTo>
                  <a:lnTo>
                    <a:pt x="326" y="481"/>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71" name="Freeform 75"/>
            <p:cNvSpPr>
              <a:spLocks noChangeAspect="1"/>
            </p:cNvSpPr>
            <p:nvPr/>
          </p:nvSpPr>
          <p:spPr bwMode="auto">
            <a:xfrm rot="815464">
              <a:off x="600" y="1819"/>
              <a:ext cx="71" cy="63"/>
            </a:xfrm>
            <a:custGeom>
              <a:avLst/>
              <a:gdLst>
                <a:gd name="T0" fmla="*/ 0 w 619"/>
                <a:gd name="T1" fmla="*/ 0 h 542"/>
                <a:gd name="T2" fmla="*/ 0 w 619"/>
                <a:gd name="T3" fmla="*/ 0 h 542"/>
                <a:gd name="T4" fmla="*/ 0 w 619"/>
                <a:gd name="T5" fmla="*/ 0 h 542"/>
                <a:gd name="T6" fmla="*/ 0 w 619"/>
                <a:gd name="T7" fmla="*/ 0 h 542"/>
                <a:gd name="T8" fmla="*/ 0 w 619"/>
                <a:gd name="T9" fmla="*/ 0 h 542"/>
                <a:gd name="T10" fmla="*/ 0 w 619"/>
                <a:gd name="T11" fmla="*/ 0 h 542"/>
                <a:gd name="T12" fmla="*/ 0 w 619"/>
                <a:gd name="T13" fmla="*/ 0 h 542"/>
                <a:gd name="T14" fmla="*/ 0 w 619"/>
                <a:gd name="T15" fmla="*/ 0 h 542"/>
                <a:gd name="T16" fmla="*/ 0 w 619"/>
                <a:gd name="T17" fmla="*/ 0 h 542"/>
                <a:gd name="T18" fmla="*/ 0 w 619"/>
                <a:gd name="T19" fmla="*/ 0 h 542"/>
                <a:gd name="T20" fmla="*/ 0 w 619"/>
                <a:gd name="T21" fmla="*/ 0 h 542"/>
                <a:gd name="T22" fmla="*/ 0 w 619"/>
                <a:gd name="T23" fmla="*/ 0 h 542"/>
                <a:gd name="T24" fmla="*/ 0 w 619"/>
                <a:gd name="T25" fmla="*/ 0 h 542"/>
                <a:gd name="T26" fmla="*/ 0 w 619"/>
                <a:gd name="T27" fmla="*/ 0 h 542"/>
                <a:gd name="T28" fmla="*/ 0 w 619"/>
                <a:gd name="T29" fmla="*/ 0 h 542"/>
                <a:gd name="T30" fmla="*/ 0 w 619"/>
                <a:gd name="T31" fmla="*/ 0 h 54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619"/>
                <a:gd name="T49" fmla="*/ 0 h 542"/>
                <a:gd name="T50" fmla="*/ 619 w 619"/>
                <a:gd name="T51" fmla="*/ 542 h 54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619" h="542">
                  <a:moveTo>
                    <a:pt x="539" y="542"/>
                  </a:moveTo>
                  <a:lnTo>
                    <a:pt x="619" y="500"/>
                  </a:lnTo>
                  <a:lnTo>
                    <a:pt x="617" y="419"/>
                  </a:lnTo>
                  <a:lnTo>
                    <a:pt x="613" y="358"/>
                  </a:lnTo>
                  <a:lnTo>
                    <a:pt x="523" y="316"/>
                  </a:lnTo>
                  <a:lnTo>
                    <a:pt x="539" y="178"/>
                  </a:lnTo>
                  <a:lnTo>
                    <a:pt x="443" y="139"/>
                  </a:lnTo>
                  <a:lnTo>
                    <a:pt x="356" y="0"/>
                  </a:lnTo>
                  <a:lnTo>
                    <a:pt x="216" y="27"/>
                  </a:lnTo>
                  <a:lnTo>
                    <a:pt x="129" y="0"/>
                  </a:lnTo>
                  <a:lnTo>
                    <a:pt x="0" y="68"/>
                  </a:lnTo>
                  <a:lnTo>
                    <a:pt x="97" y="197"/>
                  </a:lnTo>
                  <a:lnTo>
                    <a:pt x="72" y="265"/>
                  </a:lnTo>
                  <a:lnTo>
                    <a:pt x="307" y="413"/>
                  </a:lnTo>
                  <a:lnTo>
                    <a:pt x="443" y="430"/>
                  </a:lnTo>
                  <a:lnTo>
                    <a:pt x="539" y="542"/>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72" name="Freeform 76"/>
            <p:cNvSpPr>
              <a:spLocks noChangeAspect="1"/>
            </p:cNvSpPr>
            <p:nvPr/>
          </p:nvSpPr>
          <p:spPr bwMode="auto">
            <a:xfrm rot="815464">
              <a:off x="627" y="1879"/>
              <a:ext cx="89" cy="89"/>
            </a:xfrm>
            <a:custGeom>
              <a:avLst/>
              <a:gdLst>
                <a:gd name="T0" fmla="*/ 0 w 758"/>
                <a:gd name="T1" fmla="*/ 0 h 772"/>
                <a:gd name="T2" fmla="*/ 0 w 758"/>
                <a:gd name="T3" fmla="*/ 0 h 772"/>
                <a:gd name="T4" fmla="*/ 0 w 758"/>
                <a:gd name="T5" fmla="*/ 0 h 772"/>
                <a:gd name="T6" fmla="*/ 0 w 758"/>
                <a:gd name="T7" fmla="*/ 0 h 772"/>
                <a:gd name="T8" fmla="*/ 0 w 758"/>
                <a:gd name="T9" fmla="*/ 0 h 772"/>
                <a:gd name="T10" fmla="*/ 0 w 758"/>
                <a:gd name="T11" fmla="*/ 0 h 772"/>
                <a:gd name="T12" fmla="*/ 0 w 758"/>
                <a:gd name="T13" fmla="*/ 0 h 772"/>
                <a:gd name="T14" fmla="*/ 0 w 758"/>
                <a:gd name="T15" fmla="*/ 0 h 772"/>
                <a:gd name="T16" fmla="*/ 0 w 758"/>
                <a:gd name="T17" fmla="*/ 0 h 772"/>
                <a:gd name="T18" fmla="*/ 0 w 758"/>
                <a:gd name="T19" fmla="*/ 0 h 772"/>
                <a:gd name="T20" fmla="*/ 0 w 758"/>
                <a:gd name="T21" fmla="*/ 0 h 772"/>
                <a:gd name="T22" fmla="*/ 0 w 758"/>
                <a:gd name="T23" fmla="*/ 0 h 772"/>
                <a:gd name="T24" fmla="*/ 0 w 758"/>
                <a:gd name="T25" fmla="*/ 0 h 772"/>
                <a:gd name="T26" fmla="*/ 0 w 758"/>
                <a:gd name="T27" fmla="*/ 0 h 772"/>
                <a:gd name="T28" fmla="*/ 0 w 758"/>
                <a:gd name="T29" fmla="*/ 0 h 772"/>
                <a:gd name="T30" fmla="*/ 0 w 758"/>
                <a:gd name="T31" fmla="*/ 0 h 772"/>
                <a:gd name="T32" fmla="*/ 0 w 758"/>
                <a:gd name="T33" fmla="*/ 0 h 772"/>
                <a:gd name="T34" fmla="*/ 0 w 758"/>
                <a:gd name="T35" fmla="*/ 0 h 772"/>
                <a:gd name="T36" fmla="*/ 0 w 758"/>
                <a:gd name="T37" fmla="*/ 0 h 772"/>
                <a:gd name="T38" fmla="*/ 0 w 758"/>
                <a:gd name="T39" fmla="*/ 0 h 772"/>
                <a:gd name="T40" fmla="*/ 0 w 758"/>
                <a:gd name="T41" fmla="*/ 0 h 772"/>
                <a:gd name="T42" fmla="*/ 0 w 758"/>
                <a:gd name="T43" fmla="*/ 0 h 772"/>
                <a:gd name="T44" fmla="*/ 0 w 758"/>
                <a:gd name="T45" fmla="*/ 0 h 772"/>
                <a:gd name="T46" fmla="*/ 0 w 758"/>
                <a:gd name="T47" fmla="*/ 0 h 772"/>
                <a:gd name="T48" fmla="*/ 0 w 758"/>
                <a:gd name="T49" fmla="*/ 0 h 772"/>
                <a:gd name="T50" fmla="*/ 0 w 758"/>
                <a:gd name="T51" fmla="*/ 0 h 772"/>
                <a:gd name="T52" fmla="*/ 0 w 758"/>
                <a:gd name="T53" fmla="*/ 0 h 772"/>
                <a:gd name="T54" fmla="*/ 0 w 758"/>
                <a:gd name="T55" fmla="*/ 0 h 772"/>
                <a:gd name="T56" fmla="*/ 0 w 758"/>
                <a:gd name="T57" fmla="*/ 0 h 772"/>
                <a:gd name="T58" fmla="*/ 0 w 758"/>
                <a:gd name="T59" fmla="*/ 0 h 77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58"/>
                <a:gd name="T91" fmla="*/ 0 h 772"/>
                <a:gd name="T92" fmla="*/ 758 w 758"/>
                <a:gd name="T93" fmla="*/ 772 h 77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58" h="772">
                  <a:moveTo>
                    <a:pt x="239" y="0"/>
                  </a:moveTo>
                  <a:lnTo>
                    <a:pt x="241" y="81"/>
                  </a:lnTo>
                  <a:lnTo>
                    <a:pt x="161" y="123"/>
                  </a:lnTo>
                  <a:lnTo>
                    <a:pt x="171" y="132"/>
                  </a:lnTo>
                  <a:lnTo>
                    <a:pt x="139" y="375"/>
                  </a:lnTo>
                  <a:lnTo>
                    <a:pt x="0" y="524"/>
                  </a:lnTo>
                  <a:lnTo>
                    <a:pt x="74" y="681"/>
                  </a:lnTo>
                  <a:lnTo>
                    <a:pt x="145" y="675"/>
                  </a:lnTo>
                  <a:lnTo>
                    <a:pt x="226" y="772"/>
                  </a:lnTo>
                  <a:lnTo>
                    <a:pt x="364" y="730"/>
                  </a:lnTo>
                  <a:lnTo>
                    <a:pt x="428" y="672"/>
                  </a:lnTo>
                  <a:lnTo>
                    <a:pt x="413" y="575"/>
                  </a:lnTo>
                  <a:lnTo>
                    <a:pt x="597" y="552"/>
                  </a:lnTo>
                  <a:lnTo>
                    <a:pt x="655" y="623"/>
                  </a:lnTo>
                  <a:lnTo>
                    <a:pt x="742" y="640"/>
                  </a:lnTo>
                  <a:lnTo>
                    <a:pt x="752" y="640"/>
                  </a:lnTo>
                  <a:lnTo>
                    <a:pt x="758" y="492"/>
                  </a:lnTo>
                  <a:lnTo>
                    <a:pt x="580" y="317"/>
                  </a:lnTo>
                  <a:lnTo>
                    <a:pt x="561" y="227"/>
                  </a:lnTo>
                  <a:lnTo>
                    <a:pt x="542" y="246"/>
                  </a:lnTo>
                  <a:lnTo>
                    <a:pt x="396" y="75"/>
                  </a:lnTo>
                  <a:lnTo>
                    <a:pt x="390" y="72"/>
                  </a:lnTo>
                  <a:lnTo>
                    <a:pt x="376" y="64"/>
                  </a:lnTo>
                  <a:lnTo>
                    <a:pt x="355" y="54"/>
                  </a:lnTo>
                  <a:lnTo>
                    <a:pt x="328" y="42"/>
                  </a:lnTo>
                  <a:lnTo>
                    <a:pt x="302" y="29"/>
                  </a:lnTo>
                  <a:lnTo>
                    <a:pt x="277" y="18"/>
                  </a:lnTo>
                  <a:lnTo>
                    <a:pt x="256" y="8"/>
                  </a:lnTo>
                  <a:lnTo>
                    <a:pt x="241" y="4"/>
                  </a:lnTo>
                  <a:lnTo>
                    <a:pt x="239" y="0"/>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73" name="Freeform 77"/>
            <p:cNvSpPr>
              <a:spLocks noChangeAspect="1"/>
            </p:cNvSpPr>
            <p:nvPr/>
          </p:nvSpPr>
          <p:spPr bwMode="auto">
            <a:xfrm rot="815464">
              <a:off x="536" y="1940"/>
              <a:ext cx="118" cy="129"/>
            </a:xfrm>
            <a:custGeom>
              <a:avLst/>
              <a:gdLst>
                <a:gd name="T0" fmla="*/ 0 w 1026"/>
                <a:gd name="T1" fmla="*/ 0 h 1104"/>
                <a:gd name="T2" fmla="*/ 0 w 1026"/>
                <a:gd name="T3" fmla="*/ 0 h 1104"/>
                <a:gd name="T4" fmla="*/ 0 w 1026"/>
                <a:gd name="T5" fmla="*/ 0 h 1104"/>
                <a:gd name="T6" fmla="*/ 0 w 1026"/>
                <a:gd name="T7" fmla="*/ 0 h 1104"/>
                <a:gd name="T8" fmla="*/ 0 w 1026"/>
                <a:gd name="T9" fmla="*/ 0 h 1104"/>
                <a:gd name="T10" fmla="*/ 0 w 1026"/>
                <a:gd name="T11" fmla="*/ 0 h 1104"/>
                <a:gd name="T12" fmla="*/ 0 w 1026"/>
                <a:gd name="T13" fmla="*/ 0 h 1104"/>
                <a:gd name="T14" fmla="*/ 0 w 1026"/>
                <a:gd name="T15" fmla="*/ 0 h 1104"/>
                <a:gd name="T16" fmla="*/ 0 w 1026"/>
                <a:gd name="T17" fmla="*/ 0 h 1104"/>
                <a:gd name="T18" fmla="*/ 0 w 1026"/>
                <a:gd name="T19" fmla="*/ 0 h 1104"/>
                <a:gd name="T20" fmla="*/ 0 w 1026"/>
                <a:gd name="T21" fmla="*/ 0 h 1104"/>
                <a:gd name="T22" fmla="*/ 0 w 1026"/>
                <a:gd name="T23" fmla="*/ 0 h 1104"/>
                <a:gd name="T24" fmla="*/ 0 w 1026"/>
                <a:gd name="T25" fmla="*/ 0 h 1104"/>
                <a:gd name="T26" fmla="*/ 0 w 1026"/>
                <a:gd name="T27" fmla="*/ 0 h 1104"/>
                <a:gd name="T28" fmla="*/ 0 w 1026"/>
                <a:gd name="T29" fmla="*/ 0 h 1104"/>
                <a:gd name="T30" fmla="*/ 0 w 1026"/>
                <a:gd name="T31" fmla="*/ 0 h 1104"/>
                <a:gd name="T32" fmla="*/ 0 w 1026"/>
                <a:gd name="T33" fmla="*/ 0 h 1104"/>
                <a:gd name="T34" fmla="*/ 0 w 1026"/>
                <a:gd name="T35" fmla="*/ 0 h 1104"/>
                <a:gd name="T36" fmla="*/ 0 w 1026"/>
                <a:gd name="T37" fmla="*/ 0 h 1104"/>
                <a:gd name="T38" fmla="*/ 0 w 1026"/>
                <a:gd name="T39" fmla="*/ 0 h 1104"/>
                <a:gd name="T40" fmla="*/ 0 w 1026"/>
                <a:gd name="T41" fmla="*/ 0 h 1104"/>
                <a:gd name="T42" fmla="*/ 0 w 1026"/>
                <a:gd name="T43" fmla="*/ 0 h 1104"/>
                <a:gd name="T44" fmla="*/ 0 w 1026"/>
                <a:gd name="T45" fmla="*/ 0 h 1104"/>
                <a:gd name="T46" fmla="*/ 0 w 1026"/>
                <a:gd name="T47" fmla="*/ 0 h 1104"/>
                <a:gd name="T48" fmla="*/ 0 w 1026"/>
                <a:gd name="T49" fmla="*/ 0 h 1104"/>
                <a:gd name="T50" fmla="*/ 0 w 1026"/>
                <a:gd name="T51" fmla="*/ 0 h 1104"/>
                <a:gd name="T52" fmla="*/ 0 w 1026"/>
                <a:gd name="T53" fmla="*/ 0 h 1104"/>
                <a:gd name="T54" fmla="*/ 0 w 1026"/>
                <a:gd name="T55" fmla="*/ 0 h 1104"/>
                <a:gd name="T56" fmla="*/ 0 w 1026"/>
                <a:gd name="T57" fmla="*/ 0 h 1104"/>
                <a:gd name="T58" fmla="*/ 0 w 1026"/>
                <a:gd name="T59" fmla="*/ 0 h 1104"/>
                <a:gd name="T60" fmla="*/ 0 w 1026"/>
                <a:gd name="T61" fmla="*/ 0 h 1104"/>
                <a:gd name="T62" fmla="*/ 0 w 1026"/>
                <a:gd name="T63" fmla="*/ 0 h 1104"/>
                <a:gd name="T64" fmla="*/ 0 w 1026"/>
                <a:gd name="T65" fmla="*/ 0 h 1104"/>
                <a:gd name="T66" fmla="*/ 0 w 1026"/>
                <a:gd name="T67" fmla="*/ 0 h 1104"/>
                <a:gd name="T68" fmla="*/ 0 w 1026"/>
                <a:gd name="T69" fmla="*/ 0 h 1104"/>
                <a:gd name="T70" fmla="*/ 0 w 1026"/>
                <a:gd name="T71" fmla="*/ 0 h 1104"/>
                <a:gd name="T72" fmla="*/ 0 w 1026"/>
                <a:gd name="T73" fmla="*/ 0 h 1104"/>
                <a:gd name="T74" fmla="*/ 0 w 1026"/>
                <a:gd name="T75" fmla="*/ 0 h 1104"/>
                <a:gd name="T76" fmla="*/ 0 w 1026"/>
                <a:gd name="T77" fmla="*/ 0 h 1104"/>
                <a:gd name="T78" fmla="*/ 0 w 1026"/>
                <a:gd name="T79" fmla="*/ 0 h 1104"/>
                <a:gd name="T80" fmla="*/ 0 w 1026"/>
                <a:gd name="T81" fmla="*/ 0 h 1104"/>
                <a:gd name="T82" fmla="*/ 0 w 1026"/>
                <a:gd name="T83" fmla="*/ 0 h 1104"/>
                <a:gd name="T84" fmla="*/ 0 w 1026"/>
                <a:gd name="T85" fmla="*/ 0 h 1104"/>
                <a:gd name="T86" fmla="*/ 0 w 1026"/>
                <a:gd name="T87" fmla="*/ 0 h 1104"/>
                <a:gd name="T88" fmla="*/ 0 w 1026"/>
                <a:gd name="T89" fmla="*/ 0 h 1104"/>
                <a:gd name="T90" fmla="*/ 0 w 1026"/>
                <a:gd name="T91" fmla="*/ 0 h 1104"/>
                <a:gd name="T92" fmla="*/ 0 w 1026"/>
                <a:gd name="T93" fmla="*/ 0 h 110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026"/>
                <a:gd name="T142" fmla="*/ 0 h 1104"/>
                <a:gd name="T143" fmla="*/ 1026 w 1026"/>
                <a:gd name="T144" fmla="*/ 1104 h 110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026" h="1104">
                  <a:moveTo>
                    <a:pt x="832" y="832"/>
                  </a:moveTo>
                  <a:lnTo>
                    <a:pt x="758" y="765"/>
                  </a:lnTo>
                  <a:lnTo>
                    <a:pt x="790" y="626"/>
                  </a:lnTo>
                  <a:lnTo>
                    <a:pt x="687" y="523"/>
                  </a:lnTo>
                  <a:lnTo>
                    <a:pt x="725" y="491"/>
                  </a:lnTo>
                  <a:lnTo>
                    <a:pt x="945" y="474"/>
                  </a:lnTo>
                  <a:lnTo>
                    <a:pt x="913" y="345"/>
                  </a:lnTo>
                  <a:lnTo>
                    <a:pt x="962" y="222"/>
                  </a:lnTo>
                  <a:lnTo>
                    <a:pt x="1026" y="200"/>
                  </a:lnTo>
                  <a:lnTo>
                    <a:pt x="977" y="55"/>
                  </a:lnTo>
                  <a:lnTo>
                    <a:pt x="839" y="97"/>
                  </a:lnTo>
                  <a:lnTo>
                    <a:pt x="758" y="0"/>
                  </a:lnTo>
                  <a:lnTo>
                    <a:pt x="687" y="6"/>
                  </a:lnTo>
                  <a:lnTo>
                    <a:pt x="509" y="87"/>
                  </a:lnTo>
                  <a:lnTo>
                    <a:pt x="525" y="152"/>
                  </a:lnTo>
                  <a:lnTo>
                    <a:pt x="348" y="313"/>
                  </a:lnTo>
                  <a:lnTo>
                    <a:pt x="235" y="232"/>
                  </a:lnTo>
                  <a:lnTo>
                    <a:pt x="220" y="226"/>
                  </a:lnTo>
                  <a:lnTo>
                    <a:pt x="74" y="200"/>
                  </a:lnTo>
                  <a:lnTo>
                    <a:pt x="0" y="258"/>
                  </a:lnTo>
                  <a:lnTo>
                    <a:pt x="90" y="345"/>
                  </a:lnTo>
                  <a:lnTo>
                    <a:pt x="10" y="339"/>
                  </a:lnTo>
                  <a:lnTo>
                    <a:pt x="25" y="474"/>
                  </a:lnTo>
                  <a:lnTo>
                    <a:pt x="177" y="474"/>
                  </a:lnTo>
                  <a:lnTo>
                    <a:pt x="193" y="561"/>
                  </a:lnTo>
                  <a:lnTo>
                    <a:pt x="129" y="593"/>
                  </a:lnTo>
                  <a:lnTo>
                    <a:pt x="112" y="684"/>
                  </a:lnTo>
                  <a:lnTo>
                    <a:pt x="226" y="748"/>
                  </a:lnTo>
                  <a:lnTo>
                    <a:pt x="209" y="887"/>
                  </a:lnTo>
                  <a:lnTo>
                    <a:pt x="348" y="894"/>
                  </a:lnTo>
                  <a:lnTo>
                    <a:pt x="436" y="836"/>
                  </a:lnTo>
                  <a:lnTo>
                    <a:pt x="493" y="942"/>
                  </a:lnTo>
                  <a:lnTo>
                    <a:pt x="542" y="949"/>
                  </a:lnTo>
                  <a:lnTo>
                    <a:pt x="515" y="1040"/>
                  </a:lnTo>
                  <a:lnTo>
                    <a:pt x="580" y="1029"/>
                  </a:lnTo>
                  <a:lnTo>
                    <a:pt x="678" y="1104"/>
                  </a:lnTo>
                  <a:lnTo>
                    <a:pt x="929" y="942"/>
                  </a:lnTo>
                  <a:lnTo>
                    <a:pt x="919" y="877"/>
                  </a:lnTo>
                  <a:lnTo>
                    <a:pt x="915" y="878"/>
                  </a:lnTo>
                  <a:lnTo>
                    <a:pt x="907" y="878"/>
                  </a:lnTo>
                  <a:lnTo>
                    <a:pt x="892" y="880"/>
                  </a:lnTo>
                  <a:lnTo>
                    <a:pt x="876" y="881"/>
                  </a:lnTo>
                  <a:lnTo>
                    <a:pt x="859" y="882"/>
                  </a:lnTo>
                  <a:lnTo>
                    <a:pt x="841" y="883"/>
                  </a:lnTo>
                  <a:lnTo>
                    <a:pt x="827" y="884"/>
                  </a:lnTo>
                  <a:lnTo>
                    <a:pt x="816" y="884"/>
                  </a:lnTo>
                  <a:lnTo>
                    <a:pt x="832" y="832"/>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74" name="Freeform 78"/>
            <p:cNvSpPr>
              <a:spLocks noChangeAspect="1"/>
            </p:cNvSpPr>
            <p:nvPr/>
          </p:nvSpPr>
          <p:spPr bwMode="auto">
            <a:xfrm rot="815464">
              <a:off x="592" y="1848"/>
              <a:ext cx="62" cy="79"/>
            </a:xfrm>
            <a:custGeom>
              <a:avLst/>
              <a:gdLst>
                <a:gd name="T0" fmla="*/ 0 w 532"/>
                <a:gd name="T1" fmla="*/ 0 h 678"/>
                <a:gd name="T2" fmla="*/ 0 w 532"/>
                <a:gd name="T3" fmla="*/ 0 h 678"/>
                <a:gd name="T4" fmla="*/ 0 w 532"/>
                <a:gd name="T5" fmla="*/ 0 h 678"/>
                <a:gd name="T6" fmla="*/ 0 w 532"/>
                <a:gd name="T7" fmla="*/ 0 h 678"/>
                <a:gd name="T8" fmla="*/ 0 w 532"/>
                <a:gd name="T9" fmla="*/ 0 h 678"/>
                <a:gd name="T10" fmla="*/ 0 w 532"/>
                <a:gd name="T11" fmla="*/ 0 h 678"/>
                <a:gd name="T12" fmla="*/ 0 w 532"/>
                <a:gd name="T13" fmla="*/ 0 h 678"/>
                <a:gd name="T14" fmla="*/ 0 w 532"/>
                <a:gd name="T15" fmla="*/ 0 h 678"/>
                <a:gd name="T16" fmla="*/ 0 w 532"/>
                <a:gd name="T17" fmla="*/ 0 h 678"/>
                <a:gd name="T18" fmla="*/ 0 w 532"/>
                <a:gd name="T19" fmla="*/ 0 h 678"/>
                <a:gd name="T20" fmla="*/ 0 w 532"/>
                <a:gd name="T21" fmla="*/ 0 h 678"/>
                <a:gd name="T22" fmla="*/ 0 w 532"/>
                <a:gd name="T23" fmla="*/ 0 h 678"/>
                <a:gd name="T24" fmla="*/ 0 w 532"/>
                <a:gd name="T25" fmla="*/ 0 h 67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32"/>
                <a:gd name="T40" fmla="*/ 0 h 678"/>
                <a:gd name="T41" fmla="*/ 532 w 532"/>
                <a:gd name="T42" fmla="*/ 678 h 67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32" h="678">
                  <a:moveTo>
                    <a:pt x="532" y="286"/>
                  </a:moveTo>
                  <a:lnTo>
                    <a:pt x="522" y="277"/>
                  </a:lnTo>
                  <a:lnTo>
                    <a:pt x="426" y="165"/>
                  </a:lnTo>
                  <a:lnTo>
                    <a:pt x="290" y="148"/>
                  </a:lnTo>
                  <a:lnTo>
                    <a:pt x="55" y="0"/>
                  </a:lnTo>
                  <a:lnTo>
                    <a:pt x="0" y="129"/>
                  </a:lnTo>
                  <a:lnTo>
                    <a:pt x="80" y="286"/>
                  </a:lnTo>
                  <a:lnTo>
                    <a:pt x="193" y="351"/>
                  </a:lnTo>
                  <a:lnTo>
                    <a:pt x="222" y="542"/>
                  </a:lnTo>
                  <a:lnTo>
                    <a:pt x="306" y="578"/>
                  </a:lnTo>
                  <a:lnTo>
                    <a:pt x="361" y="678"/>
                  </a:lnTo>
                  <a:lnTo>
                    <a:pt x="500" y="529"/>
                  </a:lnTo>
                  <a:lnTo>
                    <a:pt x="532" y="286"/>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75" name="Freeform 79"/>
            <p:cNvSpPr>
              <a:spLocks noChangeAspect="1"/>
            </p:cNvSpPr>
            <p:nvPr/>
          </p:nvSpPr>
          <p:spPr bwMode="auto">
            <a:xfrm rot="815464">
              <a:off x="1004" y="1923"/>
              <a:ext cx="160" cy="185"/>
            </a:xfrm>
            <a:custGeom>
              <a:avLst/>
              <a:gdLst>
                <a:gd name="T0" fmla="*/ 0 w 1378"/>
                <a:gd name="T1" fmla="*/ 0 h 1597"/>
                <a:gd name="T2" fmla="*/ 0 w 1378"/>
                <a:gd name="T3" fmla="*/ 0 h 1597"/>
                <a:gd name="T4" fmla="*/ 0 w 1378"/>
                <a:gd name="T5" fmla="*/ 0 h 1597"/>
                <a:gd name="T6" fmla="*/ 0 w 1378"/>
                <a:gd name="T7" fmla="*/ 0 h 1597"/>
                <a:gd name="T8" fmla="*/ 0 w 1378"/>
                <a:gd name="T9" fmla="*/ 0 h 1597"/>
                <a:gd name="T10" fmla="*/ 0 w 1378"/>
                <a:gd name="T11" fmla="*/ 0 h 1597"/>
                <a:gd name="T12" fmla="*/ 0 w 1378"/>
                <a:gd name="T13" fmla="*/ 0 h 1597"/>
                <a:gd name="T14" fmla="*/ 0 w 1378"/>
                <a:gd name="T15" fmla="*/ 0 h 1597"/>
                <a:gd name="T16" fmla="*/ 0 w 1378"/>
                <a:gd name="T17" fmla="*/ 0 h 1597"/>
                <a:gd name="T18" fmla="*/ 0 w 1378"/>
                <a:gd name="T19" fmla="*/ 0 h 1597"/>
                <a:gd name="T20" fmla="*/ 0 w 1378"/>
                <a:gd name="T21" fmla="*/ 0 h 1597"/>
                <a:gd name="T22" fmla="*/ 0 w 1378"/>
                <a:gd name="T23" fmla="*/ 0 h 1597"/>
                <a:gd name="T24" fmla="*/ 0 w 1378"/>
                <a:gd name="T25" fmla="*/ 0 h 1597"/>
                <a:gd name="T26" fmla="*/ 0 w 1378"/>
                <a:gd name="T27" fmla="*/ 0 h 1597"/>
                <a:gd name="T28" fmla="*/ 0 w 1378"/>
                <a:gd name="T29" fmla="*/ 0 h 1597"/>
                <a:gd name="T30" fmla="*/ 0 w 1378"/>
                <a:gd name="T31" fmla="*/ 0 h 1597"/>
                <a:gd name="T32" fmla="*/ 0 w 1378"/>
                <a:gd name="T33" fmla="*/ 0 h 1597"/>
                <a:gd name="T34" fmla="*/ 0 w 1378"/>
                <a:gd name="T35" fmla="*/ 0 h 1597"/>
                <a:gd name="T36" fmla="*/ 0 w 1378"/>
                <a:gd name="T37" fmla="*/ 0 h 1597"/>
                <a:gd name="T38" fmla="*/ 0 w 1378"/>
                <a:gd name="T39" fmla="*/ 0 h 1597"/>
                <a:gd name="T40" fmla="*/ 0 w 1378"/>
                <a:gd name="T41" fmla="*/ 0 h 1597"/>
                <a:gd name="T42" fmla="*/ 0 w 1378"/>
                <a:gd name="T43" fmla="*/ 0 h 1597"/>
                <a:gd name="T44" fmla="*/ 0 w 1378"/>
                <a:gd name="T45" fmla="*/ 0 h 1597"/>
                <a:gd name="T46" fmla="*/ 0 w 1378"/>
                <a:gd name="T47" fmla="*/ 0 h 1597"/>
                <a:gd name="T48" fmla="*/ 0 w 1378"/>
                <a:gd name="T49" fmla="*/ 0 h 1597"/>
                <a:gd name="T50" fmla="*/ 0 w 1378"/>
                <a:gd name="T51" fmla="*/ 0 h 1597"/>
                <a:gd name="T52" fmla="*/ 0 w 1378"/>
                <a:gd name="T53" fmla="*/ 0 h 1597"/>
                <a:gd name="T54" fmla="*/ 0 w 1378"/>
                <a:gd name="T55" fmla="*/ 0 h 1597"/>
                <a:gd name="T56" fmla="*/ 0 w 1378"/>
                <a:gd name="T57" fmla="*/ 0 h 1597"/>
                <a:gd name="T58" fmla="*/ 0 w 1378"/>
                <a:gd name="T59" fmla="*/ 0 h 1597"/>
                <a:gd name="T60" fmla="*/ 0 w 1378"/>
                <a:gd name="T61" fmla="*/ 0 h 1597"/>
                <a:gd name="T62" fmla="*/ 0 w 1378"/>
                <a:gd name="T63" fmla="*/ 0 h 1597"/>
                <a:gd name="T64" fmla="*/ 0 w 1378"/>
                <a:gd name="T65" fmla="*/ 0 h 1597"/>
                <a:gd name="T66" fmla="*/ 0 w 1378"/>
                <a:gd name="T67" fmla="*/ 0 h 1597"/>
                <a:gd name="T68" fmla="*/ 0 w 1378"/>
                <a:gd name="T69" fmla="*/ 0 h 1597"/>
                <a:gd name="T70" fmla="*/ 0 w 1378"/>
                <a:gd name="T71" fmla="*/ 0 h 1597"/>
                <a:gd name="T72" fmla="*/ 0 w 1378"/>
                <a:gd name="T73" fmla="*/ 0 h 1597"/>
                <a:gd name="T74" fmla="*/ 0 w 1378"/>
                <a:gd name="T75" fmla="*/ 0 h 1597"/>
                <a:gd name="T76" fmla="*/ 0 w 1378"/>
                <a:gd name="T77" fmla="*/ 0 h 1597"/>
                <a:gd name="T78" fmla="*/ 0 w 1378"/>
                <a:gd name="T79" fmla="*/ 0 h 1597"/>
                <a:gd name="T80" fmla="*/ 0 w 1378"/>
                <a:gd name="T81" fmla="*/ 0 h 1597"/>
                <a:gd name="T82" fmla="*/ 0 w 1378"/>
                <a:gd name="T83" fmla="*/ 0 h 159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378"/>
                <a:gd name="T127" fmla="*/ 0 h 1597"/>
                <a:gd name="T128" fmla="*/ 1378 w 1378"/>
                <a:gd name="T129" fmla="*/ 1597 h 159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378" h="1597">
                  <a:moveTo>
                    <a:pt x="0" y="1242"/>
                  </a:moveTo>
                  <a:lnTo>
                    <a:pt x="87" y="1087"/>
                  </a:lnTo>
                  <a:lnTo>
                    <a:pt x="201" y="1081"/>
                  </a:lnTo>
                  <a:lnTo>
                    <a:pt x="233" y="984"/>
                  </a:lnTo>
                  <a:lnTo>
                    <a:pt x="288" y="958"/>
                  </a:lnTo>
                  <a:lnTo>
                    <a:pt x="378" y="968"/>
                  </a:lnTo>
                  <a:lnTo>
                    <a:pt x="401" y="877"/>
                  </a:lnTo>
                  <a:lnTo>
                    <a:pt x="539" y="839"/>
                  </a:lnTo>
                  <a:lnTo>
                    <a:pt x="572" y="775"/>
                  </a:lnTo>
                  <a:lnTo>
                    <a:pt x="513" y="743"/>
                  </a:lnTo>
                  <a:lnTo>
                    <a:pt x="545" y="700"/>
                  </a:lnTo>
                  <a:lnTo>
                    <a:pt x="545" y="612"/>
                  </a:lnTo>
                  <a:lnTo>
                    <a:pt x="498" y="548"/>
                  </a:lnTo>
                  <a:lnTo>
                    <a:pt x="530" y="497"/>
                  </a:lnTo>
                  <a:lnTo>
                    <a:pt x="643" y="432"/>
                  </a:lnTo>
                  <a:lnTo>
                    <a:pt x="814" y="296"/>
                  </a:lnTo>
                  <a:lnTo>
                    <a:pt x="836" y="103"/>
                  </a:lnTo>
                  <a:lnTo>
                    <a:pt x="956" y="0"/>
                  </a:lnTo>
                  <a:lnTo>
                    <a:pt x="992" y="71"/>
                  </a:lnTo>
                  <a:lnTo>
                    <a:pt x="1126" y="200"/>
                  </a:lnTo>
                  <a:lnTo>
                    <a:pt x="1191" y="393"/>
                  </a:lnTo>
                  <a:lnTo>
                    <a:pt x="1168" y="597"/>
                  </a:lnTo>
                  <a:lnTo>
                    <a:pt x="1217" y="716"/>
                  </a:lnTo>
                  <a:lnTo>
                    <a:pt x="1191" y="839"/>
                  </a:lnTo>
                  <a:lnTo>
                    <a:pt x="1330" y="968"/>
                  </a:lnTo>
                  <a:lnTo>
                    <a:pt x="1376" y="1168"/>
                  </a:lnTo>
                  <a:lnTo>
                    <a:pt x="1378" y="1184"/>
                  </a:lnTo>
                  <a:lnTo>
                    <a:pt x="1289" y="1330"/>
                  </a:lnTo>
                  <a:lnTo>
                    <a:pt x="1185" y="1322"/>
                  </a:lnTo>
                  <a:lnTo>
                    <a:pt x="1120" y="1581"/>
                  </a:lnTo>
                  <a:lnTo>
                    <a:pt x="1104" y="1574"/>
                  </a:lnTo>
                  <a:lnTo>
                    <a:pt x="1046" y="1555"/>
                  </a:lnTo>
                  <a:lnTo>
                    <a:pt x="927" y="1597"/>
                  </a:lnTo>
                  <a:lnTo>
                    <a:pt x="782" y="1491"/>
                  </a:lnTo>
                  <a:lnTo>
                    <a:pt x="717" y="1500"/>
                  </a:lnTo>
                  <a:lnTo>
                    <a:pt x="640" y="1561"/>
                  </a:lnTo>
                  <a:lnTo>
                    <a:pt x="545" y="1458"/>
                  </a:lnTo>
                  <a:lnTo>
                    <a:pt x="417" y="1458"/>
                  </a:lnTo>
                  <a:lnTo>
                    <a:pt x="288" y="1330"/>
                  </a:lnTo>
                  <a:lnTo>
                    <a:pt x="250" y="1377"/>
                  </a:lnTo>
                  <a:lnTo>
                    <a:pt x="62" y="1322"/>
                  </a:lnTo>
                  <a:lnTo>
                    <a:pt x="0" y="1242"/>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76" name="Freeform 80"/>
            <p:cNvSpPr>
              <a:spLocks noChangeAspect="1"/>
            </p:cNvSpPr>
            <p:nvPr/>
          </p:nvSpPr>
          <p:spPr bwMode="auto">
            <a:xfrm rot="815464">
              <a:off x="1010" y="1887"/>
              <a:ext cx="48" cy="78"/>
            </a:xfrm>
            <a:custGeom>
              <a:avLst/>
              <a:gdLst>
                <a:gd name="T0" fmla="*/ 0 w 419"/>
                <a:gd name="T1" fmla="*/ 0 h 678"/>
                <a:gd name="T2" fmla="*/ 0 w 419"/>
                <a:gd name="T3" fmla="*/ 0 h 678"/>
                <a:gd name="T4" fmla="*/ 0 w 419"/>
                <a:gd name="T5" fmla="*/ 0 h 678"/>
                <a:gd name="T6" fmla="*/ 0 w 419"/>
                <a:gd name="T7" fmla="*/ 0 h 678"/>
                <a:gd name="T8" fmla="*/ 0 w 419"/>
                <a:gd name="T9" fmla="*/ 0 h 678"/>
                <a:gd name="T10" fmla="*/ 0 w 419"/>
                <a:gd name="T11" fmla="*/ 0 h 678"/>
                <a:gd name="T12" fmla="*/ 0 w 419"/>
                <a:gd name="T13" fmla="*/ 0 h 678"/>
                <a:gd name="T14" fmla="*/ 0 w 419"/>
                <a:gd name="T15" fmla="*/ 0 h 678"/>
                <a:gd name="T16" fmla="*/ 0 w 419"/>
                <a:gd name="T17" fmla="*/ 0 h 678"/>
                <a:gd name="T18" fmla="*/ 0 w 419"/>
                <a:gd name="T19" fmla="*/ 0 h 678"/>
                <a:gd name="T20" fmla="*/ 0 w 419"/>
                <a:gd name="T21" fmla="*/ 0 h 67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19"/>
                <a:gd name="T34" fmla="*/ 0 h 678"/>
                <a:gd name="T35" fmla="*/ 419 w 419"/>
                <a:gd name="T36" fmla="*/ 678 h 67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19" h="678">
                  <a:moveTo>
                    <a:pt x="0" y="646"/>
                  </a:moveTo>
                  <a:lnTo>
                    <a:pt x="193" y="678"/>
                  </a:lnTo>
                  <a:lnTo>
                    <a:pt x="289" y="678"/>
                  </a:lnTo>
                  <a:lnTo>
                    <a:pt x="419" y="167"/>
                  </a:lnTo>
                  <a:lnTo>
                    <a:pt x="235" y="97"/>
                  </a:lnTo>
                  <a:lnTo>
                    <a:pt x="202" y="0"/>
                  </a:lnTo>
                  <a:lnTo>
                    <a:pt x="16" y="6"/>
                  </a:lnTo>
                  <a:lnTo>
                    <a:pt x="27" y="199"/>
                  </a:lnTo>
                  <a:lnTo>
                    <a:pt x="155" y="264"/>
                  </a:lnTo>
                  <a:lnTo>
                    <a:pt x="32" y="394"/>
                  </a:lnTo>
                  <a:lnTo>
                    <a:pt x="0" y="646"/>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77" name="Freeform 81"/>
            <p:cNvSpPr>
              <a:spLocks noChangeAspect="1"/>
            </p:cNvSpPr>
            <p:nvPr/>
          </p:nvSpPr>
          <p:spPr bwMode="auto">
            <a:xfrm rot="815464">
              <a:off x="2343" y="1446"/>
              <a:ext cx="289" cy="373"/>
            </a:xfrm>
            <a:custGeom>
              <a:avLst/>
              <a:gdLst>
                <a:gd name="T0" fmla="*/ 0 w 2500"/>
                <a:gd name="T1" fmla="*/ 0 h 3204"/>
                <a:gd name="T2" fmla="*/ 0 w 2500"/>
                <a:gd name="T3" fmla="*/ 0 h 3204"/>
                <a:gd name="T4" fmla="*/ 0 w 2500"/>
                <a:gd name="T5" fmla="*/ 0 h 3204"/>
                <a:gd name="T6" fmla="*/ 0 w 2500"/>
                <a:gd name="T7" fmla="*/ 0 h 3204"/>
                <a:gd name="T8" fmla="*/ 0 w 2500"/>
                <a:gd name="T9" fmla="*/ 0 h 3204"/>
                <a:gd name="T10" fmla="*/ 0 w 2500"/>
                <a:gd name="T11" fmla="*/ 0 h 3204"/>
                <a:gd name="T12" fmla="*/ 0 w 2500"/>
                <a:gd name="T13" fmla="*/ 0 h 3204"/>
                <a:gd name="T14" fmla="*/ 0 w 2500"/>
                <a:gd name="T15" fmla="*/ 0 h 3204"/>
                <a:gd name="T16" fmla="*/ 0 w 2500"/>
                <a:gd name="T17" fmla="*/ 0 h 3204"/>
                <a:gd name="T18" fmla="*/ 0 w 2500"/>
                <a:gd name="T19" fmla="*/ 0 h 3204"/>
                <a:gd name="T20" fmla="*/ 0 w 2500"/>
                <a:gd name="T21" fmla="*/ 0 h 3204"/>
                <a:gd name="T22" fmla="*/ 0 w 2500"/>
                <a:gd name="T23" fmla="*/ 0 h 3204"/>
                <a:gd name="T24" fmla="*/ 0 w 2500"/>
                <a:gd name="T25" fmla="*/ 0 h 3204"/>
                <a:gd name="T26" fmla="*/ 0 w 2500"/>
                <a:gd name="T27" fmla="*/ 0 h 3204"/>
                <a:gd name="T28" fmla="*/ 0 w 2500"/>
                <a:gd name="T29" fmla="*/ 0 h 3204"/>
                <a:gd name="T30" fmla="*/ 0 w 2500"/>
                <a:gd name="T31" fmla="*/ 0 h 3204"/>
                <a:gd name="T32" fmla="*/ 0 w 2500"/>
                <a:gd name="T33" fmla="*/ 0 h 3204"/>
                <a:gd name="T34" fmla="*/ 0 w 2500"/>
                <a:gd name="T35" fmla="*/ 0 h 3204"/>
                <a:gd name="T36" fmla="*/ 0 w 2500"/>
                <a:gd name="T37" fmla="*/ 0 h 3204"/>
                <a:gd name="T38" fmla="*/ 0 w 2500"/>
                <a:gd name="T39" fmla="*/ 0 h 3204"/>
                <a:gd name="T40" fmla="*/ 0 w 2500"/>
                <a:gd name="T41" fmla="*/ 0 h 3204"/>
                <a:gd name="T42" fmla="*/ 0 w 2500"/>
                <a:gd name="T43" fmla="*/ 0 h 3204"/>
                <a:gd name="T44" fmla="*/ 0 w 2500"/>
                <a:gd name="T45" fmla="*/ 0 h 3204"/>
                <a:gd name="T46" fmla="*/ 0 w 2500"/>
                <a:gd name="T47" fmla="*/ 0 h 3204"/>
                <a:gd name="T48" fmla="*/ 0 w 2500"/>
                <a:gd name="T49" fmla="*/ 0 h 3204"/>
                <a:gd name="T50" fmla="*/ 0 w 2500"/>
                <a:gd name="T51" fmla="*/ 0 h 3204"/>
                <a:gd name="T52" fmla="*/ 0 w 2500"/>
                <a:gd name="T53" fmla="*/ 0 h 3204"/>
                <a:gd name="T54" fmla="*/ 0 w 2500"/>
                <a:gd name="T55" fmla="*/ 0 h 3204"/>
                <a:gd name="T56" fmla="*/ 0 w 2500"/>
                <a:gd name="T57" fmla="*/ 0 h 3204"/>
                <a:gd name="T58" fmla="*/ 0 w 2500"/>
                <a:gd name="T59" fmla="*/ 0 h 3204"/>
                <a:gd name="T60" fmla="*/ 0 w 2500"/>
                <a:gd name="T61" fmla="*/ 0 h 3204"/>
                <a:gd name="T62" fmla="*/ 0 w 2500"/>
                <a:gd name="T63" fmla="*/ 0 h 3204"/>
                <a:gd name="T64" fmla="*/ 0 w 2500"/>
                <a:gd name="T65" fmla="*/ 0 h 3204"/>
                <a:gd name="T66" fmla="*/ 0 w 2500"/>
                <a:gd name="T67" fmla="*/ 0 h 3204"/>
                <a:gd name="T68" fmla="*/ 0 w 2500"/>
                <a:gd name="T69" fmla="*/ 0 h 3204"/>
                <a:gd name="T70" fmla="*/ 0 w 2500"/>
                <a:gd name="T71" fmla="*/ 0 h 3204"/>
                <a:gd name="T72" fmla="*/ 0 w 2500"/>
                <a:gd name="T73" fmla="*/ 0 h 3204"/>
                <a:gd name="T74" fmla="*/ 0 w 2500"/>
                <a:gd name="T75" fmla="*/ 0 h 3204"/>
                <a:gd name="T76" fmla="*/ 0 w 2500"/>
                <a:gd name="T77" fmla="*/ 0 h 3204"/>
                <a:gd name="T78" fmla="*/ 0 w 2500"/>
                <a:gd name="T79" fmla="*/ 0 h 3204"/>
                <a:gd name="T80" fmla="*/ 0 w 2500"/>
                <a:gd name="T81" fmla="*/ 0 h 3204"/>
                <a:gd name="T82" fmla="*/ 0 w 2500"/>
                <a:gd name="T83" fmla="*/ 0 h 3204"/>
                <a:gd name="T84" fmla="*/ 0 w 2500"/>
                <a:gd name="T85" fmla="*/ 0 h 3204"/>
                <a:gd name="T86" fmla="*/ 0 w 2500"/>
                <a:gd name="T87" fmla="*/ 0 h 3204"/>
                <a:gd name="T88" fmla="*/ 0 w 2500"/>
                <a:gd name="T89" fmla="*/ 0 h 3204"/>
                <a:gd name="T90" fmla="*/ 0 w 2500"/>
                <a:gd name="T91" fmla="*/ 0 h 3204"/>
                <a:gd name="T92" fmla="*/ 0 w 2500"/>
                <a:gd name="T93" fmla="*/ 0 h 3204"/>
                <a:gd name="T94" fmla="*/ 0 w 2500"/>
                <a:gd name="T95" fmla="*/ 0 h 3204"/>
                <a:gd name="T96" fmla="*/ 0 w 2500"/>
                <a:gd name="T97" fmla="*/ 0 h 3204"/>
                <a:gd name="T98" fmla="*/ 0 w 2500"/>
                <a:gd name="T99" fmla="*/ 0 h 3204"/>
                <a:gd name="T100" fmla="*/ 0 w 2500"/>
                <a:gd name="T101" fmla="*/ 0 h 3204"/>
                <a:gd name="T102" fmla="*/ 0 w 2500"/>
                <a:gd name="T103" fmla="*/ 0 h 3204"/>
                <a:gd name="T104" fmla="*/ 0 w 2500"/>
                <a:gd name="T105" fmla="*/ 0 h 3204"/>
                <a:gd name="T106" fmla="*/ 0 w 2500"/>
                <a:gd name="T107" fmla="*/ 0 h 3204"/>
                <a:gd name="T108" fmla="*/ 0 w 2500"/>
                <a:gd name="T109" fmla="*/ 0 h 3204"/>
                <a:gd name="T110" fmla="*/ 0 w 2500"/>
                <a:gd name="T111" fmla="*/ 0 h 3204"/>
                <a:gd name="T112" fmla="*/ 0 w 2500"/>
                <a:gd name="T113" fmla="*/ 0 h 3204"/>
                <a:gd name="T114" fmla="*/ 0 w 2500"/>
                <a:gd name="T115" fmla="*/ 0 h 3204"/>
                <a:gd name="T116" fmla="*/ 0 w 2500"/>
                <a:gd name="T117" fmla="*/ 0 h 3204"/>
                <a:gd name="T118" fmla="*/ 0 w 2500"/>
                <a:gd name="T119" fmla="*/ 0 h 3204"/>
                <a:gd name="T120" fmla="*/ 0 w 2500"/>
                <a:gd name="T121" fmla="*/ 0 h 320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500"/>
                <a:gd name="T184" fmla="*/ 0 h 3204"/>
                <a:gd name="T185" fmla="*/ 2500 w 2500"/>
                <a:gd name="T186" fmla="*/ 3204 h 320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500" h="3204">
                  <a:moveTo>
                    <a:pt x="516" y="3143"/>
                  </a:moveTo>
                  <a:lnTo>
                    <a:pt x="418" y="3050"/>
                  </a:lnTo>
                  <a:lnTo>
                    <a:pt x="376" y="3065"/>
                  </a:lnTo>
                  <a:lnTo>
                    <a:pt x="209" y="3065"/>
                  </a:lnTo>
                  <a:lnTo>
                    <a:pt x="102" y="2898"/>
                  </a:lnTo>
                  <a:lnTo>
                    <a:pt x="151" y="2800"/>
                  </a:lnTo>
                  <a:lnTo>
                    <a:pt x="280" y="2527"/>
                  </a:lnTo>
                  <a:lnTo>
                    <a:pt x="128" y="2397"/>
                  </a:lnTo>
                  <a:lnTo>
                    <a:pt x="22" y="2355"/>
                  </a:lnTo>
                  <a:lnTo>
                    <a:pt x="0" y="2243"/>
                  </a:lnTo>
                  <a:lnTo>
                    <a:pt x="177" y="2033"/>
                  </a:lnTo>
                  <a:lnTo>
                    <a:pt x="225" y="1904"/>
                  </a:lnTo>
                  <a:lnTo>
                    <a:pt x="435" y="1872"/>
                  </a:lnTo>
                  <a:lnTo>
                    <a:pt x="532" y="1710"/>
                  </a:lnTo>
                  <a:lnTo>
                    <a:pt x="338" y="1662"/>
                  </a:lnTo>
                  <a:lnTo>
                    <a:pt x="225" y="1549"/>
                  </a:lnTo>
                  <a:lnTo>
                    <a:pt x="450" y="1306"/>
                  </a:lnTo>
                  <a:lnTo>
                    <a:pt x="450" y="1113"/>
                  </a:lnTo>
                  <a:lnTo>
                    <a:pt x="967" y="759"/>
                  </a:lnTo>
                  <a:lnTo>
                    <a:pt x="1290" y="484"/>
                  </a:lnTo>
                  <a:lnTo>
                    <a:pt x="1612" y="468"/>
                  </a:lnTo>
                  <a:lnTo>
                    <a:pt x="1629" y="354"/>
                  </a:lnTo>
                  <a:lnTo>
                    <a:pt x="1499" y="354"/>
                  </a:lnTo>
                  <a:lnTo>
                    <a:pt x="1790" y="0"/>
                  </a:lnTo>
                  <a:lnTo>
                    <a:pt x="1968" y="210"/>
                  </a:lnTo>
                  <a:lnTo>
                    <a:pt x="1887" y="307"/>
                  </a:lnTo>
                  <a:lnTo>
                    <a:pt x="2048" y="307"/>
                  </a:lnTo>
                  <a:lnTo>
                    <a:pt x="2064" y="371"/>
                  </a:lnTo>
                  <a:lnTo>
                    <a:pt x="2273" y="371"/>
                  </a:lnTo>
                  <a:lnTo>
                    <a:pt x="2064" y="613"/>
                  </a:lnTo>
                  <a:lnTo>
                    <a:pt x="2015" y="710"/>
                  </a:lnTo>
                  <a:lnTo>
                    <a:pt x="1854" y="710"/>
                  </a:lnTo>
                  <a:lnTo>
                    <a:pt x="1773" y="968"/>
                  </a:lnTo>
                  <a:lnTo>
                    <a:pt x="1563" y="952"/>
                  </a:lnTo>
                  <a:lnTo>
                    <a:pt x="1563" y="1064"/>
                  </a:lnTo>
                  <a:lnTo>
                    <a:pt x="1773" y="1113"/>
                  </a:lnTo>
                  <a:lnTo>
                    <a:pt x="1870" y="1259"/>
                  </a:lnTo>
                  <a:lnTo>
                    <a:pt x="1741" y="1549"/>
                  </a:lnTo>
                  <a:lnTo>
                    <a:pt x="1805" y="1630"/>
                  </a:lnTo>
                  <a:lnTo>
                    <a:pt x="2000" y="1403"/>
                  </a:lnTo>
                  <a:lnTo>
                    <a:pt x="2176" y="1468"/>
                  </a:lnTo>
                  <a:lnTo>
                    <a:pt x="2339" y="1371"/>
                  </a:lnTo>
                  <a:lnTo>
                    <a:pt x="2483" y="1388"/>
                  </a:lnTo>
                  <a:lnTo>
                    <a:pt x="2500" y="1516"/>
                  </a:lnTo>
                  <a:lnTo>
                    <a:pt x="2419" y="1630"/>
                  </a:lnTo>
                  <a:lnTo>
                    <a:pt x="2422" y="2029"/>
                  </a:lnTo>
                  <a:lnTo>
                    <a:pt x="2263" y="2107"/>
                  </a:lnTo>
                  <a:lnTo>
                    <a:pt x="2135" y="2510"/>
                  </a:lnTo>
                  <a:lnTo>
                    <a:pt x="1983" y="2527"/>
                  </a:lnTo>
                  <a:lnTo>
                    <a:pt x="1845" y="2614"/>
                  </a:lnTo>
                  <a:lnTo>
                    <a:pt x="1780" y="2429"/>
                  </a:lnTo>
                  <a:lnTo>
                    <a:pt x="1603" y="2469"/>
                  </a:lnTo>
                  <a:lnTo>
                    <a:pt x="1506" y="2548"/>
                  </a:lnTo>
                  <a:lnTo>
                    <a:pt x="1279" y="2720"/>
                  </a:lnTo>
                  <a:lnTo>
                    <a:pt x="1232" y="2823"/>
                  </a:lnTo>
                  <a:lnTo>
                    <a:pt x="1128" y="2887"/>
                  </a:lnTo>
                  <a:lnTo>
                    <a:pt x="1177" y="2988"/>
                  </a:lnTo>
                  <a:lnTo>
                    <a:pt x="1086" y="3082"/>
                  </a:lnTo>
                  <a:lnTo>
                    <a:pt x="851" y="3146"/>
                  </a:lnTo>
                  <a:lnTo>
                    <a:pt x="738" y="3204"/>
                  </a:lnTo>
                  <a:lnTo>
                    <a:pt x="516" y="3143"/>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78" name="Freeform 82"/>
            <p:cNvSpPr>
              <a:spLocks noChangeAspect="1"/>
            </p:cNvSpPr>
            <p:nvPr/>
          </p:nvSpPr>
          <p:spPr bwMode="auto">
            <a:xfrm rot="815464">
              <a:off x="2417" y="1695"/>
              <a:ext cx="196" cy="355"/>
            </a:xfrm>
            <a:custGeom>
              <a:avLst/>
              <a:gdLst>
                <a:gd name="T0" fmla="*/ 0 w 1696"/>
                <a:gd name="T1" fmla="*/ 0 h 3060"/>
                <a:gd name="T2" fmla="*/ 0 w 1696"/>
                <a:gd name="T3" fmla="*/ 0 h 3060"/>
                <a:gd name="T4" fmla="*/ 0 w 1696"/>
                <a:gd name="T5" fmla="*/ 0 h 3060"/>
                <a:gd name="T6" fmla="*/ 0 w 1696"/>
                <a:gd name="T7" fmla="*/ 0 h 3060"/>
                <a:gd name="T8" fmla="*/ 0 w 1696"/>
                <a:gd name="T9" fmla="*/ 0 h 3060"/>
                <a:gd name="T10" fmla="*/ 0 w 1696"/>
                <a:gd name="T11" fmla="*/ 0 h 3060"/>
                <a:gd name="T12" fmla="*/ 0 w 1696"/>
                <a:gd name="T13" fmla="*/ 0 h 3060"/>
                <a:gd name="T14" fmla="*/ 0 w 1696"/>
                <a:gd name="T15" fmla="*/ 0 h 3060"/>
                <a:gd name="T16" fmla="*/ 0 w 1696"/>
                <a:gd name="T17" fmla="*/ 0 h 3060"/>
                <a:gd name="T18" fmla="*/ 0 w 1696"/>
                <a:gd name="T19" fmla="*/ 0 h 3060"/>
                <a:gd name="T20" fmla="*/ 0 w 1696"/>
                <a:gd name="T21" fmla="*/ 0 h 3060"/>
                <a:gd name="T22" fmla="*/ 0 w 1696"/>
                <a:gd name="T23" fmla="*/ 0 h 3060"/>
                <a:gd name="T24" fmla="*/ 0 w 1696"/>
                <a:gd name="T25" fmla="*/ 0 h 3060"/>
                <a:gd name="T26" fmla="*/ 0 w 1696"/>
                <a:gd name="T27" fmla="*/ 0 h 3060"/>
                <a:gd name="T28" fmla="*/ 0 w 1696"/>
                <a:gd name="T29" fmla="*/ 0 h 3060"/>
                <a:gd name="T30" fmla="*/ 0 w 1696"/>
                <a:gd name="T31" fmla="*/ 0 h 3060"/>
                <a:gd name="T32" fmla="*/ 0 w 1696"/>
                <a:gd name="T33" fmla="*/ 0 h 3060"/>
                <a:gd name="T34" fmla="*/ 0 w 1696"/>
                <a:gd name="T35" fmla="*/ 0 h 3060"/>
                <a:gd name="T36" fmla="*/ 0 w 1696"/>
                <a:gd name="T37" fmla="*/ 0 h 3060"/>
                <a:gd name="T38" fmla="*/ 0 w 1696"/>
                <a:gd name="T39" fmla="*/ 0 h 3060"/>
                <a:gd name="T40" fmla="*/ 0 w 1696"/>
                <a:gd name="T41" fmla="*/ 0 h 3060"/>
                <a:gd name="T42" fmla="*/ 0 w 1696"/>
                <a:gd name="T43" fmla="*/ 0 h 3060"/>
                <a:gd name="T44" fmla="*/ 0 w 1696"/>
                <a:gd name="T45" fmla="*/ 0 h 3060"/>
                <a:gd name="T46" fmla="*/ 0 w 1696"/>
                <a:gd name="T47" fmla="*/ 0 h 3060"/>
                <a:gd name="T48" fmla="*/ 0 w 1696"/>
                <a:gd name="T49" fmla="*/ 0 h 3060"/>
                <a:gd name="T50" fmla="*/ 0 w 1696"/>
                <a:gd name="T51" fmla="*/ 0 h 3060"/>
                <a:gd name="T52" fmla="*/ 0 w 1696"/>
                <a:gd name="T53" fmla="*/ 0 h 3060"/>
                <a:gd name="T54" fmla="*/ 0 w 1696"/>
                <a:gd name="T55" fmla="*/ 0 h 3060"/>
                <a:gd name="T56" fmla="*/ 0 w 1696"/>
                <a:gd name="T57" fmla="*/ 0 h 3060"/>
                <a:gd name="T58" fmla="*/ 0 w 1696"/>
                <a:gd name="T59" fmla="*/ 0 h 3060"/>
                <a:gd name="T60" fmla="*/ 0 w 1696"/>
                <a:gd name="T61" fmla="*/ 0 h 3060"/>
                <a:gd name="T62" fmla="*/ 0 w 1696"/>
                <a:gd name="T63" fmla="*/ 0 h 3060"/>
                <a:gd name="T64" fmla="*/ 0 w 1696"/>
                <a:gd name="T65" fmla="*/ 0 h 3060"/>
                <a:gd name="T66" fmla="*/ 0 w 1696"/>
                <a:gd name="T67" fmla="*/ 0 h 3060"/>
                <a:gd name="T68" fmla="*/ 0 w 1696"/>
                <a:gd name="T69" fmla="*/ 0 h 3060"/>
                <a:gd name="T70" fmla="*/ 0 w 1696"/>
                <a:gd name="T71" fmla="*/ 0 h 3060"/>
                <a:gd name="T72" fmla="*/ 0 w 1696"/>
                <a:gd name="T73" fmla="*/ 0 h 3060"/>
                <a:gd name="T74" fmla="*/ 0 w 1696"/>
                <a:gd name="T75" fmla="*/ 0 h 3060"/>
                <a:gd name="T76" fmla="*/ 0 w 1696"/>
                <a:gd name="T77" fmla="*/ 0 h 3060"/>
                <a:gd name="T78" fmla="*/ 0 w 1696"/>
                <a:gd name="T79" fmla="*/ 0 h 3060"/>
                <a:gd name="T80" fmla="*/ 0 w 1696"/>
                <a:gd name="T81" fmla="*/ 0 h 3060"/>
                <a:gd name="T82" fmla="*/ 0 w 1696"/>
                <a:gd name="T83" fmla="*/ 0 h 3060"/>
                <a:gd name="T84" fmla="*/ 0 w 1696"/>
                <a:gd name="T85" fmla="*/ 0 h 3060"/>
                <a:gd name="T86" fmla="*/ 0 w 1696"/>
                <a:gd name="T87" fmla="*/ 0 h 3060"/>
                <a:gd name="T88" fmla="*/ 0 w 1696"/>
                <a:gd name="T89" fmla="*/ 0 h 3060"/>
                <a:gd name="T90" fmla="*/ 0 w 1696"/>
                <a:gd name="T91" fmla="*/ 0 h 3060"/>
                <a:gd name="T92" fmla="*/ 0 w 1696"/>
                <a:gd name="T93" fmla="*/ 0 h 306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696"/>
                <a:gd name="T142" fmla="*/ 0 h 3060"/>
                <a:gd name="T143" fmla="*/ 1696 w 1696"/>
                <a:gd name="T144" fmla="*/ 3060 h 306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696" h="3060">
                  <a:moveTo>
                    <a:pt x="1497" y="3060"/>
                  </a:moveTo>
                  <a:lnTo>
                    <a:pt x="1307" y="2779"/>
                  </a:lnTo>
                  <a:lnTo>
                    <a:pt x="1194" y="2666"/>
                  </a:lnTo>
                  <a:lnTo>
                    <a:pt x="1211" y="2343"/>
                  </a:lnTo>
                  <a:lnTo>
                    <a:pt x="1016" y="1795"/>
                  </a:lnTo>
                  <a:lnTo>
                    <a:pt x="984" y="1407"/>
                  </a:lnTo>
                  <a:lnTo>
                    <a:pt x="694" y="1182"/>
                  </a:lnTo>
                  <a:lnTo>
                    <a:pt x="662" y="1036"/>
                  </a:lnTo>
                  <a:lnTo>
                    <a:pt x="516" y="1085"/>
                  </a:lnTo>
                  <a:lnTo>
                    <a:pt x="533" y="1246"/>
                  </a:lnTo>
                  <a:lnTo>
                    <a:pt x="549" y="1262"/>
                  </a:lnTo>
                  <a:lnTo>
                    <a:pt x="435" y="1272"/>
                  </a:lnTo>
                  <a:lnTo>
                    <a:pt x="339" y="1191"/>
                  </a:lnTo>
                  <a:lnTo>
                    <a:pt x="249" y="1085"/>
                  </a:lnTo>
                  <a:lnTo>
                    <a:pt x="168" y="1068"/>
                  </a:lnTo>
                  <a:lnTo>
                    <a:pt x="151" y="988"/>
                  </a:lnTo>
                  <a:lnTo>
                    <a:pt x="49" y="959"/>
                  </a:lnTo>
                  <a:lnTo>
                    <a:pt x="0" y="858"/>
                  </a:lnTo>
                  <a:lnTo>
                    <a:pt x="104" y="794"/>
                  </a:lnTo>
                  <a:lnTo>
                    <a:pt x="151" y="691"/>
                  </a:lnTo>
                  <a:lnTo>
                    <a:pt x="378" y="519"/>
                  </a:lnTo>
                  <a:lnTo>
                    <a:pt x="475" y="440"/>
                  </a:lnTo>
                  <a:lnTo>
                    <a:pt x="652" y="400"/>
                  </a:lnTo>
                  <a:lnTo>
                    <a:pt x="717" y="585"/>
                  </a:lnTo>
                  <a:lnTo>
                    <a:pt x="855" y="498"/>
                  </a:lnTo>
                  <a:lnTo>
                    <a:pt x="1007" y="481"/>
                  </a:lnTo>
                  <a:lnTo>
                    <a:pt x="1135" y="78"/>
                  </a:lnTo>
                  <a:lnTo>
                    <a:pt x="1294" y="0"/>
                  </a:lnTo>
                  <a:lnTo>
                    <a:pt x="1500" y="601"/>
                  </a:lnTo>
                  <a:lnTo>
                    <a:pt x="1582" y="729"/>
                  </a:lnTo>
                  <a:lnTo>
                    <a:pt x="1339" y="811"/>
                  </a:lnTo>
                  <a:lnTo>
                    <a:pt x="1275" y="1053"/>
                  </a:lnTo>
                  <a:lnTo>
                    <a:pt x="1339" y="1197"/>
                  </a:lnTo>
                  <a:lnTo>
                    <a:pt x="1226" y="1229"/>
                  </a:lnTo>
                  <a:lnTo>
                    <a:pt x="1323" y="1392"/>
                  </a:lnTo>
                  <a:lnTo>
                    <a:pt x="1211" y="1504"/>
                  </a:lnTo>
                  <a:lnTo>
                    <a:pt x="1533" y="1956"/>
                  </a:lnTo>
                  <a:lnTo>
                    <a:pt x="1646" y="1843"/>
                  </a:lnTo>
                  <a:lnTo>
                    <a:pt x="1696" y="1914"/>
                  </a:lnTo>
                  <a:lnTo>
                    <a:pt x="1465" y="2213"/>
                  </a:lnTo>
                  <a:lnTo>
                    <a:pt x="1580" y="2461"/>
                  </a:lnTo>
                  <a:lnTo>
                    <a:pt x="1531" y="2560"/>
                  </a:lnTo>
                  <a:lnTo>
                    <a:pt x="1416" y="2593"/>
                  </a:lnTo>
                  <a:lnTo>
                    <a:pt x="1431" y="2741"/>
                  </a:lnTo>
                  <a:lnTo>
                    <a:pt x="1614" y="2741"/>
                  </a:lnTo>
                  <a:lnTo>
                    <a:pt x="1630" y="2890"/>
                  </a:lnTo>
                  <a:lnTo>
                    <a:pt x="1497" y="3060"/>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79" name="Freeform 83"/>
            <p:cNvSpPr>
              <a:spLocks noChangeAspect="1" noEditPoints="1"/>
            </p:cNvSpPr>
            <p:nvPr/>
          </p:nvSpPr>
          <p:spPr bwMode="auto">
            <a:xfrm rot="815464">
              <a:off x="1419" y="1936"/>
              <a:ext cx="294" cy="515"/>
            </a:xfrm>
            <a:custGeom>
              <a:avLst/>
              <a:gdLst>
                <a:gd name="T0" fmla="*/ 0 w 2548"/>
                <a:gd name="T1" fmla="*/ 0 h 4443"/>
                <a:gd name="T2" fmla="*/ 0 w 2548"/>
                <a:gd name="T3" fmla="*/ 0 h 4443"/>
                <a:gd name="T4" fmla="*/ 0 w 2548"/>
                <a:gd name="T5" fmla="*/ 0 h 4443"/>
                <a:gd name="T6" fmla="*/ 0 w 2548"/>
                <a:gd name="T7" fmla="*/ 0 h 4443"/>
                <a:gd name="T8" fmla="*/ 0 w 2548"/>
                <a:gd name="T9" fmla="*/ 0 h 4443"/>
                <a:gd name="T10" fmla="*/ 0 w 2548"/>
                <a:gd name="T11" fmla="*/ 0 h 4443"/>
                <a:gd name="T12" fmla="*/ 0 w 2548"/>
                <a:gd name="T13" fmla="*/ 0 h 4443"/>
                <a:gd name="T14" fmla="*/ 0 w 2548"/>
                <a:gd name="T15" fmla="*/ 0 h 4443"/>
                <a:gd name="T16" fmla="*/ 0 w 2548"/>
                <a:gd name="T17" fmla="*/ 0 h 4443"/>
                <a:gd name="T18" fmla="*/ 0 w 2548"/>
                <a:gd name="T19" fmla="*/ 0 h 4443"/>
                <a:gd name="T20" fmla="*/ 0 w 2548"/>
                <a:gd name="T21" fmla="*/ 0 h 4443"/>
                <a:gd name="T22" fmla="*/ 0 w 2548"/>
                <a:gd name="T23" fmla="*/ 0 h 4443"/>
                <a:gd name="T24" fmla="*/ 0 w 2548"/>
                <a:gd name="T25" fmla="*/ 0 h 4443"/>
                <a:gd name="T26" fmla="*/ 0 w 2548"/>
                <a:gd name="T27" fmla="*/ 0 h 4443"/>
                <a:gd name="T28" fmla="*/ 0 w 2548"/>
                <a:gd name="T29" fmla="*/ 0 h 4443"/>
                <a:gd name="T30" fmla="*/ 0 w 2548"/>
                <a:gd name="T31" fmla="*/ 0 h 4443"/>
                <a:gd name="T32" fmla="*/ 0 w 2548"/>
                <a:gd name="T33" fmla="*/ 0 h 4443"/>
                <a:gd name="T34" fmla="*/ 0 w 2548"/>
                <a:gd name="T35" fmla="*/ 0 h 4443"/>
                <a:gd name="T36" fmla="*/ 0 w 2548"/>
                <a:gd name="T37" fmla="*/ 0 h 4443"/>
                <a:gd name="T38" fmla="*/ 0 w 2548"/>
                <a:gd name="T39" fmla="*/ 0 h 4443"/>
                <a:gd name="T40" fmla="*/ 0 w 2548"/>
                <a:gd name="T41" fmla="*/ 0 h 4443"/>
                <a:gd name="T42" fmla="*/ 0 w 2548"/>
                <a:gd name="T43" fmla="*/ 0 h 4443"/>
                <a:gd name="T44" fmla="*/ 0 w 2548"/>
                <a:gd name="T45" fmla="*/ 0 h 4443"/>
                <a:gd name="T46" fmla="*/ 0 w 2548"/>
                <a:gd name="T47" fmla="*/ 0 h 4443"/>
                <a:gd name="T48" fmla="*/ 0 w 2548"/>
                <a:gd name="T49" fmla="*/ 0 h 4443"/>
                <a:gd name="T50" fmla="*/ 0 w 2548"/>
                <a:gd name="T51" fmla="*/ 0 h 4443"/>
                <a:gd name="T52" fmla="*/ 0 w 2548"/>
                <a:gd name="T53" fmla="*/ 0 h 4443"/>
                <a:gd name="T54" fmla="*/ 0 w 2548"/>
                <a:gd name="T55" fmla="*/ 0 h 4443"/>
                <a:gd name="T56" fmla="*/ 0 w 2548"/>
                <a:gd name="T57" fmla="*/ 0 h 4443"/>
                <a:gd name="T58" fmla="*/ 0 w 2548"/>
                <a:gd name="T59" fmla="*/ 0 h 4443"/>
                <a:gd name="T60" fmla="*/ 0 w 2548"/>
                <a:gd name="T61" fmla="*/ 0 h 4443"/>
                <a:gd name="T62" fmla="*/ 0 w 2548"/>
                <a:gd name="T63" fmla="*/ 0 h 4443"/>
                <a:gd name="T64" fmla="*/ 0 w 2548"/>
                <a:gd name="T65" fmla="*/ 0 h 4443"/>
                <a:gd name="T66" fmla="*/ 0 w 2548"/>
                <a:gd name="T67" fmla="*/ 0 h 4443"/>
                <a:gd name="T68" fmla="*/ 0 w 2548"/>
                <a:gd name="T69" fmla="*/ 0 h 4443"/>
                <a:gd name="T70" fmla="*/ 0 w 2548"/>
                <a:gd name="T71" fmla="*/ 0 h 4443"/>
                <a:gd name="T72" fmla="*/ 0 w 2548"/>
                <a:gd name="T73" fmla="*/ 0 h 4443"/>
                <a:gd name="T74" fmla="*/ 0 w 2548"/>
                <a:gd name="T75" fmla="*/ 0 h 4443"/>
                <a:gd name="T76" fmla="*/ 0 w 2548"/>
                <a:gd name="T77" fmla="*/ 0 h 4443"/>
                <a:gd name="T78" fmla="*/ 0 w 2548"/>
                <a:gd name="T79" fmla="*/ 0 h 4443"/>
                <a:gd name="T80" fmla="*/ 0 w 2548"/>
                <a:gd name="T81" fmla="*/ 0 h 4443"/>
                <a:gd name="T82" fmla="*/ 0 w 2548"/>
                <a:gd name="T83" fmla="*/ 0 h 4443"/>
                <a:gd name="T84" fmla="*/ 0 w 2548"/>
                <a:gd name="T85" fmla="*/ 0 h 4443"/>
                <a:gd name="T86" fmla="*/ 0 w 2548"/>
                <a:gd name="T87" fmla="*/ 0 h 4443"/>
                <a:gd name="T88" fmla="*/ 0 w 2548"/>
                <a:gd name="T89" fmla="*/ 0 h 4443"/>
                <a:gd name="T90" fmla="*/ 0 w 2548"/>
                <a:gd name="T91" fmla="*/ 0 h 4443"/>
                <a:gd name="T92" fmla="*/ 0 w 2548"/>
                <a:gd name="T93" fmla="*/ 0 h 4443"/>
                <a:gd name="T94" fmla="*/ 0 w 2548"/>
                <a:gd name="T95" fmla="*/ 0 h 4443"/>
                <a:gd name="T96" fmla="*/ 0 w 2548"/>
                <a:gd name="T97" fmla="*/ 0 h 4443"/>
                <a:gd name="T98" fmla="*/ 0 w 2548"/>
                <a:gd name="T99" fmla="*/ 0 h 4443"/>
                <a:gd name="T100" fmla="*/ 0 w 2548"/>
                <a:gd name="T101" fmla="*/ 0 h 4443"/>
                <a:gd name="T102" fmla="*/ 0 w 2548"/>
                <a:gd name="T103" fmla="*/ 0 h 4443"/>
                <a:gd name="T104" fmla="*/ 0 w 2548"/>
                <a:gd name="T105" fmla="*/ 0 h 4443"/>
                <a:gd name="T106" fmla="*/ 0 w 2548"/>
                <a:gd name="T107" fmla="*/ 0 h 4443"/>
                <a:gd name="T108" fmla="*/ 0 w 2548"/>
                <a:gd name="T109" fmla="*/ 0 h 4443"/>
                <a:gd name="T110" fmla="*/ 0 w 2548"/>
                <a:gd name="T111" fmla="*/ 0 h 4443"/>
                <a:gd name="T112" fmla="*/ 0 w 2548"/>
                <a:gd name="T113" fmla="*/ 0 h 4443"/>
                <a:gd name="T114" fmla="*/ 0 w 2548"/>
                <a:gd name="T115" fmla="*/ 0 h 4443"/>
                <a:gd name="T116" fmla="*/ 0 w 2548"/>
                <a:gd name="T117" fmla="*/ 0 h 444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548"/>
                <a:gd name="T178" fmla="*/ 0 h 4443"/>
                <a:gd name="T179" fmla="*/ 2548 w 2548"/>
                <a:gd name="T180" fmla="*/ 4443 h 444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548" h="4443">
                  <a:moveTo>
                    <a:pt x="903" y="4331"/>
                  </a:moveTo>
                  <a:lnTo>
                    <a:pt x="839" y="4356"/>
                  </a:lnTo>
                  <a:lnTo>
                    <a:pt x="985" y="4218"/>
                  </a:lnTo>
                  <a:lnTo>
                    <a:pt x="1091" y="4163"/>
                  </a:lnTo>
                  <a:lnTo>
                    <a:pt x="1074" y="4066"/>
                  </a:lnTo>
                  <a:lnTo>
                    <a:pt x="1146" y="4049"/>
                  </a:lnTo>
                  <a:lnTo>
                    <a:pt x="1064" y="3879"/>
                  </a:lnTo>
                  <a:lnTo>
                    <a:pt x="1032" y="3701"/>
                  </a:lnTo>
                  <a:lnTo>
                    <a:pt x="854" y="3550"/>
                  </a:lnTo>
                  <a:lnTo>
                    <a:pt x="720" y="3566"/>
                  </a:lnTo>
                  <a:lnTo>
                    <a:pt x="639" y="3453"/>
                  </a:lnTo>
                  <a:lnTo>
                    <a:pt x="591" y="3476"/>
                  </a:lnTo>
                  <a:lnTo>
                    <a:pt x="639" y="3453"/>
                  </a:lnTo>
                  <a:lnTo>
                    <a:pt x="735" y="3324"/>
                  </a:lnTo>
                  <a:lnTo>
                    <a:pt x="614" y="3169"/>
                  </a:lnTo>
                  <a:lnTo>
                    <a:pt x="606" y="3099"/>
                  </a:lnTo>
                  <a:lnTo>
                    <a:pt x="606" y="3001"/>
                  </a:lnTo>
                  <a:lnTo>
                    <a:pt x="726" y="2904"/>
                  </a:lnTo>
                  <a:lnTo>
                    <a:pt x="703" y="2807"/>
                  </a:lnTo>
                  <a:lnTo>
                    <a:pt x="526" y="2727"/>
                  </a:lnTo>
                  <a:lnTo>
                    <a:pt x="565" y="2597"/>
                  </a:lnTo>
                  <a:lnTo>
                    <a:pt x="688" y="2508"/>
                  </a:lnTo>
                  <a:lnTo>
                    <a:pt x="671" y="2453"/>
                  </a:lnTo>
                  <a:lnTo>
                    <a:pt x="526" y="2444"/>
                  </a:lnTo>
                  <a:lnTo>
                    <a:pt x="478" y="2330"/>
                  </a:lnTo>
                  <a:lnTo>
                    <a:pt x="339" y="2259"/>
                  </a:lnTo>
                  <a:lnTo>
                    <a:pt x="122" y="2275"/>
                  </a:lnTo>
                  <a:lnTo>
                    <a:pt x="139" y="2120"/>
                  </a:lnTo>
                  <a:lnTo>
                    <a:pt x="97" y="2050"/>
                  </a:lnTo>
                  <a:lnTo>
                    <a:pt x="129" y="1959"/>
                  </a:lnTo>
                  <a:lnTo>
                    <a:pt x="317" y="1862"/>
                  </a:lnTo>
                  <a:lnTo>
                    <a:pt x="323" y="1808"/>
                  </a:lnTo>
                  <a:lnTo>
                    <a:pt x="156" y="1734"/>
                  </a:lnTo>
                  <a:lnTo>
                    <a:pt x="145" y="1607"/>
                  </a:lnTo>
                  <a:lnTo>
                    <a:pt x="188" y="1501"/>
                  </a:lnTo>
                  <a:lnTo>
                    <a:pt x="317" y="1410"/>
                  </a:lnTo>
                  <a:lnTo>
                    <a:pt x="235" y="1249"/>
                  </a:lnTo>
                  <a:lnTo>
                    <a:pt x="371" y="1120"/>
                  </a:lnTo>
                  <a:lnTo>
                    <a:pt x="339" y="969"/>
                  </a:lnTo>
                  <a:lnTo>
                    <a:pt x="194" y="904"/>
                  </a:lnTo>
                  <a:lnTo>
                    <a:pt x="203" y="742"/>
                  </a:lnTo>
                  <a:lnTo>
                    <a:pt x="80" y="620"/>
                  </a:lnTo>
                  <a:lnTo>
                    <a:pt x="107" y="443"/>
                  </a:lnTo>
                  <a:lnTo>
                    <a:pt x="10" y="297"/>
                  </a:lnTo>
                  <a:lnTo>
                    <a:pt x="65" y="200"/>
                  </a:lnTo>
                  <a:lnTo>
                    <a:pt x="0" y="97"/>
                  </a:lnTo>
                  <a:lnTo>
                    <a:pt x="129" y="0"/>
                  </a:lnTo>
                  <a:lnTo>
                    <a:pt x="140" y="57"/>
                  </a:lnTo>
                  <a:lnTo>
                    <a:pt x="150" y="187"/>
                  </a:lnTo>
                  <a:lnTo>
                    <a:pt x="239" y="233"/>
                  </a:lnTo>
                  <a:lnTo>
                    <a:pt x="331" y="48"/>
                  </a:lnTo>
                  <a:lnTo>
                    <a:pt x="437" y="136"/>
                  </a:lnTo>
                  <a:lnTo>
                    <a:pt x="513" y="253"/>
                  </a:lnTo>
                  <a:lnTo>
                    <a:pt x="713" y="210"/>
                  </a:lnTo>
                  <a:lnTo>
                    <a:pt x="890" y="265"/>
                  </a:lnTo>
                  <a:lnTo>
                    <a:pt x="894" y="340"/>
                  </a:lnTo>
                  <a:lnTo>
                    <a:pt x="778" y="525"/>
                  </a:lnTo>
                  <a:lnTo>
                    <a:pt x="668" y="551"/>
                  </a:lnTo>
                  <a:lnTo>
                    <a:pt x="702" y="687"/>
                  </a:lnTo>
                  <a:lnTo>
                    <a:pt x="629" y="772"/>
                  </a:lnTo>
                  <a:lnTo>
                    <a:pt x="702" y="836"/>
                  </a:lnTo>
                  <a:lnTo>
                    <a:pt x="668" y="980"/>
                  </a:lnTo>
                  <a:lnTo>
                    <a:pt x="983" y="1095"/>
                  </a:lnTo>
                  <a:lnTo>
                    <a:pt x="1109" y="1280"/>
                  </a:lnTo>
                  <a:lnTo>
                    <a:pt x="1010" y="1329"/>
                  </a:lnTo>
                  <a:lnTo>
                    <a:pt x="961" y="1556"/>
                  </a:lnTo>
                  <a:lnTo>
                    <a:pt x="877" y="1582"/>
                  </a:lnTo>
                  <a:lnTo>
                    <a:pt x="785" y="1680"/>
                  </a:lnTo>
                  <a:lnTo>
                    <a:pt x="927" y="1784"/>
                  </a:lnTo>
                  <a:lnTo>
                    <a:pt x="868" y="1865"/>
                  </a:lnTo>
                  <a:lnTo>
                    <a:pt x="967" y="2069"/>
                  </a:lnTo>
                  <a:lnTo>
                    <a:pt x="1132" y="1988"/>
                  </a:lnTo>
                  <a:lnTo>
                    <a:pt x="1192" y="1890"/>
                  </a:lnTo>
                  <a:lnTo>
                    <a:pt x="1282" y="1956"/>
                  </a:lnTo>
                  <a:lnTo>
                    <a:pt x="1480" y="1962"/>
                  </a:lnTo>
                  <a:lnTo>
                    <a:pt x="1480" y="2237"/>
                  </a:lnTo>
                  <a:lnTo>
                    <a:pt x="1563" y="2335"/>
                  </a:lnTo>
                  <a:lnTo>
                    <a:pt x="1787" y="2318"/>
                  </a:lnTo>
                  <a:lnTo>
                    <a:pt x="2043" y="2249"/>
                  </a:lnTo>
                  <a:lnTo>
                    <a:pt x="2134" y="2156"/>
                  </a:lnTo>
                  <a:lnTo>
                    <a:pt x="2251" y="2217"/>
                  </a:lnTo>
                  <a:lnTo>
                    <a:pt x="2456" y="2199"/>
                  </a:lnTo>
                  <a:lnTo>
                    <a:pt x="2535" y="2281"/>
                  </a:lnTo>
                  <a:lnTo>
                    <a:pt x="2548" y="2491"/>
                  </a:lnTo>
                  <a:lnTo>
                    <a:pt x="2381" y="2669"/>
                  </a:lnTo>
                  <a:lnTo>
                    <a:pt x="2355" y="2824"/>
                  </a:lnTo>
                  <a:lnTo>
                    <a:pt x="2306" y="2815"/>
                  </a:lnTo>
                  <a:lnTo>
                    <a:pt x="2219" y="2685"/>
                  </a:lnTo>
                  <a:lnTo>
                    <a:pt x="2162" y="2679"/>
                  </a:lnTo>
                  <a:lnTo>
                    <a:pt x="2139" y="2766"/>
                  </a:lnTo>
                  <a:lnTo>
                    <a:pt x="1935" y="2792"/>
                  </a:lnTo>
                  <a:lnTo>
                    <a:pt x="1946" y="2879"/>
                  </a:lnTo>
                  <a:lnTo>
                    <a:pt x="1848" y="2968"/>
                  </a:lnTo>
                  <a:lnTo>
                    <a:pt x="1952" y="3088"/>
                  </a:lnTo>
                  <a:lnTo>
                    <a:pt x="1967" y="3250"/>
                  </a:lnTo>
                  <a:lnTo>
                    <a:pt x="1855" y="3330"/>
                  </a:lnTo>
                  <a:lnTo>
                    <a:pt x="1848" y="3663"/>
                  </a:lnTo>
                  <a:lnTo>
                    <a:pt x="1694" y="3695"/>
                  </a:lnTo>
                  <a:lnTo>
                    <a:pt x="1704" y="3765"/>
                  </a:lnTo>
                  <a:lnTo>
                    <a:pt x="1848" y="3873"/>
                  </a:lnTo>
                  <a:lnTo>
                    <a:pt x="1855" y="3873"/>
                  </a:lnTo>
                  <a:lnTo>
                    <a:pt x="1833" y="3921"/>
                  </a:lnTo>
                  <a:lnTo>
                    <a:pt x="1672" y="3975"/>
                  </a:lnTo>
                  <a:lnTo>
                    <a:pt x="1509" y="4137"/>
                  </a:lnTo>
                  <a:lnTo>
                    <a:pt x="1420" y="4324"/>
                  </a:lnTo>
                  <a:lnTo>
                    <a:pt x="1333" y="4356"/>
                  </a:lnTo>
                  <a:lnTo>
                    <a:pt x="1268" y="4443"/>
                  </a:lnTo>
                  <a:lnTo>
                    <a:pt x="977" y="4405"/>
                  </a:lnTo>
                  <a:lnTo>
                    <a:pt x="903" y="4331"/>
                  </a:lnTo>
                  <a:close/>
                  <a:moveTo>
                    <a:pt x="662" y="3768"/>
                  </a:moveTo>
                  <a:lnTo>
                    <a:pt x="581" y="3743"/>
                  </a:lnTo>
                  <a:lnTo>
                    <a:pt x="662" y="3768"/>
                  </a:lnTo>
                  <a:close/>
                  <a:moveTo>
                    <a:pt x="646" y="3598"/>
                  </a:moveTo>
                  <a:lnTo>
                    <a:pt x="591" y="3566"/>
                  </a:lnTo>
                  <a:lnTo>
                    <a:pt x="646" y="3598"/>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80" name="Freeform 84"/>
            <p:cNvSpPr>
              <a:spLocks noChangeAspect="1"/>
            </p:cNvSpPr>
            <p:nvPr/>
          </p:nvSpPr>
          <p:spPr bwMode="auto">
            <a:xfrm rot="815464">
              <a:off x="962" y="1894"/>
              <a:ext cx="147" cy="160"/>
            </a:xfrm>
            <a:custGeom>
              <a:avLst/>
              <a:gdLst>
                <a:gd name="T0" fmla="*/ 0 w 1264"/>
                <a:gd name="T1" fmla="*/ 0 h 1381"/>
                <a:gd name="T2" fmla="*/ 0 w 1264"/>
                <a:gd name="T3" fmla="*/ 0 h 1381"/>
                <a:gd name="T4" fmla="*/ 0 w 1264"/>
                <a:gd name="T5" fmla="*/ 0 h 1381"/>
                <a:gd name="T6" fmla="*/ 0 w 1264"/>
                <a:gd name="T7" fmla="*/ 0 h 1381"/>
                <a:gd name="T8" fmla="*/ 0 w 1264"/>
                <a:gd name="T9" fmla="*/ 0 h 1381"/>
                <a:gd name="T10" fmla="*/ 0 w 1264"/>
                <a:gd name="T11" fmla="*/ 0 h 1381"/>
                <a:gd name="T12" fmla="*/ 0 w 1264"/>
                <a:gd name="T13" fmla="*/ 0 h 1381"/>
                <a:gd name="T14" fmla="*/ 0 w 1264"/>
                <a:gd name="T15" fmla="*/ 0 h 1381"/>
                <a:gd name="T16" fmla="*/ 0 w 1264"/>
                <a:gd name="T17" fmla="*/ 0 h 1381"/>
                <a:gd name="T18" fmla="*/ 0 w 1264"/>
                <a:gd name="T19" fmla="*/ 0 h 1381"/>
                <a:gd name="T20" fmla="*/ 0 w 1264"/>
                <a:gd name="T21" fmla="*/ 0 h 1381"/>
                <a:gd name="T22" fmla="*/ 0 w 1264"/>
                <a:gd name="T23" fmla="*/ 0 h 1381"/>
                <a:gd name="T24" fmla="*/ 0 w 1264"/>
                <a:gd name="T25" fmla="*/ 0 h 1381"/>
                <a:gd name="T26" fmla="*/ 0 w 1264"/>
                <a:gd name="T27" fmla="*/ 0 h 1381"/>
                <a:gd name="T28" fmla="*/ 0 w 1264"/>
                <a:gd name="T29" fmla="*/ 0 h 1381"/>
                <a:gd name="T30" fmla="*/ 0 w 1264"/>
                <a:gd name="T31" fmla="*/ 0 h 1381"/>
                <a:gd name="T32" fmla="*/ 0 w 1264"/>
                <a:gd name="T33" fmla="*/ 0 h 1381"/>
                <a:gd name="T34" fmla="*/ 0 w 1264"/>
                <a:gd name="T35" fmla="*/ 0 h 1381"/>
                <a:gd name="T36" fmla="*/ 0 w 1264"/>
                <a:gd name="T37" fmla="*/ 0 h 1381"/>
                <a:gd name="T38" fmla="*/ 0 w 1264"/>
                <a:gd name="T39" fmla="*/ 0 h 1381"/>
                <a:gd name="T40" fmla="*/ 0 w 1264"/>
                <a:gd name="T41" fmla="*/ 0 h 1381"/>
                <a:gd name="T42" fmla="*/ 0 w 1264"/>
                <a:gd name="T43" fmla="*/ 0 h 1381"/>
                <a:gd name="T44" fmla="*/ 0 w 1264"/>
                <a:gd name="T45" fmla="*/ 0 h 1381"/>
                <a:gd name="T46" fmla="*/ 0 w 1264"/>
                <a:gd name="T47" fmla="*/ 0 h 1381"/>
                <a:gd name="T48" fmla="*/ 0 w 1264"/>
                <a:gd name="T49" fmla="*/ 0 h 1381"/>
                <a:gd name="T50" fmla="*/ 0 w 1264"/>
                <a:gd name="T51" fmla="*/ 0 h 1381"/>
                <a:gd name="T52" fmla="*/ 0 w 1264"/>
                <a:gd name="T53" fmla="*/ 0 h 1381"/>
                <a:gd name="T54" fmla="*/ 0 w 1264"/>
                <a:gd name="T55" fmla="*/ 0 h 1381"/>
                <a:gd name="T56" fmla="*/ 0 w 1264"/>
                <a:gd name="T57" fmla="*/ 0 h 1381"/>
                <a:gd name="T58" fmla="*/ 0 w 1264"/>
                <a:gd name="T59" fmla="*/ 0 h 1381"/>
                <a:gd name="T60" fmla="*/ 0 w 1264"/>
                <a:gd name="T61" fmla="*/ 0 h 1381"/>
                <a:gd name="T62" fmla="*/ 0 w 1264"/>
                <a:gd name="T63" fmla="*/ 0 h 1381"/>
                <a:gd name="T64" fmla="*/ 0 w 1264"/>
                <a:gd name="T65" fmla="*/ 0 h 1381"/>
                <a:gd name="T66" fmla="*/ 0 w 1264"/>
                <a:gd name="T67" fmla="*/ 0 h 1381"/>
                <a:gd name="T68" fmla="*/ 0 w 1264"/>
                <a:gd name="T69" fmla="*/ 0 h 1381"/>
                <a:gd name="T70" fmla="*/ 0 w 1264"/>
                <a:gd name="T71" fmla="*/ 0 h 1381"/>
                <a:gd name="T72" fmla="*/ 0 w 1264"/>
                <a:gd name="T73" fmla="*/ 0 h 1381"/>
                <a:gd name="T74" fmla="*/ 0 w 1264"/>
                <a:gd name="T75" fmla="*/ 0 h 1381"/>
                <a:gd name="T76" fmla="*/ 0 w 1264"/>
                <a:gd name="T77" fmla="*/ 0 h 1381"/>
                <a:gd name="T78" fmla="*/ 0 w 1264"/>
                <a:gd name="T79" fmla="*/ 0 h 1381"/>
                <a:gd name="T80" fmla="*/ 0 w 1264"/>
                <a:gd name="T81" fmla="*/ 0 h 138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264"/>
                <a:gd name="T124" fmla="*/ 0 h 1381"/>
                <a:gd name="T125" fmla="*/ 1264 w 1264"/>
                <a:gd name="T126" fmla="*/ 1381 h 1381"/>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264" h="1381">
                  <a:moveTo>
                    <a:pt x="313" y="598"/>
                  </a:moveTo>
                  <a:lnTo>
                    <a:pt x="345" y="346"/>
                  </a:lnTo>
                  <a:lnTo>
                    <a:pt x="313" y="598"/>
                  </a:lnTo>
                  <a:lnTo>
                    <a:pt x="506" y="630"/>
                  </a:lnTo>
                  <a:lnTo>
                    <a:pt x="602" y="630"/>
                  </a:lnTo>
                  <a:lnTo>
                    <a:pt x="732" y="119"/>
                  </a:lnTo>
                  <a:lnTo>
                    <a:pt x="548" y="49"/>
                  </a:lnTo>
                  <a:lnTo>
                    <a:pt x="532" y="0"/>
                  </a:lnTo>
                  <a:lnTo>
                    <a:pt x="548" y="49"/>
                  </a:lnTo>
                  <a:lnTo>
                    <a:pt x="732" y="119"/>
                  </a:lnTo>
                  <a:lnTo>
                    <a:pt x="1007" y="96"/>
                  </a:lnTo>
                  <a:lnTo>
                    <a:pt x="1264" y="242"/>
                  </a:lnTo>
                  <a:lnTo>
                    <a:pt x="1242" y="435"/>
                  </a:lnTo>
                  <a:lnTo>
                    <a:pt x="1071" y="571"/>
                  </a:lnTo>
                  <a:lnTo>
                    <a:pt x="958" y="636"/>
                  </a:lnTo>
                  <a:lnTo>
                    <a:pt x="926" y="687"/>
                  </a:lnTo>
                  <a:lnTo>
                    <a:pt x="973" y="751"/>
                  </a:lnTo>
                  <a:lnTo>
                    <a:pt x="973" y="839"/>
                  </a:lnTo>
                  <a:lnTo>
                    <a:pt x="941" y="882"/>
                  </a:lnTo>
                  <a:lnTo>
                    <a:pt x="1000" y="914"/>
                  </a:lnTo>
                  <a:lnTo>
                    <a:pt x="967" y="978"/>
                  </a:lnTo>
                  <a:lnTo>
                    <a:pt x="829" y="1016"/>
                  </a:lnTo>
                  <a:lnTo>
                    <a:pt x="806" y="1107"/>
                  </a:lnTo>
                  <a:lnTo>
                    <a:pt x="716" y="1097"/>
                  </a:lnTo>
                  <a:lnTo>
                    <a:pt x="661" y="1123"/>
                  </a:lnTo>
                  <a:lnTo>
                    <a:pt x="629" y="1220"/>
                  </a:lnTo>
                  <a:lnTo>
                    <a:pt x="515" y="1226"/>
                  </a:lnTo>
                  <a:lnTo>
                    <a:pt x="428" y="1381"/>
                  </a:lnTo>
                  <a:lnTo>
                    <a:pt x="329" y="1340"/>
                  </a:lnTo>
                  <a:lnTo>
                    <a:pt x="322" y="1259"/>
                  </a:lnTo>
                  <a:lnTo>
                    <a:pt x="199" y="1259"/>
                  </a:lnTo>
                  <a:lnTo>
                    <a:pt x="184" y="1204"/>
                  </a:lnTo>
                  <a:lnTo>
                    <a:pt x="129" y="1177"/>
                  </a:lnTo>
                  <a:lnTo>
                    <a:pt x="112" y="1113"/>
                  </a:lnTo>
                  <a:lnTo>
                    <a:pt x="80" y="1107"/>
                  </a:lnTo>
                  <a:lnTo>
                    <a:pt x="0" y="1010"/>
                  </a:lnTo>
                  <a:lnTo>
                    <a:pt x="193" y="961"/>
                  </a:lnTo>
                  <a:lnTo>
                    <a:pt x="184" y="806"/>
                  </a:lnTo>
                  <a:lnTo>
                    <a:pt x="248" y="768"/>
                  </a:lnTo>
                  <a:lnTo>
                    <a:pt x="232" y="613"/>
                  </a:lnTo>
                  <a:lnTo>
                    <a:pt x="313" y="598"/>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81" name="Freeform 85"/>
            <p:cNvSpPr>
              <a:spLocks noChangeAspect="1"/>
            </p:cNvSpPr>
            <p:nvPr/>
          </p:nvSpPr>
          <p:spPr bwMode="auto">
            <a:xfrm rot="815464">
              <a:off x="1424" y="2318"/>
              <a:ext cx="80" cy="132"/>
            </a:xfrm>
            <a:custGeom>
              <a:avLst/>
              <a:gdLst>
                <a:gd name="T0" fmla="*/ 0 w 695"/>
                <a:gd name="T1" fmla="*/ 0 h 1130"/>
                <a:gd name="T2" fmla="*/ 0 w 695"/>
                <a:gd name="T3" fmla="*/ 0 h 1130"/>
                <a:gd name="T4" fmla="*/ 0 w 695"/>
                <a:gd name="T5" fmla="*/ 0 h 1130"/>
                <a:gd name="T6" fmla="*/ 0 w 695"/>
                <a:gd name="T7" fmla="*/ 0 h 1130"/>
                <a:gd name="T8" fmla="*/ 0 w 695"/>
                <a:gd name="T9" fmla="*/ 0 h 1130"/>
                <a:gd name="T10" fmla="*/ 0 w 695"/>
                <a:gd name="T11" fmla="*/ 0 h 1130"/>
                <a:gd name="T12" fmla="*/ 0 w 695"/>
                <a:gd name="T13" fmla="*/ 0 h 1130"/>
                <a:gd name="T14" fmla="*/ 0 w 695"/>
                <a:gd name="T15" fmla="*/ 0 h 1130"/>
                <a:gd name="T16" fmla="*/ 0 w 695"/>
                <a:gd name="T17" fmla="*/ 0 h 1130"/>
                <a:gd name="T18" fmla="*/ 0 w 695"/>
                <a:gd name="T19" fmla="*/ 0 h 1130"/>
                <a:gd name="T20" fmla="*/ 0 w 695"/>
                <a:gd name="T21" fmla="*/ 0 h 1130"/>
                <a:gd name="T22" fmla="*/ 0 w 695"/>
                <a:gd name="T23" fmla="*/ 0 h 1130"/>
                <a:gd name="T24" fmla="*/ 0 w 695"/>
                <a:gd name="T25" fmla="*/ 0 h 1130"/>
                <a:gd name="T26" fmla="*/ 0 w 695"/>
                <a:gd name="T27" fmla="*/ 0 h 1130"/>
                <a:gd name="T28" fmla="*/ 0 w 695"/>
                <a:gd name="T29" fmla="*/ 0 h 1130"/>
                <a:gd name="T30" fmla="*/ 0 w 695"/>
                <a:gd name="T31" fmla="*/ 0 h 1130"/>
                <a:gd name="T32" fmla="*/ 0 w 695"/>
                <a:gd name="T33" fmla="*/ 0 h 1130"/>
                <a:gd name="T34" fmla="*/ 0 w 695"/>
                <a:gd name="T35" fmla="*/ 0 h 1130"/>
                <a:gd name="T36" fmla="*/ 0 w 695"/>
                <a:gd name="T37" fmla="*/ 0 h 1130"/>
                <a:gd name="T38" fmla="*/ 0 w 695"/>
                <a:gd name="T39" fmla="*/ 0 h 1130"/>
                <a:gd name="T40" fmla="*/ 0 w 695"/>
                <a:gd name="T41" fmla="*/ 0 h 1130"/>
                <a:gd name="T42" fmla="*/ 0 w 695"/>
                <a:gd name="T43" fmla="*/ 0 h 1130"/>
                <a:gd name="T44" fmla="*/ 0 w 695"/>
                <a:gd name="T45" fmla="*/ 0 h 1130"/>
                <a:gd name="T46" fmla="*/ 0 w 695"/>
                <a:gd name="T47" fmla="*/ 0 h 113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95"/>
                <a:gd name="T73" fmla="*/ 0 h 1130"/>
                <a:gd name="T74" fmla="*/ 695 w 695"/>
                <a:gd name="T75" fmla="*/ 1130 h 113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95" h="1130">
                  <a:moveTo>
                    <a:pt x="462" y="867"/>
                  </a:moveTo>
                  <a:lnTo>
                    <a:pt x="534" y="765"/>
                  </a:lnTo>
                  <a:lnTo>
                    <a:pt x="640" y="710"/>
                  </a:lnTo>
                  <a:lnTo>
                    <a:pt x="623" y="613"/>
                  </a:lnTo>
                  <a:lnTo>
                    <a:pt x="695" y="596"/>
                  </a:lnTo>
                  <a:lnTo>
                    <a:pt x="613" y="426"/>
                  </a:lnTo>
                  <a:lnTo>
                    <a:pt x="581" y="248"/>
                  </a:lnTo>
                  <a:lnTo>
                    <a:pt x="403" y="97"/>
                  </a:lnTo>
                  <a:lnTo>
                    <a:pt x="269" y="113"/>
                  </a:lnTo>
                  <a:lnTo>
                    <a:pt x="188" y="0"/>
                  </a:lnTo>
                  <a:lnTo>
                    <a:pt x="140" y="23"/>
                  </a:lnTo>
                  <a:lnTo>
                    <a:pt x="140" y="113"/>
                  </a:lnTo>
                  <a:lnTo>
                    <a:pt x="195" y="145"/>
                  </a:lnTo>
                  <a:lnTo>
                    <a:pt x="130" y="242"/>
                  </a:lnTo>
                  <a:lnTo>
                    <a:pt x="130" y="290"/>
                  </a:lnTo>
                  <a:lnTo>
                    <a:pt x="237" y="322"/>
                  </a:lnTo>
                  <a:lnTo>
                    <a:pt x="204" y="507"/>
                  </a:lnTo>
                  <a:lnTo>
                    <a:pt x="252" y="651"/>
                  </a:lnTo>
                  <a:lnTo>
                    <a:pt x="0" y="1000"/>
                  </a:lnTo>
                  <a:lnTo>
                    <a:pt x="123" y="1130"/>
                  </a:lnTo>
                  <a:lnTo>
                    <a:pt x="163" y="1039"/>
                  </a:lnTo>
                  <a:lnTo>
                    <a:pt x="307" y="1022"/>
                  </a:lnTo>
                  <a:lnTo>
                    <a:pt x="388" y="903"/>
                  </a:lnTo>
                  <a:lnTo>
                    <a:pt x="462" y="867"/>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82" name="Freeform 86"/>
            <p:cNvSpPr>
              <a:spLocks noChangeAspect="1" noEditPoints="1"/>
            </p:cNvSpPr>
            <p:nvPr/>
          </p:nvSpPr>
          <p:spPr bwMode="auto">
            <a:xfrm rot="815464">
              <a:off x="1241" y="2318"/>
              <a:ext cx="218" cy="133"/>
            </a:xfrm>
            <a:custGeom>
              <a:avLst/>
              <a:gdLst>
                <a:gd name="T0" fmla="*/ 0 w 1888"/>
                <a:gd name="T1" fmla="*/ 0 h 1146"/>
                <a:gd name="T2" fmla="*/ 0 w 1888"/>
                <a:gd name="T3" fmla="*/ 0 h 1146"/>
                <a:gd name="T4" fmla="*/ 0 w 1888"/>
                <a:gd name="T5" fmla="*/ 0 h 1146"/>
                <a:gd name="T6" fmla="*/ 0 w 1888"/>
                <a:gd name="T7" fmla="*/ 0 h 1146"/>
                <a:gd name="T8" fmla="*/ 0 w 1888"/>
                <a:gd name="T9" fmla="*/ 0 h 1146"/>
                <a:gd name="T10" fmla="*/ 0 w 1888"/>
                <a:gd name="T11" fmla="*/ 0 h 1146"/>
                <a:gd name="T12" fmla="*/ 0 w 1888"/>
                <a:gd name="T13" fmla="*/ 0 h 1146"/>
                <a:gd name="T14" fmla="*/ 0 w 1888"/>
                <a:gd name="T15" fmla="*/ 0 h 1146"/>
                <a:gd name="T16" fmla="*/ 0 w 1888"/>
                <a:gd name="T17" fmla="*/ 0 h 1146"/>
                <a:gd name="T18" fmla="*/ 0 w 1888"/>
                <a:gd name="T19" fmla="*/ 0 h 1146"/>
                <a:gd name="T20" fmla="*/ 0 w 1888"/>
                <a:gd name="T21" fmla="*/ 0 h 1146"/>
                <a:gd name="T22" fmla="*/ 0 w 1888"/>
                <a:gd name="T23" fmla="*/ 0 h 1146"/>
                <a:gd name="T24" fmla="*/ 0 w 1888"/>
                <a:gd name="T25" fmla="*/ 0 h 1146"/>
                <a:gd name="T26" fmla="*/ 0 w 1888"/>
                <a:gd name="T27" fmla="*/ 0 h 1146"/>
                <a:gd name="T28" fmla="*/ 0 w 1888"/>
                <a:gd name="T29" fmla="*/ 0 h 1146"/>
                <a:gd name="T30" fmla="*/ 0 w 1888"/>
                <a:gd name="T31" fmla="*/ 0 h 1146"/>
                <a:gd name="T32" fmla="*/ 0 w 1888"/>
                <a:gd name="T33" fmla="*/ 0 h 1146"/>
                <a:gd name="T34" fmla="*/ 0 w 1888"/>
                <a:gd name="T35" fmla="*/ 0 h 1146"/>
                <a:gd name="T36" fmla="*/ 0 w 1888"/>
                <a:gd name="T37" fmla="*/ 0 h 1146"/>
                <a:gd name="T38" fmla="*/ 0 w 1888"/>
                <a:gd name="T39" fmla="*/ 0 h 1146"/>
                <a:gd name="T40" fmla="*/ 0 w 1888"/>
                <a:gd name="T41" fmla="*/ 0 h 1146"/>
                <a:gd name="T42" fmla="*/ 0 w 1888"/>
                <a:gd name="T43" fmla="*/ 0 h 1146"/>
                <a:gd name="T44" fmla="*/ 0 w 1888"/>
                <a:gd name="T45" fmla="*/ 0 h 1146"/>
                <a:gd name="T46" fmla="*/ 0 w 1888"/>
                <a:gd name="T47" fmla="*/ 0 h 1146"/>
                <a:gd name="T48" fmla="*/ 0 w 1888"/>
                <a:gd name="T49" fmla="*/ 0 h 1146"/>
                <a:gd name="T50" fmla="*/ 0 w 1888"/>
                <a:gd name="T51" fmla="*/ 0 h 1146"/>
                <a:gd name="T52" fmla="*/ 0 w 1888"/>
                <a:gd name="T53" fmla="*/ 0 h 1146"/>
                <a:gd name="T54" fmla="*/ 0 w 1888"/>
                <a:gd name="T55" fmla="*/ 0 h 1146"/>
                <a:gd name="T56" fmla="*/ 0 w 1888"/>
                <a:gd name="T57" fmla="*/ 0 h 1146"/>
                <a:gd name="T58" fmla="*/ 0 w 1888"/>
                <a:gd name="T59" fmla="*/ 0 h 1146"/>
                <a:gd name="T60" fmla="*/ 0 w 1888"/>
                <a:gd name="T61" fmla="*/ 0 h 1146"/>
                <a:gd name="T62" fmla="*/ 0 w 1888"/>
                <a:gd name="T63" fmla="*/ 0 h 1146"/>
                <a:gd name="T64" fmla="*/ 0 w 1888"/>
                <a:gd name="T65" fmla="*/ 0 h 1146"/>
                <a:gd name="T66" fmla="*/ 0 w 1888"/>
                <a:gd name="T67" fmla="*/ 0 h 1146"/>
                <a:gd name="T68" fmla="*/ 0 w 1888"/>
                <a:gd name="T69" fmla="*/ 0 h 1146"/>
                <a:gd name="T70" fmla="*/ 0 w 1888"/>
                <a:gd name="T71" fmla="*/ 0 h 1146"/>
                <a:gd name="T72" fmla="*/ 0 w 1888"/>
                <a:gd name="T73" fmla="*/ 0 h 1146"/>
                <a:gd name="T74" fmla="*/ 0 w 1888"/>
                <a:gd name="T75" fmla="*/ 0 h 1146"/>
                <a:gd name="T76" fmla="*/ 0 w 1888"/>
                <a:gd name="T77" fmla="*/ 0 h 1146"/>
                <a:gd name="T78" fmla="*/ 0 w 1888"/>
                <a:gd name="T79" fmla="*/ 0 h 1146"/>
                <a:gd name="T80" fmla="*/ 0 w 1888"/>
                <a:gd name="T81" fmla="*/ 0 h 1146"/>
                <a:gd name="T82" fmla="*/ 0 w 1888"/>
                <a:gd name="T83" fmla="*/ 0 h 1146"/>
                <a:gd name="T84" fmla="*/ 0 w 1888"/>
                <a:gd name="T85" fmla="*/ 0 h 1146"/>
                <a:gd name="T86" fmla="*/ 0 w 1888"/>
                <a:gd name="T87" fmla="*/ 0 h 1146"/>
                <a:gd name="T88" fmla="*/ 0 w 1888"/>
                <a:gd name="T89" fmla="*/ 0 h 114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888"/>
                <a:gd name="T136" fmla="*/ 0 h 1146"/>
                <a:gd name="T137" fmla="*/ 1888 w 1888"/>
                <a:gd name="T138" fmla="*/ 1146 h 114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888" h="1146">
                  <a:moveTo>
                    <a:pt x="931" y="1068"/>
                  </a:moveTo>
                  <a:lnTo>
                    <a:pt x="861" y="937"/>
                  </a:lnTo>
                  <a:lnTo>
                    <a:pt x="755" y="926"/>
                  </a:lnTo>
                  <a:lnTo>
                    <a:pt x="513" y="953"/>
                  </a:lnTo>
                  <a:lnTo>
                    <a:pt x="448" y="807"/>
                  </a:lnTo>
                  <a:lnTo>
                    <a:pt x="374" y="782"/>
                  </a:lnTo>
                  <a:lnTo>
                    <a:pt x="309" y="846"/>
                  </a:lnTo>
                  <a:lnTo>
                    <a:pt x="229" y="856"/>
                  </a:lnTo>
                  <a:lnTo>
                    <a:pt x="0" y="136"/>
                  </a:lnTo>
                  <a:lnTo>
                    <a:pt x="77" y="104"/>
                  </a:lnTo>
                  <a:lnTo>
                    <a:pt x="189" y="146"/>
                  </a:lnTo>
                  <a:lnTo>
                    <a:pt x="471" y="0"/>
                  </a:lnTo>
                  <a:lnTo>
                    <a:pt x="615" y="55"/>
                  </a:lnTo>
                  <a:lnTo>
                    <a:pt x="647" y="163"/>
                  </a:lnTo>
                  <a:lnTo>
                    <a:pt x="748" y="218"/>
                  </a:lnTo>
                  <a:lnTo>
                    <a:pt x="851" y="120"/>
                  </a:lnTo>
                  <a:lnTo>
                    <a:pt x="1045" y="120"/>
                  </a:lnTo>
                  <a:lnTo>
                    <a:pt x="1077" y="55"/>
                  </a:lnTo>
                  <a:lnTo>
                    <a:pt x="1151" y="14"/>
                  </a:lnTo>
                  <a:lnTo>
                    <a:pt x="1183" y="0"/>
                  </a:lnTo>
                  <a:lnTo>
                    <a:pt x="1254" y="129"/>
                  </a:lnTo>
                  <a:lnTo>
                    <a:pt x="1416" y="259"/>
                  </a:lnTo>
                  <a:lnTo>
                    <a:pt x="1400" y="388"/>
                  </a:lnTo>
                  <a:lnTo>
                    <a:pt x="1464" y="475"/>
                  </a:lnTo>
                  <a:lnTo>
                    <a:pt x="1461" y="523"/>
                  </a:lnTo>
                  <a:lnTo>
                    <a:pt x="1457" y="555"/>
                  </a:lnTo>
                  <a:lnTo>
                    <a:pt x="1393" y="566"/>
                  </a:lnTo>
                  <a:lnTo>
                    <a:pt x="1328" y="685"/>
                  </a:lnTo>
                  <a:lnTo>
                    <a:pt x="1141" y="797"/>
                  </a:lnTo>
                  <a:lnTo>
                    <a:pt x="990" y="839"/>
                  </a:lnTo>
                  <a:lnTo>
                    <a:pt x="974" y="911"/>
                  </a:lnTo>
                  <a:lnTo>
                    <a:pt x="1005" y="945"/>
                  </a:lnTo>
                  <a:lnTo>
                    <a:pt x="931" y="1068"/>
                  </a:lnTo>
                  <a:close/>
                  <a:moveTo>
                    <a:pt x="1883" y="1089"/>
                  </a:moveTo>
                  <a:lnTo>
                    <a:pt x="1887" y="1091"/>
                  </a:lnTo>
                  <a:lnTo>
                    <a:pt x="1888" y="1093"/>
                  </a:lnTo>
                  <a:lnTo>
                    <a:pt x="1887" y="1097"/>
                  </a:lnTo>
                  <a:lnTo>
                    <a:pt x="1883" y="1102"/>
                  </a:lnTo>
                  <a:lnTo>
                    <a:pt x="1872" y="1110"/>
                  </a:lnTo>
                  <a:lnTo>
                    <a:pt x="1858" y="1121"/>
                  </a:lnTo>
                  <a:lnTo>
                    <a:pt x="1843" y="1130"/>
                  </a:lnTo>
                  <a:lnTo>
                    <a:pt x="1828" y="1137"/>
                  </a:lnTo>
                  <a:lnTo>
                    <a:pt x="1817" y="1143"/>
                  </a:lnTo>
                  <a:lnTo>
                    <a:pt x="1813" y="1146"/>
                  </a:lnTo>
                  <a:lnTo>
                    <a:pt x="1883" y="1089"/>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83" name="Freeform 87"/>
            <p:cNvSpPr>
              <a:spLocks noChangeAspect="1"/>
            </p:cNvSpPr>
            <p:nvPr/>
          </p:nvSpPr>
          <p:spPr bwMode="auto">
            <a:xfrm rot="815464">
              <a:off x="1224" y="1708"/>
              <a:ext cx="305" cy="363"/>
            </a:xfrm>
            <a:custGeom>
              <a:avLst/>
              <a:gdLst>
                <a:gd name="T0" fmla="*/ 0 w 2623"/>
                <a:gd name="T1" fmla="*/ 0 h 3123"/>
                <a:gd name="T2" fmla="*/ 0 w 2623"/>
                <a:gd name="T3" fmla="*/ 0 h 3123"/>
                <a:gd name="T4" fmla="*/ 0 w 2623"/>
                <a:gd name="T5" fmla="*/ 0 h 3123"/>
                <a:gd name="T6" fmla="*/ 0 w 2623"/>
                <a:gd name="T7" fmla="*/ 0 h 3123"/>
                <a:gd name="T8" fmla="*/ 0 w 2623"/>
                <a:gd name="T9" fmla="*/ 0 h 3123"/>
                <a:gd name="T10" fmla="*/ 0 w 2623"/>
                <a:gd name="T11" fmla="*/ 0 h 3123"/>
                <a:gd name="T12" fmla="*/ 0 w 2623"/>
                <a:gd name="T13" fmla="*/ 0 h 3123"/>
                <a:gd name="T14" fmla="*/ 0 w 2623"/>
                <a:gd name="T15" fmla="*/ 0 h 3123"/>
                <a:gd name="T16" fmla="*/ 0 w 2623"/>
                <a:gd name="T17" fmla="*/ 0 h 3123"/>
                <a:gd name="T18" fmla="*/ 0 w 2623"/>
                <a:gd name="T19" fmla="*/ 0 h 3123"/>
                <a:gd name="T20" fmla="*/ 0 w 2623"/>
                <a:gd name="T21" fmla="*/ 0 h 3123"/>
                <a:gd name="T22" fmla="*/ 0 w 2623"/>
                <a:gd name="T23" fmla="*/ 0 h 3123"/>
                <a:gd name="T24" fmla="*/ 0 w 2623"/>
                <a:gd name="T25" fmla="*/ 0 h 3123"/>
                <a:gd name="T26" fmla="*/ 0 w 2623"/>
                <a:gd name="T27" fmla="*/ 0 h 3123"/>
                <a:gd name="T28" fmla="*/ 0 w 2623"/>
                <a:gd name="T29" fmla="*/ 0 h 3123"/>
                <a:gd name="T30" fmla="*/ 0 w 2623"/>
                <a:gd name="T31" fmla="*/ 0 h 3123"/>
                <a:gd name="T32" fmla="*/ 0 w 2623"/>
                <a:gd name="T33" fmla="*/ 0 h 3123"/>
                <a:gd name="T34" fmla="*/ 0 w 2623"/>
                <a:gd name="T35" fmla="*/ 0 h 3123"/>
                <a:gd name="T36" fmla="*/ 0 w 2623"/>
                <a:gd name="T37" fmla="*/ 0 h 3123"/>
                <a:gd name="T38" fmla="*/ 0 w 2623"/>
                <a:gd name="T39" fmla="*/ 0 h 3123"/>
                <a:gd name="T40" fmla="*/ 0 w 2623"/>
                <a:gd name="T41" fmla="*/ 0 h 3123"/>
                <a:gd name="T42" fmla="*/ 0 w 2623"/>
                <a:gd name="T43" fmla="*/ 0 h 3123"/>
                <a:gd name="T44" fmla="*/ 0 w 2623"/>
                <a:gd name="T45" fmla="*/ 0 h 3123"/>
                <a:gd name="T46" fmla="*/ 0 w 2623"/>
                <a:gd name="T47" fmla="*/ 0 h 3123"/>
                <a:gd name="T48" fmla="*/ 0 w 2623"/>
                <a:gd name="T49" fmla="*/ 0 h 3123"/>
                <a:gd name="T50" fmla="*/ 0 w 2623"/>
                <a:gd name="T51" fmla="*/ 0 h 3123"/>
                <a:gd name="T52" fmla="*/ 0 w 2623"/>
                <a:gd name="T53" fmla="*/ 0 h 3123"/>
                <a:gd name="T54" fmla="*/ 0 w 2623"/>
                <a:gd name="T55" fmla="*/ 0 h 3123"/>
                <a:gd name="T56" fmla="*/ 0 w 2623"/>
                <a:gd name="T57" fmla="*/ 0 h 3123"/>
                <a:gd name="T58" fmla="*/ 0 w 2623"/>
                <a:gd name="T59" fmla="*/ 0 h 3123"/>
                <a:gd name="T60" fmla="*/ 0 w 2623"/>
                <a:gd name="T61" fmla="*/ 0 h 3123"/>
                <a:gd name="T62" fmla="*/ 0 w 2623"/>
                <a:gd name="T63" fmla="*/ 0 h 3123"/>
                <a:gd name="T64" fmla="*/ 0 w 2623"/>
                <a:gd name="T65" fmla="*/ 0 h 3123"/>
                <a:gd name="T66" fmla="*/ 0 w 2623"/>
                <a:gd name="T67" fmla="*/ 0 h 3123"/>
                <a:gd name="T68" fmla="*/ 0 w 2623"/>
                <a:gd name="T69" fmla="*/ 0 h 3123"/>
                <a:gd name="T70" fmla="*/ 0 w 2623"/>
                <a:gd name="T71" fmla="*/ 0 h 3123"/>
                <a:gd name="T72" fmla="*/ 0 w 2623"/>
                <a:gd name="T73" fmla="*/ 0 h 3123"/>
                <a:gd name="T74" fmla="*/ 0 w 2623"/>
                <a:gd name="T75" fmla="*/ 0 h 3123"/>
                <a:gd name="T76" fmla="*/ 0 w 2623"/>
                <a:gd name="T77" fmla="*/ 0 h 3123"/>
                <a:gd name="T78" fmla="*/ 0 w 2623"/>
                <a:gd name="T79" fmla="*/ 0 h 3123"/>
                <a:gd name="T80" fmla="*/ 0 w 2623"/>
                <a:gd name="T81" fmla="*/ 0 h 3123"/>
                <a:gd name="T82" fmla="*/ 0 w 2623"/>
                <a:gd name="T83" fmla="*/ 0 h 3123"/>
                <a:gd name="T84" fmla="*/ 0 w 2623"/>
                <a:gd name="T85" fmla="*/ 0 h 3123"/>
                <a:gd name="T86" fmla="*/ 0 w 2623"/>
                <a:gd name="T87" fmla="*/ 0 h 3123"/>
                <a:gd name="T88" fmla="*/ 0 w 2623"/>
                <a:gd name="T89" fmla="*/ 0 h 3123"/>
                <a:gd name="T90" fmla="*/ 0 w 2623"/>
                <a:gd name="T91" fmla="*/ 0 h 3123"/>
                <a:gd name="T92" fmla="*/ 0 w 2623"/>
                <a:gd name="T93" fmla="*/ 0 h 3123"/>
                <a:gd name="T94" fmla="*/ 0 w 2623"/>
                <a:gd name="T95" fmla="*/ 0 h 3123"/>
                <a:gd name="T96" fmla="*/ 0 w 2623"/>
                <a:gd name="T97" fmla="*/ 0 h 3123"/>
                <a:gd name="T98" fmla="*/ 0 w 2623"/>
                <a:gd name="T99" fmla="*/ 0 h 312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623"/>
                <a:gd name="T151" fmla="*/ 0 h 3123"/>
                <a:gd name="T152" fmla="*/ 2623 w 2623"/>
                <a:gd name="T153" fmla="*/ 3123 h 3123"/>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623" h="3123">
                  <a:moveTo>
                    <a:pt x="27" y="1658"/>
                  </a:moveTo>
                  <a:lnTo>
                    <a:pt x="91" y="1626"/>
                  </a:lnTo>
                  <a:lnTo>
                    <a:pt x="275" y="1491"/>
                  </a:lnTo>
                  <a:lnTo>
                    <a:pt x="436" y="1459"/>
                  </a:lnTo>
                  <a:lnTo>
                    <a:pt x="671" y="1296"/>
                  </a:lnTo>
                  <a:lnTo>
                    <a:pt x="623" y="1200"/>
                  </a:lnTo>
                  <a:lnTo>
                    <a:pt x="629" y="1084"/>
                  </a:lnTo>
                  <a:lnTo>
                    <a:pt x="655" y="1078"/>
                  </a:lnTo>
                  <a:lnTo>
                    <a:pt x="693" y="1001"/>
                  </a:lnTo>
                  <a:lnTo>
                    <a:pt x="623" y="942"/>
                  </a:lnTo>
                  <a:lnTo>
                    <a:pt x="693" y="878"/>
                  </a:lnTo>
                  <a:lnTo>
                    <a:pt x="897" y="1175"/>
                  </a:lnTo>
                  <a:lnTo>
                    <a:pt x="1026" y="1097"/>
                  </a:lnTo>
                  <a:lnTo>
                    <a:pt x="881" y="806"/>
                  </a:lnTo>
                  <a:lnTo>
                    <a:pt x="865" y="690"/>
                  </a:lnTo>
                  <a:lnTo>
                    <a:pt x="994" y="690"/>
                  </a:lnTo>
                  <a:lnTo>
                    <a:pt x="977" y="368"/>
                  </a:lnTo>
                  <a:lnTo>
                    <a:pt x="1140" y="323"/>
                  </a:lnTo>
                  <a:lnTo>
                    <a:pt x="1397" y="0"/>
                  </a:lnTo>
                  <a:lnTo>
                    <a:pt x="1462" y="64"/>
                  </a:lnTo>
                  <a:lnTo>
                    <a:pt x="1607" y="77"/>
                  </a:lnTo>
                  <a:lnTo>
                    <a:pt x="1672" y="206"/>
                  </a:lnTo>
                  <a:lnTo>
                    <a:pt x="1494" y="387"/>
                  </a:lnTo>
                  <a:lnTo>
                    <a:pt x="1511" y="690"/>
                  </a:lnTo>
                  <a:lnTo>
                    <a:pt x="1365" y="1065"/>
                  </a:lnTo>
                  <a:lnTo>
                    <a:pt x="1462" y="1323"/>
                  </a:lnTo>
                  <a:lnTo>
                    <a:pt x="1236" y="1548"/>
                  </a:lnTo>
                  <a:lnTo>
                    <a:pt x="1058" y="1690"/>
                  </a:lnTo>
                  <a:lnTo>
                    <a:pt x="881" y="1594"/>
                  </a:lnTo>
                  <a:lnTo>
                    <a:pt x="881" y="1690"/>
                  </a:lnTo>
                  <a:lnTo>
                    <a:pt x="1075" y="1839"/>
                  </a:lnTo>
                  <a:lnTo>
                    <a:pt x="1333" y="1711"/>
                  </a:lnTo>
                  <a:lnTo>
                    <a:pt x="1558" y="1452"/>
                  </a:lnTo>
                  <a:lnTo>
                    <a:pt x="1526" y="1258"/>
                  </a:lnTo>
                  <a:lnTo>
                    <a:pt x="1655" y="1226"/>
                  </a:lnTo>
                  <a:lnTo>
                    <a:pt x="1751" y="1419"/>
                  </a:lnTo>
                  <a:lnTo>
                    <a:pt x="1719" y="1529"/>
                  </a:lnTo>
                  <a:lnTo>
                    <a:pt x="1849" y="1690"/>
                  </a:lnTo>
                  <a:lnTo>
                    <a:pt x="1961" y="1645"/>
                  </a:lnTo>
                  <a:lnTo>
                    <a:pt x="1817" y="1516"/>
                  </a:lnTo>
                  <a:lnTo>
                    <a:pt x="1881" y="1323"/>
                  </a:lnTo>
                  <a:lnTo>
                    <a:pt x="1768" y="1129"/>
                  </a:lnTo>
                  <a:lnTo>
                    <a:pt x="1526" y="1110"/>
                  </a:lnTo>
                  <a:lnTo>
                    <a:pt x="1526" y="980"/>
                  </a:lnTo>
                  <a:lnTo>
                    <a:pt x="1672" y="690"/>
                  </a:lnTo>
                  <a:lnTo>
                    <a:pt x="1639" y="465"/>
                  </a:lnTo>
                  <a:lnTo>
                    <a:pt x="1751" y="355"/>
                  </a:lnTo>
                  <a:lnTo>
                    <a:pt x="1800" y="142"/>
                  </a:lnTo>
                  <a:lnTo>
                    <a:pt x="1833" y="420"/>
                  </a:lnTo>
                  <a:lnTo>
                    <a:pt x="1817" y="594"/>
                  </a:lnTo>
                  <a:lnTo>
                    <a:pt x="1961" y="658"/>
                  </a:lnTo>
                  <a:lnTo>
                    <a:pt x="1978" y="594"/>
                  </a:lnTo>
                  <a:lnTo>
                    <a:pt x="1897" y="433"/>
                  </a:lnTo>
                  <a:lnTo>
                    <a:pt x="2026" y="484"/>
                  </a:lnTo>
                  <a:lnTo>
                    <a:pt x="2010" y="270"/>
                  </a:lnTo>
                  <a:lnTo>
                    <a:pt x="2084" y="238"/>
                  </a:lnTo>
                  <a:lnTo>
                    <a:pt x="2084" y="378"/>
                  </a:lnTo>
                  <a:lnTo>
                    <a:pt x="2230" y="529"/>
                  </a:lnTo>
                  <a:lnTo>
                    <a:pt x="2124" y="587"/>
                  </a:lnTo>
                  <a:lnTo>
                    <a:pt x="2230" y="749"/>
                  </a:lnTo>
                  <a:lnTo>
                    <a:pt x="2262" y="871"/>
                  </a:lnTo>
                  <a:lnTo>
                    <a:pt x="2052" y="974"/>
                  </a:lnTo>
                  <a:lnTo>
                    <a:pt x="2069" y="1088"/>
                  </a:lnTo>
                  <a:lnTo>
                    <a:pt x="2165" y="1232"/>
                  </a:lnTo>
                  <a:lnTo>
                    <a:pt x="2332" y="1239"/>
                  </a:lnTo>
                  <a:lnTo>
                    <a:pt x="2381" y="1516"/>
                  </a:lnTo>
                  <a:lnTo>
                    <a:pt x="2252" y="1613"/>
                  </a:lnTo>
                  <a:lnTo>
                    <a:pt x="2317" y="1716"/>
                  </a:lnTo>
                  <a:lnTo>
                    <a:pt x="2262" y="1813"/>
                  </a:lnTo>
                  <a:lnTo>
                    <a:pt x="2359" y="1959"/>
                  </a:lnTo>
                  <a:lnTo>
                    <a:pt x="2332" y="2136"/>
                  </a:lnTo>
                  <a:lnTo>
                    <a:pt x="2455" y="2258"/>
                  </a:lnTo>
                  <a:lnTo>
                    <a:pt x="2446" y="2420"/>
                  </a:lnTo>
                  <a:lnTo>
                    <a:pt x="2591" y="2485"/>
                  </a:lnTo>
                  <a:lnTo>
                    <a:pt x="2623" y="2636"/>
                  </a:lnTo>
                  <a:lnTo>
                    <a:pt x="2487" y="2765"/>
                  </a:lnTo>
                  <a:lnTo>
                    <a:pt x="2569" y="2926"/>
                  </a:lnTo>
                  <a:lnTo>
                    <a:pt x="2440" y="3017"/>
                  </a:lnTo>
                  <a:lnTo>
                    <a:pt x="2397" y="3123"/>
                  </a:lnTo>
                  <a:lnTo>
                    <a:pt x="2165" y="2968"/>
                  </a:lnTo>
                  <a:lnTo>
                    <a:pt x="2043" y="2968"/>
                  </a:lnTo>
                  <a:lnTo>
                    <a:pt x="2003" y="2846"/>
                  </a:lnTo>
                  <a:lnTo>
                    <a:pt x="1859" y="2975"/>
                  </a:lnTo>
                  <a:lnTo>
                    <a:pt x="1607" y="2959"/>
                  </a:lnTo>
                  <a:lnTo>
                    <a:pt x="1420" y="2765"/>
                  </a:lnTo>
                  <a:lnTo>
                    <a:pt x="1204" y="2733"/>
                  </a:lnTo>
                  <a:lnTo>
                    <a:pt x="1026" y="2614"/>
                  </a:lnTo>
                  <a:lnTo>
                    <a:pt x="856" y="2587"/>
                  </a:lnTo>
                  <a:lnTo>
                    <a:pt x="871" y="2475"/>
                  </a:lnTo>
                  <a:lnTo>
                    <a:pt x="801" y="2410"/>
                  </a:lnTo>
                  <a:lnTo>
                    <a:pt x="801" y="2303"/>
                  </a:lnTo>
                  <a:lnTo>
                    <a:pt x="687" y="2201"/>
                  </a:lnTo>
                  <a:lnTo>
                    <a:pt x="606" y="2265"/>
                  </a:lnTo>
                  <a:lnTo>
                    <a:pt x="452" y="2258"/>
                  </a:lnTo>
                  <a:lnTo>
                    <a:pt x="430" y="2120"/>
                  </a:lnTo>
                  <a:lnTo>
                    <a:pt x="322" y="2065"/>
                  </a:lnTo>
                  <a:lnTo>
                    <a:pt x="107" y="2065"/>
                  </a:lnTo>
                  <a:lnTo>
                    <a:pt x="0" y="1926"/>
                  </a:lnTo>
                  <a:lnTo>
                    <a:pt x="82" y="1755"/>
                  </a:lnTo>
                  <a:lnTo>
                    <a:pt x="27" y="1658"/>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84" name="Freeform 88"/>
            <p:cNvSpPr>
              <a:spLocks noChangeAspect="1"/>
            </p:cNvSpPr>
            <p:nvPr/>
          </p:nvSpPr>
          <p:spPr bwMode="auto">
            <a:xfrm rot="815464">
              <a:off x="1107" y="2061"/>
              <a:ext cx="171" cy="144"/>
            </a:xfrm>
            <a:custGeom>
              <a:avLst/>
              <a:gdLst>
                <a:gd name="T0" fmla="*/ 0 w 1480"/>
                <a:gd name="T1" fmla="*/ 0 h 1239"/>
                <a:gd name="T2" fmla="*/ 0 w 1480"/>
                <a:gd name="T3" fmla="*/ 0 h 1239"/>
                <a:gd name="T4" fmla="*/ 0 w 1480"/>
                <a:gd name="T5" fmla="*/ 0 h 1239"/>
                <a:gd name="T6" fmla="*/ 0 w 1480"/>
                <a:gd name="T7" fmla="*/ 0 h 1239"/>
                <a:gd name="T8" fmla="*/ 0 w 1480"/>
                <a:gd name="T9" fmla="*/ 0 h 1239"/>
                <a:gd name="T10" fmla="*/ 0 w 1480"/>
                <a:gd name="T11" fmla="*/ 0 h 1239"/>
                <a:gd name="T12" fmla="*/ 0 w 1480"/>
                <a:gd name="T13" fmla="*/ 0 h 1239"/>
                <a:gd name="T14" fmla="*/ 0 w 1480"/>
                <a:gd name="T15" fmla="*/ 0 h 1239"/>
                <a:gd name="T16" fmla="*/ 0 w 1480"/>
                <a:gd name="T17" fmla="*/ 0 h 1239"/>
                <a:gd name="T18" fmla="*/ 0 w 1480"/>
                <a:gd name="T19" fmla="*/ 0 h 1239"/>
                <a:gd name="T20" fmla="*/ 0 w 1480"/>
                <a:gd name="T21" fmla="*/ 0 h 1239"/>
                <a:gd name="T22" fmla="*/ 0 w 1480"/>
                <a:gd name="T23" fmla="*/ 0 h 1239"/>
                <a:gd name="T24" fmla="*/ 0 w 1480"/>
                <a:gd name="T25" fmla="*/ 0 h 1239"/>
                <a:gd name="T26" fmla="*/ 0 w 1480"/>
                <a:gd name="T27" fmla="*/ 0 h 1239"/>
                <a:gd name="T28" fmla="*/ 0 w 1480"/>
                <a:gd name="T29" fmla="*/ 0 h 1239"/>
                <a:gd name="T30" fmla="*/ 0 w 1480"/>
                <a:gd name="T31" fmla="*/ 0 h 1239"/>
                <a:gd name="T32" fmla="*/ 0 w 1480"/>
                <a:gd name="T33" fmla="*/ 0 h 1239"/>
                <a:gd name="T34" fmla="*/ 0 w 1480"/>
                <a:gd name="T35" fmla="*/ 0 h 1239"/>
                <a:gd name="T36" fmla="*/ 0 w 1480"/>
                <a:gd name="T37" fmla="*/ 0 h 1239"/>
                <a:gd name="T38" fmla="*/ 0 w 1480"/>
                <a:gd name="T39" fmla="*/ 0 h 1239"/>
                <a:gd name="T40" fmla="*/ 0 w 1480"/>
                <a:gd name="T41" fmla="*/ 0 h 1239"/>
                <a:gd name="T42" fmla="*/ 0 w 1480"/>
                <a:gd name="T43" fmla="*/ 0 h 1239"/>
                <a:gd name="T44" fmla="*/ 0 w 1480"/>
                <a:gd name="T45" fmla="*/ 0 h 1239"/>
                <a:gd name="T46" fmla="*/ 0 w 1480"/>
                <a:gd name="T47" fmla="*/ 0 h 1239"/>
                <a:gd name="T48" fmla="*/ 0 w 1480"/>
                <a:gd name="T49" fmla="*/ 0 h 1239"/>
                <a:gd name="T50" fmla="*/ 0 w 1480"/>
                <a:gd name="T51" fmla="*/ 0 h 1239"/>
                <a:gd name="T52" fmla="*/ 0 w 1480"/>
                <a:gd name="T53" fmla="*/ 0 h 1239"/>
                <a:gd name="T54" fmla="*/ 0 w 1480"/>
                <a:gd name="T55" fmla="*/ 0 h 1239"/>
                <a:gd name="T56" fmla="*/ 0 w 1480"/>
                <a:gd name="T57" fmla="*/ 0 h 1239"/>
                <a:gd name="T58" fmla="*/ 0 w 1480"/>
                <a:gd name="T59" fmla="*/ 0 h 1239"/>
                <a:gd name="T60" fmla="*/ 0 w 1480"/>
                <a:gd name="T61" fmla="*/ 0 h 1239"/>
                <a:gd name="T62" fmla="*/ 0 w 1480"/>
                <a:gd name="T63" fmla="*/ 0 h 1239"/>
                <a:gd name="T64" fmla="*/ 0 w 1480"/>
                <a:gd name="T65" fmla="*/ 0 h 1239"/>
                <a:gd name="T66" fmla="*/ 0 w 1480"/>
                <a:gd name="T67" fmla="*/ 0 h 1239"/>
                <a:gd name="T68" fmla="*/ 0 w 1480"/>
                <a:gd name="T69" fmla="*/ 0 h 1239"/>
                <a:gd name="T70" fmla="*/ 0 w 1480"/>
                <a:gd name="T71" fmla="*/ 0 h 1239"/>
                <a:gd name="T72" fmla="*/ 0 w 1480"/>
                <a:gd name="T73" fmla="*/ 0 h 1239"/>
                <a:gd name="T74" fmla="*/ 0 w 1480"/>
                <a:gd name="T75" fmla="*/ 0 h 123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480"/>
                <a:gd name="T115" fmla="*/ 0 h 1239"/>
                <a:gd name="T116" fmla="*/ 1480 w 1480"/>
                <a:gd name="T117" fmla="*/ 1239 h 1239"/>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480" h="1239">
                  <a:moveTo>
                    <a:pt x="1480" y="552"/>
                  </a:moveTo>
                  <a:lnTo>
                    <a:pt x="1339" y="671"/>
                  </a:lnTo>
                  <a:lnTo>
                    <a:pt x="1243" y="613"/>
                  </a:lnTo>
                  <a:lnTo>
                    <a:pt x="1167" y="677"/>
                  </a:lnTo>
                  <a:lnTo>
                    <a:pt x="974" y="607"/>
                  </a:lnTo>
                  <a:lnTo>
                    <a:pt x="991" y="494"/>
                  </a:lnTo>
                  <a:lnTo>
                    <a:pt x="936" y="435"/>
                  </a:lnTo>
                  <a:lnTo>
                    <a:pt x="829" y="543"/>
                  </a:lnTo>
                  <a:lnTo>
                    <a:pt x="829" y="719"/>
                  </a:lnTo>
                  <a:lnTo>
                    <a:pt x="904" y="806"/>
                  </a:lnTo>
                  <a:lnTo>
                    <a:pt x="904" y="920"/>
                  </a:lnTo>
                  <a:lnTo>
                    <a:pt x="796" y="969"/>
                  </a:lnTo>
                  <a:lnTo>
                    <a:pt x="791" y="1058"/>
                  </a:lnTo>
                  <a:lnTo>
                    <a:pt x="684" y="1107"/>
                  </a:lnTo>
                  <a:lnTo>
                    <a:pt x="662" y="1239"/>
                  </a:lnTo>
                  <a:lnTo>
                    <a:pt x="374" y="1139"/>
                  </a:lnTo>
                  <a:lnTo>
                    <a:pt x="323" y="1033"/>
                  </a:lnTo>
                  <a:lnTo>
                    <a:pt x="232" y="994"/>
                  </a:lnTo>
                  <a:lnTo>
                    <a:pt x="200" y="903"/>
                  </a:lnTo>
                  <a:lnTo>
                    <a:pt x="87" y="903"/>
                  </a:lnTo>
                  <a:lnTo>
                    <a:pt x="7" y="774"/>
                  </a:lnTo>
                  <a:lnTo>
                    <a:pt x="0" y="632"/>
                  </a:lnTo>
                  <a:lnTo>
                    <a:pt x="16" y="639"/>
                  </a:lnTo>
                  <a:lnTo>
                    <a:pt x="81" y="380"/>
                  </a:lnTo>
                  <a:lnTo>
                    <a:pt x="185" y="388"/>
                  </a:lnTo>
                  <a:lnTo>
                    <a:pt x="274" y="242"/>
                  </a:lnTo>
                  <a:lnTo>
                    <a:pt x="410" y="226"/>
                  </a:lnTo>
                  <a:lnTo>
                    <a:pt x="474" y="155"/>
                  </a:lnTo>
                  <a:lnTo>
                    <a:pt x="629" y="145"/>
                  </a:lnTo>
                  <a:lnTo>
                    <a:pt x="796" y="81"/>
                  </a:lnTo>
                  <a:lnTo>
                    <a:pt x="845" y="0"/>
                  </a:lnTo>
                  <a:lnTo>
                    <a:pt x="959" y="81"/>
                  </a:lnTo>
                  <a:lnTo>
                    <a:pt x="1039" y="106"/>
                  </a:lnTo>
                  <a:lnTo>
                    <a:pt x="1152" y="242"/>
                  </a:lnTo>
                  <a:lnTo>
                    <a:pt x="1265" y="462"/>
                  </a:lnTo>
                  <a:lnTo>
                    <a:pt x="1436" y="494"/>
                  </a:lnTo>
                  <a:lnTo>
                    <a:pt x="1480" y="552"/>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85" name="Freeform 89"/>
            <p:cNvSpPr>
              <a:spLocks noChangeAspect="1"/>
            </p:cNvSpPr>
            <p:nvPr/>
          </p:nvSpPr>
          <p:spPr bwMode="auto">
            <a:xfrm rot="815464">
              <a:off x="1489" y="1633"/>
              <a:ext cx="351" cy="347"/>
            </a:xfrm>
            <a:custGeom>
              <a:avLst/>
              <a:gdLst>
                <a:gd name="T0" fmla="*/ 0 w 3032"/>
                <a:gd name="T1" fmla="*/ 0 h 2995"/>
                <a:gd name="T2" fmla="*/ 0 w 3032"/>
                <a:gd name="T3" fmla="*/ 0 h 2995"/>
                <a:gd name="T4" fmla="*/ 0 w 3032"/>
                <a:gd name="T5" fmla="*/ 0 h 2995"/>
                <a:gd name="T6" fmla="*/ 0 w 3032"/>
                <a:gd name="T7" fmla="*/ 0 h 2995"/>
                <a:gd name="T8" fmla="*/ 0 w 3032"/>
                <a:gd name="T9" fmla="*/ 0 h 2995"/>
                <a:gd name="T10" fmla="*/ 0 w 3032"/>
                <a:gd name="T11" fmla="*/ 0 h 2995"/>
                <a:gd name="T12" fmla="*/ 0 w 3032"/>
                <a:gd name="T13" fmla="*/ 0 h 2995"/>
                <a:gd name="T14" fmla="*/ 0 w 3032"/>
                <a:gd name="T15" fmla="*/ 0 h 2995"/>
                <a:gd name="T16" fmla="*/ 0 w 3032"/>
                <a:gd name="T17" fmla="*/ 0 h 2995"/>
                <a:gd name="T18" fmla="*/ 0 w 3032"/>
                <a:gd name="T19" fmla="*/ 0 h 2995"/>
                <a:gd name="T20" fmla="*/ 0 w 3032"/>
                <a:gd name="T21" fmla="*/ 0 h 2995"/>
                <a:gd name="T22" fmla="*/ 0 w 3032"/>
                <a:gd name="T23" fmla="*/ 0 h 2995"/>
                <a:gd name="T24" fmla="*/ 0 w 3032"/>
                <a:gd name="T25" fmla="*/ 0 h 2995"/>
                <a:gd name="T26" fmla="*/ 0 w 3032"/>
                <a:gd name="T27" fmla="*/ 0 h 2995"/>
                <a:gd name="T28" fmla="*/ 0 w 3032"/>
                <a:gd name="T29" fmla="*/ 0 h 2995"/>
                <a:gd name="T30" fmla="*/ 0 w 3032"/>
                <a:gd name="T31" fmla="*/ 0 h 2995"/>
                <a:gd name="T32" fmla="*/ 0 w 3032"/>
                <a:gd name="T33" fmla="*/ 0 h 2995"/>
                <a:gd name="T34" fmla="*/ 0 w 3032"/>
                <a:gd name="T35" fmla="*/ 0 h 2995"/>
                <a:gd name="T36" fmla="*/ 0 w 3032"/>
                <a:gd name="T37" fmla="*/ 0 h 2995"/>
                <a:gd name="T38" fmla="*/ 0 w 3032"/>
                <a:gd name="T39" fmla="*/ 0 h 2995"/>
                <a:gd name="T40" fmla="*/ 0 w 3032"/>
                <a:gd name="T41" fmla="*/ 0 h 2995"/>
                <a:gd name="T42" fmla="*/ 0 w 3032"/>
                <a:gd name="T43" fmla="*/ 0 h 2995"/>
                <a:gd name="T44" fmla="*/ 0 w 3032"/>
                <a:gd name="T45" fmla="*/ 0 h 2995"/>
                <a:gd name="T46" fmla="*/ 0 w 3032"/>
                <a:gd name="T47" fmla="*/ 0 h 2995"/>
                <a:gd name="T48" fmla="*/ 0 w 3032"/>
                <a:gd name="T49" fmla="*/ 0 h 2995"/>
                <a:gd name="T50" fmla="*/ 0 w 3032"/>
                <a:gd name="T51" fmla="*/ 0 h 2995"/>
                <a:gd name="T52" fmla="*/ 0 w 3032"/>
                <a:gd name="T53" fmla="*/ 0 h 2995"/>
                <a:gd name="T54" fmla="*/ 0 w 3032"/>
                <a:gd name="T55" fmla="*/ 0 h 2995"/>
                <a:gd name="T56" fmla="*/ 0 w 3032"/>
                <a:gd name="T57" fmla="*/ 0 h 2995"/>
                <a:gd name="T58" fmla="*/ 0 w 3032"/>
                <a:gd name="T59" fmla="*/ 0 h 2995"/>
                <a:gd name="T60" fmla="*/ 0 w 3032"/>
                <a:gd name="T61" fmla="*/ 0 h 2995"/>
                <a:gd name="T62" fmla="*/ 0 w 3032"/>
                <a:gd name="T63" fmla="*/ 0 h 2995"/>
                <a:gd name="T64" fmla="*/ 0 w 3032"/>
                <a:gd name="T65" fmla="*/ 0 h 2995"/>
                <a:gd name="T66" fmla="*/ 0 w 3032"/>
                <a:gd name="T67" fmla="*/ 0 h 2995"/>
                <a:gd name="T68" fmla="*/ 0 w 3032"/>
                <a:gd name="T69" fmla="*/ 0 h 2995"/>
                <a:gd name="T70" fmla="*/ 0 w 3032"/>
                <a:gd name="T71" fmla="*/ 0 h 2995"/>
                <a:gd name="T72" fmla="*/ 0 w 3032"/>
                <a:gd name="T73" fmla="*/ 0 h 2995"/>
                <a:gd name="T74" fmla="*/ 0 w 3032"/>
                <a:gd name="T75" fmla="*/ 0 h 299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032"/>
                <a:gd name="T115" fmla="*/ 0 h 2995"/>
                <a:gd name="T116" fmla="*/ 3032 w 3032"/>
                <a:gd name="T117" fmla="*/ 2995 h 2995"/>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032" h="2995">
                  <a:moveTo>
                    <a:pt x="329" y="2730"/>
                  </a:moveTo>
                  <a:lnTo>
                    <a:pt x="280" y="2453"/>
                  </a:lnTo>
                  <a:lnTo>
                    <a:pt x="113" y="2446"/>
                  </a:lnTo>
                  <a:lnTo>
                    <a:pt x="17" y="2302"/>
                  </a:lnTo>
                  <a:lnTo>
                    <a:pt x="0" y="2188"/>
                  </a:lnTo>
                  <a:lnTo>
                    <a:pt x="210" y="2085"/>
                  </a:lnTo>
                  <a:lnTo>
                    <a:pt x="178" y="1963"/>
                  </a:lnTo>
                  <a:lnTo>
                    <a:pt x="72" y="1801"/>
                  </a:lnTo>
                  <a:lnTo>
                    <a:pt x="178" y="1743"/>
                  </a:lnTo>
                  <a:lnTo>
                    <a:pt x="32" y="1592"/>
                  </a:lnTo>
                  <a:lnTo>
                    <a:pt x="32" y="1452"/>
                  </a:lnTo>
                  <a:lnTo>
                    <a:pt x="119" y="1408"/>
                  </a:lnTo>
                  <a:lnTo>
                    <a:pt x="136" y="1517"/>
                  </a:lnTo>
                  <a:lnTo>
                    <a:pt x="216" y="1666"/>
                  </a:lnTo>
                  <a:lnTo>
                    <a:pt x="377" y="1808"/>
                  </a:lnTo>
                  <a:lnTo>
                    <a:pt x="329" y="2001"/>
                  </a:lnTo>
                  <a:lnTo>
                    <a:pt x="394" y="2085"/>
                  </a:lnTo>
                  <a:lnTo>
                    <a:pt x="297" y="2182"/>
                  </a:lnTo>
                  <a:lnTo>
                    <a:pt x="426" y="2162"/>
                  </a:lnTo>
                  <a:lnTo>
                    <a:pt x="443" y="1762"/>
                  </a:lnTo>
                  <a:lnTo>
                    <a:pt x="280" y="1517"/>
                  </a:lnTo>
                  <a:lnTo>
                    <a:pt x="200" y="1246"/>
                  </a:lnTo>
                  <a:lnTo>
                    <a:pt x="716" y="1246"/>
                  </a:lnTo>
                  <a:lnTo>
                    <a:pt x="700" y="956"/>
                  </a:lnTo>
                  <a:lnTo>
                    <a:pt x="975" y="698"/>
                  </a:lnTo>
                  <a:lnTo>
                    <a:pt x="1264" y="633"/>
                  </a:lnTo>
                  <a:lnTo>
                    <a:pt x="1313" y="536"/>
                  </a:lnTo>
                  <a:lnTo>
                    <a:pt x="1458" y="536"/>
                  </a:lnTo>
                  <a:lnTo>
                    <a:pt x="1458" y="633"/>
                  </a:lnTo>
                  <a:lnTo>
                    <a:pt x="1652" y="471"/>
                  </a:lnTo>
                  <a:lnTo>
                    <a:pt x="1652" y="388"/>
                  </a:lnTo>
                  <a:lnTo>
                    <a:pt x="1845" y="388"/>
                  </a:lnTo>
                  <a:lnTo>
                    <a:pt x="1749" y="195"/>
                  </a:lnTo>
                  <a:lnTo>
                    <a:pt x="1845" y="0"/>
                  </a:lnTo>
                  <a:lnTo>
                    <a:pt x="2103" y="32"/>
                  </a:lnTo>
                  <a:lnTo>
                    <a:pt x="2006" y="162"/>
                  </a:lnTo>
                  <a:lnTo>
                    <a:pt x="2152" y="146"/>
                  </a:lnTo>
                  <a:lnTo>
                    <a:pt x="2135" y="307"/>
                  </a:lnTo>
                  <a:lnTo>
                    <a:pt x="2313" y="210"/>
                  </a:lnTo>
                  <a:lnTo>
                    <a:pt x="2636" y="259"/>
                  </a:lnTo>
                  <a:lnTo>
                    <a:pt x="2668" y="420"/>
                  </a:lnTo>
                  <a:lnTo>
                    <a:pt x="2748" y="568"/>
                  </a:lnTo>
                  <a:lnTo>
                    <a:pt x="2491" y="956"/>
                  </a:lnTo>
                  <a:lnTo>
                    <a:pt x="2281" y="1310"/>
                  </a:lnTo>
                  <a:lnTo>
                    <a:pt x="2684" y="1053"/>
                  </a:lnTo>
                  <a:lnTo>
                    <a:pt x="2587" y="988"/>
                  </a:lnTo>
                  <a:lnTo>
                    <a:pt x="2716" y="872"/>
                  </a:lnTo>
                  <a:lnTo>
                    <a:pt x="2748" y="952"/>
                  </a:lnTo>
                  <a:lnTo>
                    <a:pt x="2716" y="1124"/>
                  </a:lnTo>
                  <a:lnTo>
                    <a:pt x="2775" y="1317"/>
                  </a:lnTo>
                  <a:lnTo>
                    <a:pt x="2943" y="1446"/>
                  </a:lnTo>
                  <a:lnTo>
                    <a:pt x="2952" y="1560"/>
                  </a:lnTo>
                  <a:lnTo>
                    <a:pt x="3032" y="1679"/>
                  </a:lnTo>
                  <a:lnTo>
                    <a:pt x="2856" y="1923"/>
                  </a:lnTo>
                  <a:lnTo>
                    <a:pt x="2856" y="2124"/>
                  </a:lnTo>
                  <a:lnTo>
                    <a:pt x="2726" y="2139"/>
                  </a:lnTo>
                  <a:lnTo>
                    <a:pt x="2581" y="2292"/>
                  </a:lnTo>
                  <a:lnTo>
                    <a:pt x="2584" y="2281"/>
                  </a:lnTo>
                  <a:lnTo>
                    <a:pt x="2483" y="2324"/>
                  </a:lnTo>
                  <a:lnTo>
                    <a:pt x="2276" y="2347"/>
                  </a:lnTo>
                  <a:lnTo>
                    <a:pt x="2033" y="2302"/>
                  </a:lnTo>
                  <a:lnTo>
                    <a:pt x="1938" y="2227"/>
                  </a:lnTo>
                  <a:lnTo>
                    <a:pt x="1838" y="2308"/>
                  </a:lnTo>
                  <a:lnTo>
                    <a:pt x="1514" y="2487"/>
                  </a:lnTo>
                  <a:lnTo>
                    <a:pt x="1431" y="2697"/>
                  </a:lnTo>
                  <a:lnTo>
                    <a:pt x="1325" y="2723"/>
                  </a:lnTo>
                  <a:lnTo>
                    <a:pt x="1200" y="2908"/>
                  </a:lnTo>
                  <a:lnTo>
                    <a:pt x="1101" y="2950"/>
                  </a:lnTo>
                  <a:lnTo>
                    <a:pt x="1090" y="2995"/>
                  </a:lnTo>
                  <a:lnTo>
                    <a:pt x="913" y="2940"/>
                  </a:lnTo>
                  <a:lnTo>
                    <a:pt x="713" y="2983"/>
                  </a:lnTo>
                  <a:lnTo>
                    <a:pt x="637" y="2866"/>
                  </a:lnTo>
                  <a:lnTo>
                    <a:pt x="531" y="2778"/>
                  </a:lnTo>
                  <a:lnTo>
                    <a:pt x="439" y="2963"/>
                  </a:lnTo>
                  <a:lnTo>
                    <a:pt x="350" y="2917"/>
                  </a:lnTo>
                  <a:lnTo>
                    <a:pt x="340" y="2787"/>
                  </a:lnTo>
                  <a:lnTo>
                    <a:pt x="329" y="2730"/>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86" name="Freeform 90"/>
            <p:cNvSpPr>
              <a:spLocks noChangeAspect="1"/>
            </p:cNvSpPr>
            <p:nvPr/>
          </p:nvSpPr>
          <p:spPr bwMode="auto">
            <a:xfrm rot="815464">
              <a:off x="1523" y="1897"/>
              <a:ext cx="273" cy="343"/>
            </a:xfrm>
            <a:custGeom>
              <a:avLst/>
              <a:gdLst>
                <a:gd name="T0" fmla="*/ 0 w 2362"/>
                <a:gd name="T1" fmla="*/ 0 h 2962"/>
                <a:gd name="T2" fmla="*/ 0 w 2362"/>
                <a:gd name="T3" fmla="*/ 0 h 2962"/>
                <a:gd name="T4" fmla="*/ 0 w 2362"/>
                <a:gd name="T5" fmla="*/ 0 h 2962"/>
                <a:gd name="T6" fmla="*/ 0 w 2362"/>
                <a:gd name="T7" fmla="*/ 0 h 2962"/>
                <a:gd name="T8" fmla="*/ 0 w 2362"/>
                <a:gd name="T9" fmla="*/ 0 h 2962"/>
                <a:gd name="T10" fmla="*/ 0 w 2362"/>
                <a:gd name="T11" fmla="*/ 0 h 2962"/>
                <a:gd name="T12" fmla="*/ 0 w 2362"/>
                <a:gd name="T13" fmla="*/ 0 h 2962"/>
                <a:gd name="T14" fmla="*/ 0 w 2362"/>
                <a:gd name="T15" fmla="*/ 0 h 2962"/>
                <a:gd name="T16" fmla="*/ 0 w 2362"/>
                <a:gd name="T17" fmla="*/ 0 h 2962"/>
                <a:gd name="T18" fmla="*/ 0 w 2362"/>
                <a:gd name="T19" fmla="*/ 0 h 2962"/>
                <a:gd name="T20" fmla="*/ 0 w 2362"/>
                <a:gd name="T21" fmla="*/ 0 h 2962"/>
                <a:gd name="T22" fmla="*/ 0 w 2362"/>
                <a:gd name="T23" fmla="*/ 0 h 2962"/>
                <a:gd name="T24" fmla="*/ 0 w 2362"/>
                <a:gd name="T25" fmla="*/ 0 h 2962"/>
                <a:gd name="T26" fmla="*/ 0 w 2362"/>
                <a:gd name="T27" fmla="*/ 0 h 2962"/>
                <a:gd name="T28" fmla="*/ 0 w 2362"/>
                <a:gd name="T29" fmla="*/ 0 h 2962"/>
                <a:gd name="T30" fmla="*/ 0 w 2362"/>
                <a:gd name="T31" fmla="*/ 0 h 2962"/>
                <a:gd name="T32" fmla="*/ 0 w 2362"/>
                <a:gd name="T33" fmla="*/ 0 h 2962"/>
                <a:gd name="T34" fmla="*/ 0 w 2362"/>
                <a:gd name="T35" fmla="*/ 0 h 2962"/>
                <a:gd name="T36" fmla="*/ 0 w 2362"/>
                <a:gd name="T37" fmla="*/ 0 h 2962"/>
                <a:gd name="T38" fmla="*/ 0 w 2362"/>
                <a:gd name="T39" fmla="*/ 0 h 2962"/>
                <a:gd name="T40" fmla="*/ 0 w 2362"/>
                <a:gd name="T41" fmla="*/ 0 h 2962"/>
                <a:gd name="T42" fmla="*/ 0 w 2362"/>
                <a:gd name="T43" fmla="*/ 0 h 2962"/>
                <a:gd name="T44" fmla="*/ 0 w 2362"/>
                <a:gd name="T45" fmla="*/ 0 h 2962"/>
                <a:gd name="T46" fmla="*/ 0 w 2362"/>
                <a:gd name="T47" fmla="*/ 0 h 2962"/>
                <a:gd name="T48" fmla="*/ 0 w 2362"/>
                <a:gd name="T49" fmla="*/ 0 h 2962"/>
                <a:gd name="T50" fmla="*/ 0 w 2362"/>
                <a:gd name="T51" fmla="*/ 0 h 2962"/>
                <a:gd name="T52" fmla="*/ 0 w 2362"/>
                <a:gd name="T53" fmla="*/ 0 h 2962"/>
                <a:gd name="T54" fmla="*/ 0 w 2362"/>
                <a:gd name="T55" fmla="*/ 0 h 2962"/>
                <a:gd name="T56" fmla="*/ 0 w 2362"/>
                <a:gd name="T57" fmla="*/ 0 h 2962"/>
                <a:gd name="T58" fmla="*/ 0 w 2362"/>
                <a:gd name="T59" fmla="*/ 0 h 2962"/>
                <a:gd name="T60" fmla="*/ 0 w 2362"/>
                <a:gd name="T61" fmla="*/ 0 h 2962"/>
                <a:gd name="T62" fmla="*/ 0 w 2362"/>
                <a:gd name="T63" fmla="*/ 0 h 2962"/>
                <a:gd name="T64" fmla="*/ 0 w 2362"/>
                <a:gd name="T65" fmla="*/ 0 h 2962"/>
                <a:gd name="T66" fmla="*/ 0 w 2362"/>
                <a:gd name="T67" fmla="*/ 0 h 296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362"/>
                <a:gd name="T103" fmla="*/ 0 h 2962"/>
                <a:gd name="T104" fmla="*/ 2362 w 2362"/>
                <a:gd name="T105" fmla="*/ 2962 h 296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362" h="2962">
                  <a:moveTo>
                    <a:pt x="261" y="768"/>
                  </a:moveTo>
                  <a:lnTo>
                    <a:pt x="272" y="723"/>
                  </a:lnTo>
                  <a:lnTo>
                    <a:pt x="371" y="681"/>
                  </a:lnTo>
                  <a:lnTo>
                    <a:pt x="496" y="496"/>
                  </a:lnTo>
                  <a:lnTo>
                    <a:pt x="602" y="470"/>
                  </a:lnTo>
                  <a:lnTo>
                    <a:pt x="685" y="260"/>
                  </a:lnTo>
                  <a:lnTo>
                    <a:pt x="1009" y="81"/>
                  </a:lnTo>
                  <a:lnTo>
                    <a:pt x="1109" y="0"/>
                  </a:lnTo>
                  <a:lnTo>
                    <a:pt x="1204" y="75"/>
                  </a:lnTo>
                  <a:lnTo>
                    <a:pt x="1447" y="120"/>
                  </a:lnTo>
                  <a:lnTo>
                    <a:pt x="1654" y="97"/>
                  </a:lnTo>
                  <a:lnTo>
                    <a:pt x="1755" y="54"/>
                  </a:lnTo>
                  <a:lnTo>
                    <a:pt x="1752" y="65"/>
                  </a:lnTo>
                  <a:lnTo>
                    <a:pt x="1849" y="181"/>
                  </a:lnTo>
                  <a:lnTo>
                    <a:pt x="1919" y="342"/>
                  </a:lnTo>
                  <a:lnTo>
                    <a:pt x="1913" y="471"/>
                  </a:lnTo>
                  <a:lnTo>
                    <a:pt x="1968" y="581"/>
                  </a:lnTo>
                  <a:lnTo>
                    <a:pt x="1864" y="730"/>
                  </a:lnTo>
                  <a:lnTo>
                    <a:pt x="1936" y="768"/>
                  </a:lnTo>
                  <a:lnTo>
                    <a:pt x="1968" y="936"/>
                  </a:lnTo>
                  <a:lnTo>
                    <a:pt x="2074" y="1042"/>
                  </a:lnTo>
                  <a:lnTo>
                    <a:pt x="2010" y="1188"/>
                  </a:lnTo>
                  <a:lnTo>
                    <a:pt x="2059" y="1355"/>
                  </a:lnTo>
                  <a:lnTo>
                    <a:pt x="2322" y="1355"/>
                  </a:lnTo>
                  <a:lnTo>
                    <a:pt x="2362" y="1432"/>
                  </a:lnTo>
                  <a:lnTo>
                    <a:pt x="2339" y="1478"/>
                  </a:lnTo>
                  <a:lnTo>
                    <a:pt x="2226" y="1478"/>
                  </a:lnTo>
                  <a:lnTo>
                    <a:pt x="2194" y="1665"/>
                  </a:lnTo>
                  <a:lnTo>
                    <a:pt x="2155" y="1743"/>
                  </a:lnTo>
                  <a:lnTo>
                    <a:pt x="2252" y="1898"/>
                  </a:lnTo>
                  <a:lnTo>
                    <a:pt x="2220" y="2019"/>
                  </a:lnTo>
                  <a:lnTo>
                    <a:pt x="2065" y="2262"/>
                  </a:lnTo>
                  <a:lnTo>
                    <a:pt x="2107" y="2407"/>
                  </a:lnTo>
                  <a:lnTo>
                    <a:pt x="2243" y="2504"/>
                  </a:lnTo>
                  <a:lnTo>
                    <a:pt x="2268" y="2617"/>
                  </a:lnTo>
                  <a:lnTo>
                    <a:pt x="2203" y="2665"/>
                  </a:lnTo>
                  <a:lnTo>
                    <a:pt x="2275" y="2784"/>
                  </a:lnTo>
                  <a:lnTo>
                    <a:pt x="2235" y="2962"/>
                  </a:lnTo>
                  <a:lnTo>
                    <a:pt x="2059" y="2881"/>
                  </a:lnTo>
                  <a:lnTo>
                    <a:pt x="1961" y="2784"/>
                  </a:lnTo>
                  <a:lnTo>
                    <a:pt x="1906" y="2784"/>
                  </a:lnTo>
                  <a:lnTo>
                    <a:pt x="1827" y="2702"/>
                  </a:lnTo>
                  <a:lnTo>
                    <a:pt x="1622" y="2720"/>
                  </a:lnTo>
                  <a:lnTo>
                    <a:pt x="1505" y="2659"/>
                  </a:lnTo>
                  <a:lnTo>
                    <a:pt x="1414" y="2752"/>
                  </a:lnTo>
                  <a:lnTo>
                    <a:pt x="1158" y="2821"/>
                  </a:lnTo>
                  <a:lnTo>
                    <a:pt x="934" y="2838"/>
                  </a:lnTo>
                  <a:lnTo>
                    <a:pt x="851" y="2740"/>
                  </a:lnTo>
                  <a:lnTo>
                    <a:pt x="851" y="2465"/>
                  </a:lnTo>
                  <a:lnTo>
                    <a:pt x="653" y="2459"/>
                  </a:lnTo>
                  <a:lnTo>
                    <a:pt x="563" y="2393"/>
                  </a:lnTo>
                  <a:lnTo>
                    <a:pt x="503" y="2491"/>
                  </a:lnTo>
                  <a:lnTo>
                    <a:pt x="338" y="2572"/>
                  </a:lnTo>
                  <a:lnTo>
                    <a:pt x="239" y="2368"/>
                  </a:lnTo>
                  <a:lnTo>
                    <a:pt x="298" y="2287"/>
                  </a:lnTo>
                  <a:lnTo>
                    <a:pt x="156" y="2183"/>
                  </a:lnTo>
                  <a:lnTo>
                    <a:pt x="248" y="2085"/>
                  </a:lnTo>
                  <a:lnTo>
                    <a:pt x="332" y="2059"/>
                  </a:lnTo>
                  <a:lnTo>
                    <a:pt x="381" y="1832"/>
                  </a:lnTo>
                  <a:lnTo>
                    <a:pt x="480" y="1783"/>
                  </a:lnTo>
                  <a:lnTo>
                    <a:pt x="354" y="1598"/>
                  </a:lnTo>
                  <a:lnTo>
                    <a:pt x="39" y="1483"/>
                  </a:lnTo>
                  <a:lnTo>
                    <a:pt x="73" y="1339"/>
                  </a:lnTo>
                  <a:lnTo>
                    <a:pt x="0" y="1275"/>
                  </a:lnTo>
                  <a:lnTo>
                    <a:pt x="73" y="1190"/>
                  </a:lnTo>
                  <a:lnTo>
                    <a:pt x="39" y="1054"/>
                  </a:lnTo>
                  <a:lnTo>
                    <a:pt x="149" y="1028"/>
                  </a:lnTo>
                  <a:lnTo>
                    <a:pt x="265" y="843"/>
                  </a:lnTo>
                  <a:lnTo>
                    <a:pt x="261" y="768"/>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87" name="Freeform 91"/>
            <p:cNvSpPr>
              <a:spLocks noChangeAspect="1"/>
            </p:cNvSpPr>
            <p:nvPr/>
          </p:nvSpPr>
          <p:spPr bwMode="auto">
            <a:xfrm rot="815464">
              <a:off x="583" y="1534"/>
              <a:ext cx="40" cy="53"/>
            </a:xfrm>
            <a:custGeom>
              <a:avLst/>
              <a:gdLst>
                <a:gd name="T0" fmla="*/ 0 w 359"/>
                <a:gd name="T1" fmla="*/ 0 h 459"/>
                <a:gd name="T2" fmla="*/ 0 w 359"/>
                <a:gd name="T3" fmla="*/ 0 h 459"/>
                <a:gd name="T4" fmla="*/ 0 w 359"/>
                <a:gd name="T5" fmla="*/ 0 h 459"/>
                <a:gd name="T6" fmla="*/ 0 w 359"/>
                <a:gd name="T7" fmla="*/ 0 h 459"/>
                <a:gd name="T8" fmla="*/ 0 w 359"/>
                <a:gd name="T9" fmla="*/ 0 h 459"/>
                <a:gd name="T10" fmla="*/ 0 w 359"/>
                <a:gd name="T11" fmla="*/ 0 h 459"/>
                <a:gd name="T12" fmla="*/ 0 w 359"/>
                <a:gd name="T13" fmla="*/ 0 h 459"/>
                <a:gd name="T14" fmla="*/ 0 w 359"/>
                <a:gd name="T15" fmla="*/ 0 h 459"/>
                <a:gd name="T16" fmla="*/ 0 w 359"/>
                <a:gd name="T17" fmla="*/ 0 h 459"/>
                <a:gd name="T18" fmla="*/ 0 w 359"/>
                <a:gd name="T19" fmla="*/ 0 h 459"/>
                <a:gd name="T20" fmla="*/ 0 w 359"/>
                <a:gd name="T21" fmla="*/ 0 h 459"/>
                <a:gd name="T22" fmla="*/ 0 w 359"/>
                <a:gd name="T23" fmla="*/ 0 h 45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59"/>
                <a:gd name="T37" fmla="*/ 0 h 459"/>
                <a:gd name="T38" fmla="*/ 359 w 359"/>
                <a:gd name="T39" fmla="*/ 459 h 45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59" h="459">
                  <a:moveTo>
                    <a:pt x="0" y="81"/>
                  </a:moveTo>
                  <a:lnTo>
                    <a:pt x="228" y="459"/>
                  </a:lnTo>
                  <a:lnTo>
                    <a:pt x="235" y="459"/>
                  </a:lnTo>
                  <a:lnTo>
                    <a:pt x="250" y="393"/>
                  </a:lnTo>
                  <a:lnTo>
                    <a:pt x="326" y="393"/>
                  </a:lnTo>
                  <a:lnTo>
                    <a:pt x="359" y="354"/>
                  </a:lnTo>
                  <a:lnTo>
                    <a:pt x="284" y="281"/>
                  </a:lnTo>
                  <a:lnTo>
                    <a:pt x="286" y="105"/>
                  </a:lnTo>
                  <a:lnTo>
                    <a:pt x="244" y="131"/>
                  </a:lnTo>
                  <a:lnTo>
                    <a:pt x="130" y="0"/>
                  </a:lnTo>
                  <a:lnTo>
                    <a:pt x="72" y="0"/>
                  </a:lnTo>
                  <a:lnTo>
                    <a:pt x="0" y="81"/>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88" name="Freeform 92"/>
            <p:cNvSpPr>
              <a:spLocks noChangeAspect="1"/>
            </p:cNvSpPr>
            <p:nvPr/>
          </p:nvSpPr>
          <p:spPr bwMode="auto">
            <a:xfrm rot="815464">
              <a:off x="2358" y="2249"/>
              <a:ext cx="186" cy="202"/>
            </a:xfrm>
            <a:custGeom>
              <a:avLst/>
              <a:gdLst>
                <a:gd name="T0" fmla="*/ 0 w 1612"/>
                <a:gd name="T1" fmla="*/ 0 h 1744"/>
                <a:gd name="T2" fmla="*/ 0 w 1612"/>
                <a:gd name="T3" fmla="*/ 0 h 1744"/>
                <a:gd name="T4" fmla="*/ 0 w 1612"/>
                <a:gd name="T5" fmla="*/ 0 h 1744"/>
                <a:gd name="T6" fmla="*/ 0 w 1612"/>
                <a:gd name="T7" fmla="*/ 0 h 1744"/>
                <a:gd name="T8" fmla="*/ 0 w 1612"/>
                <a:gd name="T9" fmla="*/ 0 h 1744"/>
                <a:gd name="T10" fmla="*/ 0 w 1612"/>
                <a:gd name="T11" fmla="*/ 0 h 1744"/>
                <a:gd name="T12" fmla="*/ 0 w 1612"/>
                <a:gd name="T13" fmla="*/ 0 h 1744"/>
                <a:gd name="T14" fmla="*/ 0 w 1612"/>
                <a:gd name="T15" fmla="*/ 0 h 1744"/>
                <a:gd name="T16" fmla="*/ 0 w 1612"/>
                <a:gd name="T17" fmla="*/ 0 h 1744"/>
                <a:gd name="T18" fmla="*/ 0 w 1612"/>
                <a:gd name="T19" fmla="*/ 0 h 1744"/>
                <a:gd name="T20" fmla="*/ 0 w 1612"/>
                <a:gd name="T21" fmla="*/ 0 h 1744"/>
                <a:gd name="T22" fmla="*/ 0 w 1612"/>
                <a:gd name="T23" fmla="*/ 0 h 1744"/>
                <a:gd name="T24" fmla="*/ 0 w 1612"/>
                <a:gd name="T25" fmla="*/ 0 h 1744"/>
                <a:gd name="T26" fmla="*/ 0 w 1612"/>
                <a:gd name="T27" fmla="*/ 0 h 1744"/>
                <a:gd name="T28" fmla="*/ 0 w 1612"/>
                <a:gd name="T29" fmla="*/ 0 h 1744"/>
                <a:gd name="T30" fmla="*/ 0 w 1612"/>
                <a:gd name="T31" fmla="*/ 0 h 1744"/>
                <a:gd name="T32" fmla="*/ 0 w 1612"/>
                <a:gd name="T33" fmla="*/ 0 h 1744"/>
                <a:gd name="T34" fmla="*/ 0 w 1612"/>
                <a:gd name="T35" fmla="*/ 0 h 1744"/>
                <a:gd name="T36" fmla="*/ 0 w 1612"/>
                <a:gd name="T37" fmla="*/ 0 h 1744"/>
                <a:gd name="T38" fmla="*/ 0 w 1612"/>
                <a:gd name="T39" fmla="*/ 0 h 1744"/>
                <a:gd name="T40" fmla="*/ 0 w 1612"/>
                <a:gd name="T41" fmla="*/ 0 h 1744"/>
                <a:gd name="T42" fmla="*/ 0 w 1612"/>
                <a:gd name="T43" fmla="*/ 0 h 1744"/>
                <a:gd name="T44" fmla="*/ 0 w 1612"/>
                <a:gd name="T45" fmla="*/ 0 h 1744"/>
                <a:gd name="T46" fmla="*/ 0 w 1612"/>
                <a:gd name="T47" fmla="*/ 0 h 1744"/>
                <a:gd name="T48" fmla="*/ 0 w 1612"/>
                <a:gd name="T49" fmla="*/ 0 h 1744"/>
                <a:gd name="T50" fmla="*/ 0 w 1612"/>
                <a:gd name="T51" fmla="*/ 0 h 1744"/>
                <a:gd name="T52" fmla="*/ 0 w 1612"/>
                <a:gd name="T53" fmla="*/ 0 h 1744"/>
                <a:gd name="T54" fmla="*/ 0 w 1612"/>
                <a:gd name="T55" fmla="*/ 0 h 1744"/>
                <a:gd name="T56" fmla="*/ 0 w 1612"/>
                <a:gd name="T57" fmla="*/ 0 h 1744"/>
                <a:gd name="T58" fmla="*/ 0 w 1612"/>
                <a:gd name="T59" fmla="*/ 0 h 1744"/>
                <a:gd name="T60" fmla="*/ 0 w 1612"/>
                <a:gd name="T61" fmla="*/ 0 h 1744"/>
                <a:gd name="T62" fmla="*/ 0 w 1612"/>
                <a:gd name="T63" fmla="*/ 0 h 1744"/>
                <a:gd name="T64" fmla="*/ 0 w 1612"/>
                <a:gd name="T65" fmla="*/ 0 h 1744"/>
                <a:gd name="T66" fmla="*/ 0 w 1612"/>
                <a:gd name="T67" fmla="*/ 0 h 1744"/>
                <a:gd name="T68" fmla="*/ 0 w 1612"/>
                <a:gd name="T69" fmla="*/ 0 h 1744"/>
                <a:gd name="T70" fmla="*/ 0 w 1612"/>
                <a:gd name="T71" fmla="*/ 0 h 174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612"/>
                <a:gd name="T109" fmla="*/ 0 h 1744"/>
                <a:gd name="T110" fmla="*/ 1612 w 1612"/>
                <a:gd name="T111" fmla="*/ 1744 h 174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612" h="1744">
                  <a:moveTo>
                    <a:pt x="397" y="282"/>
                  </a:moveTo>
                  <a:lnTo>
                    <a:pt x="242" y="120"/>
                  </a:lnTo>
                  <a:lnTo>
                    <a:pt x="177" y="136"/>
                  </a:lnTo>
                  <a:lnTo>
                    <a:pt x="49" y="0"/>
                  </a:lnTo>
                  <a:lnTo>
                    <a:pt x="0" y="82"/>
                  </a:lnTo>
                  <a:lnTo>
                    <a:pt x="96" y="136"/>
                  </a:lnTo>
                  <a:lnTo>
                    <a:pt x="138" y="227"/>
                  </a:lnTo>
                  <a:lnTo>
                    <a:pt x="58" y="243"/>
                  </a:lnTo>
                  <a:lnTo>
                    <a:pt x="81" y="346"/>
                  </a:lnTo>
                  <a:lnTo>
                    <a:pt x="193" y="443"/>
                  </a:lnTo>
                  <a:lnTo>
                    <a:pt x="322" y="614"/>
                  </a:lnTo>
                  <a:lnTo>
                    <a:pt x="429" y="630"/>
                  </a:lnTo>
                  <a:lnTo>
                    <a:pt x="573" y="775"/>
                  </a:lnTo>
                  <a:lnTo>
                    <a:pt x="622" y="920"/>
                  </a:lnTo>
                  <a:lnTo>
                    <a:pt x="768" y="985"/>
                  </a:lnTo>
                  <a:lnTo>
                    <a:pt x="870" y="1185"/>
                  </a:lnTo>
                  <a:lnTo>
                    <a:pt x="1074" y="1324"/>
                  </a:lnTo>
                  <a:lnTo>
                    <a:pt x="1090" y="1452"/>
                  </a:lnTo>
                  <a:lnTo>
                    <a:pt x="1315" y="1679"/>
                  </a:lnTo>
                  <a:lnTo>
                    <a:pt x="1468" y="1744"/>
                  </a:lnTo>
                  <a:lnTo>
                    <a:pt x="1370" y="1566"/>
                  </a:lnTo>
                  <a:lnTo>
                    <a:pt x="1419" y="1517"/>
                  </a:lnTo>
                  <a:lnTo>
                    <a:pt x="1510" y="1507"/>
                  </a:lnTo>
                  <a:lnTo>
                    <a:pt x="1557" y="1556"/>
                  </a:lnTo>
                  <a:lnTo>
                    <a:pt x="1612" y="1475"/>
                  </a:lnTo>
                  <a:lnTo>
                    <a:pt x="1493" y="1379"/>
                  </a:lnTo>
                  <a:lnTo>
                    <a:pt x="1241" y="1314"/>
                  </a:lnTo>
                  <a:lnTo>
                    <a:pt x="1154" y="1282"/>
                  </a:lnTo>
                  <a:lnTo>
                    <a:pt x="1041" y="1056"/>
                  </a:lnTo>
                  <a:lnTo>
                    <a:pt x="984" y="969"/>
                  </a:lnTo>
                  <a:lnTo>
                    <a:pt x="1074" y="879"/>
                  </a:lnTo>
                  <a:lnTo>
                    <a:pt x="1187" y="856"/>
                  </a:lnTo>
                  <a:lnTo>
                    <a:pt x="984" y="718"/>
                  </a:lnTo>
                  <a:lnTo>
                    <a:pt x="719" y="517"/>
                  </a:lnTo>
                  <a:lnTo>
                    <a:pt x="596" y="475"/>
                  </a:lnTo>
                  <a:lnTo>
                    <a:pt x="397" y="282"/>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89" name="Freeform 93"/>
            <p:cNvSpPr>
              <a:spLocks noChangeAspect="1"/>
            </p:cNvSpPr>
            <p:nvPr/>
          </p:nvSpPr>
          <p:spPr bwMode="auto">
            <a:xfrm rot="815464">
              <a:off x="1267" y="1566"/>
              <a:ext cx="211" cy="152"/>
            </a:xfrm>
            <a:custGeom>
              <a:avLst/>
              <a:gdLst>
                <a:gd name="T0" fmla="*/ 0 w 1815"/>
                <a:gd name="T1" fmla="*/ 0 h 1317"/>
                <a:gd name="T2" fmla="*/ 0 w 1815"/>
                <a:gd name="T3" fmla="*/ 0 h 1317"/>
                <a:gd name="T4" fmla="*/ 0 w 1815"/>
                <a:gd name="T5" fmla="*/ 0 h 1317"/>
                <a:gd name="T6" fmla="*/ 0 w 1815"/>
                <a:gd name="T7" fmla="*/ 0 h 1317"/>
                <a:gd name="T8" fmla="*/ 0 w 1815"/>
                <a:gd name="T9" fmla="*/ 0 h 1317"/>
                <a:gd name="T10" fmla="*/ 0 w 1815"/>
                <a:gd name="T11" fmla="*/ 0 h 1317"/>
                <a:gd name="T12" fmla="*/ 0 w 1815"/>
                <a:gd name="T13" fmla="*/ 0 h 1317"/>
                <a:gd name="T14" fmla="*/ 0 w 1815"/>
                <a:gd name="T15" fmla="*/ 0 h 1317"/>
                <a:gd name="T16" fmla="*/ 0 w 1815"/>
                <a:gd name="T17" fmla="*/ 0 h 1317"/>
                <a:gd name="T18" fmla="*/ 0 w 1815"/>
                <a:gd name="T19" fmla="*/ 0 h 1317"/>
                <a:gd name="T20" fmla="*/ 0 w 1815"/>
                <a:gd name="T21" fmla="*/ 0 h 1317"/>
                <a:gd name="T22" fmla="*/ 0 w 1815"/>
                <a:gd name="T23" fmla="*/ 0 h 1317"/>
                <a:gd name="T24" fmla="*/ 0 w 1815"/>
                <a:gd name="T25" fmla="*/ 0 h 1317"/>
                <a:gd name="T26" fmla="*/ 0 w 1815"/>
                <a:gd name="T27" fmla="*/ 0 h 1317"/>
                <a:gd name="T28" fmla="*/ 0 w 1815"/>
                <a:gd name="T29" fmla="*/ 0 h 1317"/>
                <a:gd name="T30" fmla="*/ 0 w 1815"/>
                <a:gd name="T31" fmla="*/ 0 h 1317"/>
                <a:gd name="T32" fmla="*/ 0 w 1815"/>
                <a:gd name="T33" fmla="*/ 0 h 1317"/>
                <a:gd name="T34" fmla="*/ 0 w 1815"/>
                <a:gd name="T35" fmla="*/ 0 h 1317"/>
                <a:gd name="T36" fmla="*/ 0 w 1815"/>
                <a:gd name="T37" fmla="*/ 0 h 1317"/>
                <a:gd name="T38" fmla="*/ 0 w 1815"/>
                <a:gd name="T39" fmla="*/ 0 h 1317"/>
                <a:gd name="T40" fmla="*/ 0 w 1815"/>
                <a:gd name="T41" fmla="*/ 0 h 1317"/>
                <a:gd name="T42" fmla="*/ 0 w 1815"/>
                <a:gd name="T43" fmla="*/ 0 h 1317"/>
                <a:gd name="T44" fmla="*/ 0 w 1815"/>
                <a:gd name="T45" fmla="*/ 0 h 1317"/>
                <a:gd name="T46" fmla="*/ 0 w 1815"/>
                <a:gd name="T47" fmla="*/ 0 h 1317"/>
                <a:gd name="T48" fmla="*/ 0 w 1815"/>
                <a:gd name="T49" fmla="*/ 0 h 1317"/>
                <a:gd name="T50" fmla="*/ 0 w 1815"/>
                <a:gd name="T51" fmla="*/ 0 h 1317"/>
                <a:gd name="T52" fmla="*/ 0 w 1815"/>
                <a:gd name="T53" fmla="*/ 0 h 1317"/>
                <a:gd name="T54" fmla="*/ 0 w 1815"/>
                <a:gd name="T55" fmla="*/ 0 h 1317"/>
                <a:gd name="T56" fmla="*/ 0 w 1815"/>
                <a:gd name="T57" fmla="*/ 0 h 131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815"/>
                <a:gd name="T88" fmla="*/ 0 h 1317"/>
                <a:gd name="T89" fmla="*/ 1815 w 1815"/>
                <a:gd name="T90" fmla="*/ 1317 h 1317"/>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815" h="1317">
                  <a:moveTo>
                    <a:pt x="283" y="1317"/>
                  </a:moveTo>
                  <a:lnTo>
                    <a:pt x="316" y="929"/>
                  </a:lnTo>
                  <a:lnTo>
                    <a:pt x="558" y="704"/>
                  </a:lnTo>
                  <a:lnTo>
                    <a:pt x="919" y="406"/>
                  </a:lnTo>
                  <a:lnTo>
                    <a:pt x="1347" y="274"/>
                  </a:lnTo>
                  <a:lnTo>
                    <a:pt x="1767" y="187"/>
                  </a:lnTo>
                  <a:lnTo>
                    <a:pt x="1815" y="16"/>
                  </a:lnTo>
                  <a:lnTo>
                    <a:pt x="1686" y="0"/>
                  </a:lnTo>
                  <a:lnTo>
                    <a:pt x="1451" y="90"/>
                  </a:lnTo>
                  <a:lnTo>
                    <a:pt x="1300" y="49"/>
                  </a:lnTo>
                  <a:lnTo>
                    <a:pt x="1177" y="33"/>
                  </a:lnTo>
                  <a:lnTo>
                    <a:pt x="1073" y="123"/>
                  </a:lnTo>
                  <a:lnTo>
                    <a:pt x="912" y="107"/>
                  </a:lnTo>
                  <a:lnTo>
                    <a:pt x="783" y="177"/>
                  </a:lnTo>
                  <a:lnTo>
                    <a:pt x="757" y="259"/>
                  </a:lnTo>
                  <a:lnTo>
                    <a:pt x="590" y="381"/>
                  </a:lnTo>
                  <a:lnTo>
                    <a:pt x="467" y="387"/>
                  </a:lnTo>
                  <a:lnTo>
                    <a:pt x="445" y="484"/>
                  </a:lnTo>
                  <a:lnTo>
                    <a:pt x="532" y="613"/>
                  </a:lnTo>
                  <a:lnTo>
                    <a:pt x="493" y="622"/>
                  </a:lnTo>
                  <a:lnTo>
                    <a:pt x="348" y="542"/>
                  </a:lnTo>
                  <a:lnTo>
                    <a:pt x="210" y="613"/>
                  </a:lnTo>
                  <a:lnTo>
                    <a:pt x="155" y="730"/>
                  </a:lnTo>
                  <a:lnTo>
                    <a:pt x="25" y="720"/>
                  </a:lnTo>
                  <a:lnTo>
                    <a:pt x="0" y="914"/>
                  </a:lnTo>
                  <a:lnTo>
                    <a:pt x="106" y="988"/>
                  </a:lnTo>
                  <a:lnTo>
                    <a:pt x="47" y="1203"/>
                  </a:lnTo>
                  <a:lnTo>
                    <a:pt x="187" y="1317"/>
                  </a:lnTo>
                  <a:lnTo>
                    <a:pt x="283" y="1317"/>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grpSp>
          <p:nvGrpSpPr>
            <p:cNvPr id="4" name="Group 94"/>
            <p:cNvGrpSpPr>
              <a:grpSpLocks noChangeAspect="1"/>
            </p:cNvGrpSpPr>
            <p:nvPr/>
          </p:nvGrpSpPr>
          <p:grpSpPr bwMode="auto">
            <a:xfrm rot="815464">
              <a:off x="1454" y="1414"/>
              <a:ext cx="119" cy="63"/>
              <a:chOff x="2374" y="1393"/>
              <a:chExt cx="203" cy="109"/>
            </a:xfrm>
            <a:grpFill/>
          </p:grpSpPr>
          <p:sp>
            <p:nvSpPr>
              <p:cNvPr id="111" name="Freeform 95"/>
              <p:cNvSpPr>
                <a:spLocks noChangeAspect="1"/>
              </p:cNvSpPr>
              <p:nvPr/>
            </p:nvSpPr>
            <p:spPr bwMode="auto">
              <a:xfrm>
                <a:off x="2539" y="1453"/>
                <a:ext cx="38" cy="33"/>
              </a:xfrm>
              <a:custGeom>
                <a:avLst/>
                <a:gdLst>
                  <a:gd name="T0" fmla="*/ 0 w 193"/>
                  <a:gd name="T1" fmla="*/ 0 h 167"/>
                  <a:gd name="T2" fmla="*/ 0 w 193"/>
                  <a:gd name="T3" fmla="*/ 0 h 167"/>
                  <a:gd name="T4" fmla="*/ 0 w 193"/>
                  <a:gd name="T5" fmla="*/ 0 h 167"/>
                  <a:gd name="T6" fmla="*/ 0 w 193"/>
                  <a:gd name="T7" fmla="*/ 0 h 167"/>
                  <a:gd name="T8" fmla="*/ 0 w 193"/>
                  <a:gd name="T9" fmla="*/ 0 h 167"/>
                  <a:gd name="T10" fmla="*/ 0 w 193"/>
                  <a:gd name="T11" fmla="*/ 0 h 167"/>
                  <a:gd name="T12" fmla="*/ 0 60000 65536"/>
                  <a:gd name="T13" fmla="*/ 0 60000 65536"/>
                  <a:gd name="T14" fmla="*/ 0 60000 65536"/>
                  <a:gd name="T15" fmla="*/ 0 60000 65536"/>
                  <a:gd name="T16" fmla="*/ 0 60000 65536"/>
                  <a:gd name="T17" fmla="*/ 0 60000 65536"/>
                  <a:gd name="T18" fmla="*/ 0 w 193"/>
                  <a:gd name="T19" fmla="*/ 0 h 167"/>
                  <a:gd name="T20" fmla="*/ 193 w 193"/>
                  <a:gd name="T21" fmla="*/ 167 h 167"/>
                </a:gdLst>
                <a:ahLst/>
                <a:cxnLst>
                  <a:cxn ang="T12">
                    <a:pos x="T0" y="T1"/>
                  </a:cxn>
                  <a:cxn ang="T13">
                    <a:pos x="T2" y="T3"/>
                  </a:cxn>
                  <a:cxn ang="T14">
                    <a:pos x="T4" y="T5"/>
                  </a:cxn>
                  <a:cxn ang="T15">
                    <a:pos x="T6" y="T7"/>
                  </a:cxn>
                  <a:cxn ang="T16">
                    <a:pos x="T8" y="T9"/>
                  </a:cxn>
                  <a:cxn ang="T17">
                    <a:pos x="T10" y="T11"/>
                  </a:cxn>
                </a:cxnLst>
                <a:rect l="T18" t="T19" r="T20" b="T21"/>
                <a:pathLst>
                  <a:path w="193" h="167">
                    <a:moveTo>
                      <a:pt x="0" y="87"/>
                    </a:moveTo>
                    <a:lnTo>
                      <a:pt x="72" y="55"/>
                    </a:lnTo>
                    <a:lnTo>
                      <a:pt x="113" y="0"/>
                    </a:lnTo>
                    <a:lnTo>
                      <a:pt x="193" y="80"/>
                    </a:lnTo>
                    <a:lnTo>
                      <a:pt x="65" y="167"/>
                    </a:lnTo>
                    <a:lnTo>
                      <a:pt x="0" y="87"/>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112" name="Freeform 96"/>
              <p:cNvSpPr>
                <a:spLocks noChangeAspect="1"/>
              </p:cNvSpPr>
              <p:nvPr/>
            </p:nvSpPr>
            <p:spPr bwMode="auto">
              <a:xfrm>
                <a:off x="2507" y="1456"/>
                <a:ext cx="27" cy="24"/>
              </a:xfrm>
              <a:custGeom>
                <a:avLst/>
                <a:gdLst>
                  <a:gd name="T0" fmla="*/ 0 w 135"/>
                  <a:gd name="T1" fmla="*/ 0 h 119"/>
                  <a:gd name="T2" fmla="*/ 0 w 135"/>
                  <a:gd name="T3" fmla="*/ 0 h 119"/>
                  <a:gd name="T4" fmla="*/ 0 w 135"/>
                  <a:gd name="T5" fmla="*/ 0 h 119"/>
                  <a:gd name="T6" fmla="*/ 0 w 135"/>
                  <a:gd name="T7" fmla="*/ 0 h 119"/>
                  <a:gd name="T8" fmla="*/ 0 w 135"/>
                  <a:gd name="T9" fmla="*/ 0 h 119"/>
                  <a:gd name="T10" fmla="*/ 0 60000 65536"/>
                  <a:gd name="T11" fmla="*/ 0 60000 65536"/>
                  <a:gd name="T12" fmla="*/ 0 60000 65536"/>
                  <a:gd name="T13" fmla="*/ 0 60000 65536"/>
                  <a:gd name="T14" fmla="*/ 0 60000 65536"/>
                  <a:gd name="T15" fmla="*/ 0 w 135"/>
                  <a:gd name="T16" fmla="*/ 0 h 119"/>
                  <a:gd name="T17" fmla="*/ 135 w 135"/>
                  <a:gd name="T18" fmla="*/ 119 h 119"/>
                </a:gdLst>
                <a:ahLst/>
                <a:cxnLst>
                  <a:cxn ang="T10">
                    <a:pos x="T0" y="T1"/>
                  </a:cxn>
                  <a:cxn ang="T11">
                    <a:pos x="T2" y="T3"/>
                  </a:cxn>
                  <a:cxn ang="T12">
                    <a:pos x="T4" y="T5"/>
                  </a:cxn>
                  <a:cxn ang="T13">
                    <a:pos x="T6" y="T7"/>
                  </a:cxn>
                  <a:cxn ang="T14">
                    <a:pos x="T8" y="T9"/>
                  </a:cxn>
                </a:cxnLst>
                <a:rect l="T15" t="T16" r="T17" b="T18"/>
                <a:pathLst>
                  <a:path w="135" h="119">
                    <a:moveTo>
                      <a:pt x="32" y="0"/>
                    </a:moveTo>
                    <a:lnTo>
                      <a:pt x="135" y="17"/>
                    </a:lnTo>
                    <a:lnTo>
                      <a:pt x="112" y="119"/>
                    </a:lnTo>
                    <a:lnTo>
                      <a:pt x="0" y="104"/>
                    </a:lnTo>
                    <a:lnTo>
                      <a:pt x="32" y="0"/>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113" name="Freeform 97"/>
              <p:cNvSpPr>
                <a:spLocks noChangeAspect="1"/>
              </p:cNvSpPr>
              <p:nvPr/>
            </p:nvSpPr>
            <p:spPr bwMode="auto">
              <a:xfrm>
                <a:off x="2482" y="1464"/>
                <a:ext cx="19" cy="19"/>
              </a:xfrm>
              <a:custGeom>
                <a:avLst/>
                <a:gdLst>
                  <a:gd name="T0" fmla="*/ 0 w 97"/>
                  <a:gd name="T1" fmla="*/ 0 h 97"/>
                  <a:gd name="T2" fmla="*/ 0 w 97"/>
                  <a:gd name="T3" fmla="*/ 0 h 97"/>
                  <a:gd name="T4" fmla="*/ 0 w 97"/>
                  <a:gd name="T5" fmla="*/ 0 h 97"/>
                  <a:gd name="T6" fmla="*/ 0 w 97"/>
                  <a:gd name="T7" fmla="*/ 0 h 97"/>
                  <a:gd name="T8" fmla="*/ 0 w 97"/>
                  <a:gd name="T9" fmla="*/ 0 h 97"/>
                  <a:gd name="T10" fmla="*/ 0 60000 65536"/>
                  <a:gd name="T11" fmla="*/ 0 60000 65536"/>
                  <a:gd name="T12" fmla="*/ 0 60000 65536"/>
                  <a:gd name="T13" fmla="*/ 0 60000 65536"/>
                  <a:gd name="T14" fmla="*/ 0 60000 65536"/>
                  <a:gd name="T15" fmla="*/ 0 w 97"/>
                  <a:gd name="T16" fmla="*/ 0 h 97"/>
                  <a:gd name="T17" fmla="*/ 97 w 97"/>
                  <a:gd name="T18" fmla="*/ 97 h 97"/>
                </a:gdLst>
                <a:ahLst/>
                <a:cxnLst>
                  <a:cxn ang="T10">
                    <a:pos x="T0" y="T1"/>
                  </a:cxn>
                  <a:cxn ang="T11">
                    <a:pos x="T2" y="T3"/>
                  </a:cxn>
                  <a:cxn ang="T12">
                    <a:pos x="T4" y="T5"/>
                  </a:cxn>
                  <a:cxn ang="T13">
                    <a:pos x="T6" y="T7"/>
                  </a:cxn>
                  <a:cxn ang="T14">
                    <a:pos x="T8" y="T9"/>
                  </a:cxn>
                </a:cxnLst>
                <a:rect l="T15" t="T16" r="T17" b="T18"/>
                <a:pathLst>
                  <a:path w="97" h="97">
                    <a:moveTo>
                      <a:pt x="0" y="32"/>
                    </a:moveTo>
                    <a:lnTo>
                      <a:pt x="27" y="97"/>
                    </a:lnTo>
                    <a:lnTo>
                      <a:pt x="97" y="74"/>
                    </a:lnTo>
                    <a:lnTo>
                      <a:pt x="65" y="0"/>
                    </a:lnTo>
                    <a:lnTo>
                      <a:pt x="0" y="32"/>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114" name="Freeform 98"/>
              <p:cNvSpPr>
                <a:spLocks noChangeAspect="1"/>
              </p:cNvSpPr>
              <p:nvPr/>
            </p:nvSpPr>
            <p:spPr bwMode="auto">
              <a:xfrm>
                <a:off x="2458" y="1469"/>
                <a:ext cx="20" cy="33"/>
              </a:xfrm>
              <a:custGeom>
                <a:avLst/>
                <a:gdLst>
                  <a:gd name="T0" fmla="*/ 0 w 97"/>
                  <a:gd name="T1" fmla="*/ 0 h 163"/>
                  <a:gd name="T2" fmla="*/ 0 w 97"/>
                  <a:gd name="T3" fmla="*/ 0 h 163"/>
                  <a:gd name="T4" fmla="*/ 0 w 97"/>
                  <a:gd name="T5" fmla="*/ 0 h 163"/>
                  <a:gd name="T6" fmla="*/ 0 w 97"/>
                  <a:gd name="T7" fmla="*/ 0 h 163"/>
                  <a:gd name="T8" fmla="*/ 0 w 97"/>
                  <a:gd name="T9" fmla="*/ 0 h 163"/>
                  <a:gd name="T10" fmla="*/ 0 60000 65536"/>
                  <a:gd name="T11" fmla="*/ 0 60000 65536"/>
                  <a:gd name="T12" fmla="*/ 0 60000 65536"/>
                  <a:gd name="T13" fmla="*/ 0 60000 65536"/>
                  <a:gd name="T14" fmla="*/ 0 60000 65536"/>
                  <a:gd name="T15" fmla="*/ 0 w 97"/>
                  <a:gd name="T16" fmla="*/ 0 h 163"/>
                  <a:gd name="T17" fmla="*/ 97 w 97"/>
                  <a:gd name="T18" fmla="*/ 163 h 163"/>
                </a:gdLst>
                <a:ahLst/>
                <a:cxnLst>
                  <a:cxn ang="T10">
                    <a:pos x="T0" y="T1"/>
                  </a:cxn>
                  <a:cxn ang="T11">
                    <a:pos x="T2" y="T3"/>
                  </a:cxn>
                  <a:cxn ang="T12">
                    <a:pos x="T4" y="T5"/>
                  </a:cxn>
                  <a:cxn ang="T13">
                    <a:pos x="T6" y="T7"/>
                  </a:cxn>
                  <a:cxn ang="T14">
                    <a:pos x="T8" y="T9"/>
                  </a:cxn>
                </a:cxnLst>
                <a:rect l="T15" t="T16" r="T17" b="T18"/>
                <a:pathLst>
                  <a:path w="97" h="163">
                    <a:moveTo>
                      <a:pt x="97" y="40"/>
                    </a:moveTo>
                    <a:lnTo>
                      <a:pt x="49" y="0"/>
                    </a:lnTo>
                    <a:lnTo>
                      <a:pt x="0" y="49"/>
                    </a:lnTo>
                    <a:lnTo>
                      <a:pt x="70" y="163"/>
                    </a:lnTo>
                    <a:lnTo>
                      <a:pt x="97" y="40"/>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115" name="Freeform 99"/>
              <p:cNvSpPr>
                <a:spLocks noChangeAspect="1"/>
              </p:cNvSpPr>
              <p:nvPr/>
            </p:nvSpPr>
            <p:spPr bwMode="auto">
              <a:xfrm>
                <a:off x="2459" y="1429"/>
                <a:ext cx="39" cy="25"/>
              </a:xfrm>
              <a:custGeom>
                <a:avLst/>
                <a:gdLst>
                  <a:gd name="T0" fmla="*/ 0 w 194"/>
                  <a:gd name="T1" fmla="*/ 0 h 128"/>
                  <a:gd name="T2" fmla="*/ 0 w 194"/>
                  <a:gd name="T3" fmla="*/ 0 h 128"/>
                  <a:gd name="T4" fmla="*/ 0 w 194"/>
                  <a:gd name="T5" fmla="*/ 0 h 128"/>
                  <a:gd name="T6" fmla="*/ 0 w 194"/>
                  <a:gd name="T7" fmla="*/ 0 h 128"/>
                  <a:gd name="T8" fmla="*/ 0 w 194"/>
                  <a:gd name="T9" fmla="*/ 0 h 128"/>
                  <a:gd name="T10" fmla="*/ 0 w 194"/>
                  <a:gd name="T11" fmla="*/ 0 h 128"/>
                  <a:gd name="T12" fmla="*/ 0 60000 65536"/>
                  <a:gd name="T13" fmla="*/ 0 60000 65536"/>
                  <a:gd name="T14" fmla="*/ 0 60000 65536"/>
                  <a:gd name="T15" fmla="*/ 0 60000 65536"/>
                  <a:gd name="T16" fmla="*/ 0 60000 65536"/>
                  <a:gd name="T17" fmla="*/ 0 60000 65536"/>
                  <a:gd name="T18" fmla="*/ 0 w 194"/>
                  <a:gd name="T19" fmla="*/ 0 h 128"/>
                  <a:gd name="T20" fmla="*/ 194 w 194"/>
                  <a:gd name="T21" fmla="*/ 128 h 128"/>
                </a:gdLst>
                <a:ahLst/>
                <a:cxnLst>
                  <a:cxn ang="T12">
                    <a:pos x="T0" y="T1"/>
                  </a:cxn>
                  <a:cxn ang="T13">
                    <a:pos x="T2" y="T3"/>
                  </a:cxn>
                  <a:cxn ang="T14">
                    <a:pos x="T4" y="T5"/>
                  </a:cxn>
                  <a:cxn ang="T15">
                    <a:pos x="T6" y="T7"/>
                  </a:cxn>
                  <a:cxn ang="T16">
                    <a:pos x="T8" y="T9"/>
                  </a:cxn>
                  <a:cxn ang="T17">
                    <a:pos x="T10" y="T11"/>
                  </a:cxn>
                </a:cxnLst>
                <a:rect l="T18" t="T19" r="T20" b="T21"/>
                <a:pathLst>
                  <a:path w="194" h="128">
                    <a:moveTo>
                      <a:pt x="0" y="48"/>
                    </a:moveTo>
                    <a:lnTo>
                      <a:pt x="64" y="0"/>
                    </a:lnTo>
                    <a:lnTo>
                      <a:pt x="187" y="16"/>
                    </a:lnTo>
                    <a:lnTo>
                      <a:pt x="194" y="96"/>
                    </a:lnTo>
                    <a:lnTo>
                      <a:pt x="91" y="128"/>
                    </a:lnTo>
                    <a:lnTo>
                      <a:pt x="0" y="48"/>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116" name="Freeform 100"/>
              <p:cNvSpPr>
                <a:spLocks noChangeAspect="1"/>
              </p:cNvSpPr>
              <p:nvPr/>
            </p:nvSpPr>
            <p:spPr bwMode="auto">
              <a:xfrm>
                <a:off x="2410" y="1412"/>
                <a:ext cx="26" cy="22"/>
              </a:xfrm>
              <a:custGeom>
                <a:avLst/>
                <a:gdLst>
                  <a:gd name="T0" fmla="*/ 0 w 129"/>
                  <a:gd name="T1" fmla="*/ 0 h 108"/>
                  <a:gd name="T2" fmla="*/ 0 w 129"/>
                  <a:gd name="T3" fmla="*/ 0 h 108"/>
                  <a:gd name="T4" fmla="*/ 0 w 129"/>
                  <a:gd name="T5" fmla="*/ 0 h 108"/>
                  <a:gd name="T6" fmla="*/ 0 w 129"/>
                  <a:gd name="T7" fmla="*/ 0 h 108"/>
                  <a:gd name="T8" fmla="*/ 0 w 129"/>
                  <a:gd name="T9" fmla="*/ 0 h 108"/>
                  <a:gd name="T10" fmla="*/ 0 60000 65536"/>
                  <a:gd name="T11" fmla="*/ 0 60000 65536"/>
                  <a:gd name="T12" fmla="*/ 0 60000 65536"/>
                  <a:gd name="T13" fmla="*/ 0 60000 65536"/>
                  <a:gd name="T14" fmla="*/ 0 60000 65536"/>
                  <a:gd name="T15" fmla="*/ 0 w 129"/>
                  <a:gd name="T16" fmla="*/ 0 h 108"/>
                  <a:gd name="T17" fmla="*/ 129 w 129"/>
                  <a:gd name="T18" fmla="*/ 108 h 108"/>
                </a:gdLst>
                <a:ahLst/>
                <a:cxnLst>
                  <a:cxn ang="T10">
                    <a:pos x="T0" y="T1"/>
                  </a:cxn>
                  <a:cxn ang="T11">
                    <a:pos x="T2" y="T3"/>
                  </a:cxn>
                  <a:cxn ang="T12">
                    <a:pos x="T4" y="T5"/>
                  </a:cxn>
                  <a:cxn ang="T13">
                    <a:pos x="T6" y="T7"/>
                  </a:cxn>
                  <a:cxn ang="T14">
                    <a:pos x="T8" y="T9"/>
                  </a:cxn>
                </a:cxnLst>
                <a:rect l="T15" t="T16" r="T17" b="T18"/>
                <a:pathLst>
                  <a:path w="129" h="108">
                    <a:moveTo>
                      <a:pt x="0" y="11"/>
                    </a:moveTo>
                    <a:lnTo>
                      <a:pt x="32" y="108"/>
                    </a:lnTo>
                    <a:lnTo>
                      <a:pt x="129" y="76"/>
                    </a:lnTo>
                    <a:lnTo>
                      <a:pt x="96" y="0"/>
                    </a:lnTo>
                    <a:lnTo>
                      <a:pt x="0" y="11"/>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117" name="Freeform 101"/>
              <p:cNvSpPr>
                <a:spLocks noChangeAspect="1"/>
              </p:cNvSpPr>
              <p:nvPr/>
            </p:nvSpPr>
            <p:spPr bwMode="auto">
              <a:xfrm>
                <a:off x="2376" y="1425"/>
                <a:ext cx="29" cy="20"/>
              </a:xfrm>
              <a:custGeom>
                <a:avLst/>
                <a:gdLst>
                  <a:gd name="T0" fmla="*/ 0 w 145"/>
                  <a:gd name="T1" fmla="*/ 0 h 97"/>
                  <a:gd name="T2" fmla="*/ 0 w 145"/>
                  <a:gd name="T3" fmla="*/ 0 h 97"/>
                  <a:gd name="T4" fmla="*/ 0 w 145"/>
                  <a:gd name="T5" fmla="*/ 0 h 97"/>
                  <a:gd name="T6" fmla="*/ 0 w 145"/>
                  <a:gd name="T7" fmla="*/ 0 h 97"/>
                  <a:gd name="T8" fmla="*/ 0 60000 65536"/>
                  <a:gd name="T9" fmla="*/ 0 60000 65536"/>
                  <a:gd name="T10" fmla="*/ 0 60000 65536"/>
                  <a:gd name="T11" fmla="*/ 0 60000 65536"/>
                  <a:gd name="T12" fmla="*/ 0 w 145"/>
                  <a:gd name="T13" fmla="*/ 0 h 97"/>
                  <a:gd name="T14" fmla="*/ 145 w 145"/>
                  <a:gd name="T15" fmla="*/ 97 h 97"/>
                </a:gdLst>
                <a:ahLst/>
                <a:cxnLst>
                  <a:cxn ang="T8">
                    <a:pos x="T0" y="T1"/>
                  </a:cxn>
                  <a:cxn ang="T9">
                    <a:pos x="T2" y="T3"/>
                  </a:cxn>
                  <a:cxn ang="T10">
                    <a:pos x="T4" y="T5"/>
                  </a:cxn>
                  <a:cxn ang="T11">
                    <a:pos x="T6" y="T7"/>
                  </a:cxn>
                </a:cxnLst>
                <a:rect l="T12" t="T13" r="T14" b="T15"/>
                <a:pathLst>
                  <a:path w="145" h="97">
                    <a:moveTo>
                      <a:pt x="0" y="0"/>
                    </a:moveTo>
                    <a:lnTo>
                      <a:pt x="25" y="97"/>
                    </a:lnTo>
                    <a:lnTo>
                      <a:pt x="145" y="32"/>
                    </a:lnTo>
                    <a:lnTo>
                      <a:pt x="0" y="0"/>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118" name="Freeform 102"/>
              <p:cNvSpPr>
                <a:spLocks noChangeAspect="1"/>
              </p:cNvSpPr>
              <p:nvPr/>
            </p:nvSpPr>
            <p:spPr bwMode="auto">
              <a:xfrm>
                <a:off x="2374" y="1393"/>
                <a:ext cx="31" cy="21"/>
              </a:xfrm>
              <a:custGeom>
                <a:avLst/>
                <a:gdLst>
                  <a:gd name="T0" fmla="*/ 0 w 152"/>
                  <a:gd name="T1" fmla="*/ 0 h 107"/>
                  <a:gd name="T2" fmla="*/ 0 w 152"/>
                  <a:gd name="T3" fmla="*/ 0 h 107"/>
                  <a:gd name="T4" fmla="*/ 0 w 152"/>
                  <a:gd name="T5" fmla="*/ 0 h 107"/>
                  <a:gd name="T6" fmla="*/ 0 w 152"/>
                  <a:gd name="T7" fmla="*/ 0 h 107"/>
                  <a:gd name="T8" fmla="*/ 0 w 152"/>
                  <a:gd name="T9" fmla="*/ 0 h 107"/>
                  <a:gd name="T10" fmla="*/ 0 60000 65536"/>
                  <a:gd name="T11" fmla="*/ 0 60000 65536"/>
                  <a:gd name="T12" fmla="*/ 0 60000 65536"/>
                  <a:gd name="T13" fmla="*/ 0 60000 65536"/>
                  <a:gd name="T14" fmla="*/ 0 60000 65536"/>
                  <a:gd name="T15" fmla="*/ 0 w 152"/>
                  <a:gd name="T16" fmla="*/ 0 h 107"/>
                  <a:gd name="T17" fmla="*/ 152 w 152"/>
                  <a:gd name="T18" fmla="*/ 107 h 107"/>
                </a:gdLst>
                <a:ahLst/>
                <a:cxnLst>
                  <a:cxn ang="T10">
                    <a:pos x="T0" y="T1"/>
                  </a:cxn>
                  <a:cxn ang="T11">
                    <a:pos x="T2" y="T3"/>
                  </a:cxn>
                  <a:cxn ang="T12">
                    <a:pos x="T4" y="T5"/>
                  </a:cxn>
                  <a:cxn ang="T13">
                    <a:pos x="T6" y="T7"/>
                  </a:cxn>
                  <a:cxn ang="T14">
                    <a:pos x="T8" y="T9"/>
                  </a:cxn>
                </a:cxnLst>
                <a:rect l="T15" t="T16" r="T17" b="T18"/>
                <a:pathLst>
                  <a:path w="152" h="107">
                    <a:moveTo>
                      <a:pt x="0" y="0"/>
                    </a:moveTo>
                    <a:lnTo>
                      <a:pt x="136" y="0"/>
                    </a:lnTo>
                    <a:lnTo>
                      <a:pt x="152" y="64"/>
                    </a:lnTo>
                    <a:lnTo>
                      <a:pt x="23" y="107"/>
                    </a:lnTo>
                    <a:lnTo>
                      <a:pt x="0" y="0"/>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grpSp>
        <p:sp>
          <p:nvSpPr>
            <p:cNvPr id="91" name="Freeform 103"/>
            <p:cNvSpPr>
              <a:spLocks noChangeAspect="1"/>
            </p:cNvSpPr>
            <p:nvPr/>
          </p:nvSpPr>
          <p:spPr bwMode="auto">
            <a:xfrm rot="815464">
              <a:off x="1176" y="1665"/>
              <a:ext cx="22" cy="23"/>
            </a:xfrm>
            <a:custGeom>
              <a:avLst/>
              <a:gdLst>
                <a:gd name="T0" fmla="*/ 0 w 194"/>
                <a:gd name="T1" fmla="*/ 0 h 193"/>
                <a:gd name="T2" fmla="*/ 0 w 194"/>
                <a:gd name="T3" fmla="*/ 0 h 193"/>
                <a:gd name="T4" fmla="*/ 0 w 194"/>
                <a:gd name="T5" fmla="*/ 0 h 193"/>
                <a:gd name="T6" fmla="*/ 0 w 194"/>
                <a:gd name="T7" fmla="*/ 0 h 193"/>
                <a:gd name="T8" fmla="*/ 0 w 194"/>
                <a:gd name="T9" fmla="*/ 0 h 193"/>
                <a:gd name="T10" fmla="*/ 0 w 194"/>
                <a:gd name="T11" fmla="*/ 0 h 193"/>
                <a:gd name="T12" fmla="*/ 0 60000 65536"/>
                <a:gd name="T13" fmla="*/ 0 60000 65536"/>
                <a:gd name="T14" fmla="*/ 0 60000 65536"/>
                <a:gd name="T15" fmla="*/ 0 60000 65536"/>
                <a:gd name="T16" fmla="*/ 0 60000 65536"/>
                <a:gd name="T17" fmla="*/ 0 60000 65536"/>
                <a:gd name="T18" fmla="*/ 0 w 194"/>
                <a:gd name="T19" fmla="*/ 0 h 193"/>
                <a:gd name="T20" fmla="*/ 194 w 194"/>
                <a:gd name="T21" fmla="*/ 193 h 193"/>
              </a:gdLst>
              <a:ahLst/>
              <a:cxnLst>
                <a:cxn ang="T12">
                  <a:pos x="T0" y="T1"/>
                </a:cxn>
                <a:cxn ang="T13">
                  <a:pos x="T2" y="T3"/>
                </a:cxn>
                <a:cxn ang="T14">
                  <a:pos x="T4" y="T5"/>
                </a:cxn>
                <a:cxn ang="T15">
                  <a:pos x="T6" y="T7"/>
                </a:cxn>
                <a:cxn ang="T16">
                  <a:pos x="T8" y="T9"/>
                </a:cxn>
                <a:cxn ang="T17">
                  <a:pos x="T10" y="T11"/>
                </a:cxn>
              </a:cxnLst>
              <a:rect l="T18" t="T19" r="T20" b="T21"/>
              <a:pathLst>
                <a:path w="194" h="193">
                  <a:moveTo>
                    <a:pt x="0" y="155"/>
                  </a:moveTo>
                  <a:lnTo>
                    <a:pt x="145" y="193"/>
                  </a:lnTo>
                  <a:lnTo>
                    <a:pt x="194" y="106"/>
                  </a:lnTo>
                  <a:lnTo>
                    <a:pt x="87" y="0"/>
                  </a:lnTo>
                  <a:lnTo>
                    <a:pt x="23" y="19"/>
                  </a:lnTo>
                  <a:lnTo>
                    <a:pt x="0" y="155"/>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92" name="Freeform 104"/>
            <p:cNvSpPr>
              <a:spLocks noChangeAspect="1"/>
            </p:cNvSpPr>
            <p:nvPr/>
          </p:nvSpPr>
          <p:spPr bwMode="auto">
            <a:xfrm rot="815464">
              <a:off x="2544" y="1937"/>
              <a:ext cx="142" cy="214"/>
            </a:xfrm>
            <a:custGeom>
              <a:avLst/>
              <a:gdLst>
                <a:gd name="T0" fmla="*/ 0 w 1230"/>
                <a:gd name="T1" fmla="*/ 0 h 1839"/>
                <a:gd name="T2" fmla="*/ 0 w 1230"/>
                <a:gd name="T3" fmla="*/ 0 h 1839"/>
                <a:gd name="T4" fmla="*/ 0 w 1230"/>
                <a:gd name="T5" fmla="*/ 0 h 1839"/>
                <a:gd name="T6" fmla="*/ 0 w 1230"/>
                <a:gd name="T7" fmla="*/ 0 h 1839"/>
                <a:gd name="T8" fmla="*/ 0 w 1230"/>
                <a:gd name="T9" fmla="*/ 0 h 1839"/>
                <a:gd name="T10" fmla="*/ 0 w 1230"/>
                <a:gd name="T11" fmla="*/ 0 h 1839"/>
                <a:gd name="T12" fmla="*/ 0 w 1230"/>
                <a:gd name="T13" fmla="*/ 0 h 1839"/>
                <a:gd name="T14" fmla="*/ 0 w 1230"/>
                <a:gd name="T15" fmla="*/ 0 h 1839"/>
                <a:gd name="T16" fmla="*/ 0 w 1230"/>
                <a:gd name="T17" fmla="*/ 0 h 1839"/>
                <a:gd name="T18" fmla="*/ 0 w 1230"/>
                <a:gd name="T19" fmla="*/ 0 h 1839"/>
                <a:gd name="T20" fmla="*/ 0 w 1230"/>
                <a:gd name="T21" fmla="*/ 0 h 1839"/>
                <a:gd name="T22" fmla="*/ 0 w 1230"/>
                <a:gd name="T23" fmla="*/ 0 h 1839"/>
                <a:gd name="T24" fmla="*/ 0 w 1230"/>
                <a:gd name="T25" fmla="*/ 0 h 1839"/>
                <a:gd name="T26" fmla="*/ 0 w 1230"/>
                <a:gd name="T27" fmla="*/ 0 h 1839"/>
                <a:gd name="T28" fmla="*/ 0 w 1230"/>
                <a:gd name="T29" fmla="*/ 0 h 1839"/>
                <a:gd name="T30" fmla="*/ 0 w 1230"/>
                <a:gd name="T31" fmla="*/ 0 h 1839"/>
                <a:gd name="T32" fmla="*/ 0 w 1230"/>
                <a:gd name="T33" fmla="*/ 0 h 1839"/>
                <a:gd name="T34" fmla="*/ 0 w 1230"/>
                <a:gd name="T35" fmla="*/ 0 h 1839"/>
                <a:gd name="T36" fmla="*/ 0 w 1230"/>
                <a:gd name="T37" fmla="*/ 0 h 1839"/>
                <a:gd name="T38" fmla="*/ 0 w 1230"/>
                <a:gd name="T39" fmla="*/ 0 h 1839"/>
                <a:gd name="T40" fmla="*/ 0 w 1230"/>
                <a:gd name="T41" fmla="*/ 0 h 1839"/>
                <a:gd name="T42" fmla="*/ 0 w 1230"/>
                <a:gd name="T43" fmla="*/ 0 h 1839"/>
                <a:gd name="T44" fmla="*/ 0 w 1230"/>
                <a:gd name="T45" fmla="*/ 0 h 1839"/>
                <a:gd name="T46" fmla="*/ 0 w 1230"/>
                <a:gd name="T47" fmla="*/ 0 h 1839"/>
                <a:gd name="T48" fmla="*/ 0 w 1230"/>
                <a:gd name="T49" fmla="*/ 0 h 1839"/>
                <a:gd name="T50" fmla="*/ 0 w 1230"/>
                <a:gd name="T51" fmla="*/ 0 h 1839"/>
                <a:gd name="T52" fmla="*/ 0 w 1230"/>
                <a:gd name="T53" fmla="*/ 0 h 183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230"/>
                <a:gd name="T82" fmla="*/ 0 h 1839"/>
                <a:gd name="T83" fmla="*/ 1230 w 1230"/>
                <a:gd name="T84" fmla="*/ 1839 h 1839"/>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230" h="1839">
                  <a:moveTo>
                    <a:pt x="230" y="0"/>
                  </a:moveTo>
                  <a:lnTo>
                    <a:pt x="327" y="113"/>
                  </a:lnTo>
                  <a:lnTo>
                    <a:pt x="374" y="161"/>
                  </a:lnTo>
                  <a:lnTo>
                    <a:pt x="504" y="129"/>
                  </a:lnTo>
                  <a:lnTo>
                    <a:pt x="584" y="242"/>
                  </a:lnTo>
                  <a:lnTo>
                    <a:pt x="488" y="274"/>
                  </a:lnTo>
                  <a:lnTo>
                    <a:pt x="601" y="467"/>
                  </a:lnTo>
                  <a:lnTo>
                    <a:pt x="875" y="613"/>
                  </a:lnTo>
                  <a:lnTo>
                    <a:pt x="762" y="758"/>
                  </a:lnTo>
                  <a:lnTo>
                    <a:pt x="859" y="968"/>
                  </a:lnTo>
                  <a:lnTo>
                    <a:pt x="1020" y="1065"/>
                  </a:lnTo>
                  <a:lnTo>
                    <a:pt x="972" y="1242"/>
                  </a:lnTo>
                  <a:lnTo>
                    <a:pt x="1133" y="1484"/>
                  </a:lnTo>
                  <a:lnTo>
                    <a:pt x="1230" y="1839"/>
                  </a:lnTo>
                  <a:lnTo>
                    <a:pt x="1133" y="1839"/>
                  </a:lnTo>
                  <a:lnTo>
                    <a:pt x="923" y="1694"/>
                  </a:lnTo>
                  <a:lnTo>
                    <a:pt x="166" y="1355"/>
                  </a:lnTo>
                  <a:lnTo>
                    <a:pt x="81" y="1217"/>
                  </a:lnTo>
                  <a:lnTo>
                    <a:pt x="214" y="1047"/>
                  </a:lnTo>
                  <a:lnTo>
                    <a:pt x="198" y="898"/>
                  </a:lnTo>
                  <a:lnTo>
                    <a:pt x="15" y="898"/>
                  </a:lnTo>
                  <a:lnTo>
                    <a:pt x="0" y="750"/>
                  </a:lnTo>
                  <a:lnTo>
                    <a:pt x="115" y="717"/>
                  </a:lnTo>
                  <a:lnTo>
                    <a:pt x="164" y="618"/>
                  </a:lnTo>
                  <a:lnTo>
                    <a:pt x="49" y="370"/>
                  </a:lnTo>
                  <a:lnTo>
                    <a:pt x="280" y="71"/>
                  </a:lnTo>
                  <a:lnTo>
                    <a:pt x="230" y="0"/>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93" name="Freeform 105"/>
            <p:cNvSpPr>
              <a:spLocks noChangeAspect="1"/>
            </p:cNvSpPr>
            <p:nvPr/>
          </p:nvSpPr>
          <p:spPr bwMode="auto">
            <a:xfrm rot="815464">
              <a:off x="2651" y="2222"/>
              <a:ext cx="11" cy="14"/>
            </a:xfrm>
            <a:custGeom>
              <a:avLst/>
              <a:gdLst>
                <a:gd name="T0" fmla="*/ 0 w 97"/>
                <a:gd name="T1" fmla="*/ 0 h 113"/>
                <a:gd name="T2" fmla="*/ 0 w 97"/>
                <a:gd name="T3" fmla="*/ 0 h 113"/>
                <a:gd name="T4" fmla="*/ 0 w 97"/>
                <a:gd name="T5" fmla="*/ 0 h 113"/>
                <a:gd name="T6" fmla="*/ 0 w 97"/>
                <a:gd name="T7" fmla="*/ 0 h 113"/>
                <a:gd name="T8" fmla="*/ 0 60000 65536"/>
                <a:gd name="T9" fmla="*/ 0 60000 65536"/>
                <a:gd name="T10" fmla="*/ 0 60000 65536"/>
                <a:gd name="T11" fmla="*/ 0 60000 65536"/>
                <a:gd name="T12" fmla="*/ 0 w 97"/>
                <a:gd name="T13" fmla="*/ 0 h 113"/>
                <a:gd name="T14" fmla="*/ 97 w 97"/>
                <a:gd name="T15" fmla="*/ 113 h 113"/>
              </a:gdLst>
              <a:ahLst/>
              <a:cxnLst>
                <a:cxn ang="T8">
                  <a:pos x="T0" y="T1"/>
                </a:cxn>
                <a:cxn ang="T9">
                  <a:pos x="T2" y="T3"/>
                </a:cxn>
                <a:cxn ang="T10">
                  <a:pos x="T4" y="T5"/>
                </a:cxn>
                <a:cxn ang="T11">
                  <a:pos x="T6" y="T7"/>
                </a:cxn>
              </a:cxnLst>
              <a:rect l="T12" t="T13" r="T14" b="T15"/>
              <a:pathLst>
                <a:path w="97" h="113">
                  <a:moveTo>
                    <a:pt x="0" y="0"/>
                  </a:moveTo>
                  <a:lnTo>
                    <a:pt x="39" y="113"/>
                  </a:lnTo>
                  <a:lnTo>
                    <a:pt x="97" y="10"/>
                  </a:lnTo>
                  <a:lnTo>
                    <a:pt x="0" y="0"/>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94" name="Freeform 106"/>
            <p:cNvSpPr>
              <a:spLocks noChangeAspect="1"/>
            </p:cNvSpPr>
            <p:nvPr/>
          </p:nvSpPr>
          <p:spPr bwMode="auto">
            <a:xfrm rot="815464">
              <a:off x="2650" y="2185"/>
              <a:ext cx="11" cy="28"/>
            </a:xfrm>
            <a:custGeom>
              <a:avLst/>
              <a:gdLst>
                <a:gd name="T0" fmla="*/ 0 w 96"/>
                <a:gd name="T1" fmla="*/ 0 h 241"/>
                <a:gd name="T2" fmla="*/ 0 w 96"/>
                <a:gd name="T3" fmla="*/ 0 h 241"/>
                <a:gd name="T4" fmla="*/ 0 w 96"/>
                <a:gd name="T5" fmla="*/ 0 h 241"/>
                <a:gd name="T6" fmla="*/ 0 w 96"/>
                <a:gd name="T7" fmla="*/ 0 h 241"/>
                <a:gd name="T8" fmla="*/ 0 60000 65536"/>
                <a:gd name="T9" fmla="*/ 0 60000 65536"/>
                <a:gd name="T10" fmla="*/ 0 60000 65536"/>
                <a:gd name="T11" fmla="*/ 0 60000 65536"/>
                <a:gd name="T12" fmla="*/ 0 w 96"/>
                <a:gd name="T13" fmla="*/ 0 h 241"/>
                <a:gd name="T14" fmla="*/ 96 w 96"/>
                <a:gd name="T15" fmla="*/ 241 h 241"/>
              </a:gdLst>
              <a:ahLst/>
              <a:cxnLst>
                <a:cxn ang="T8">
                  <a:pos x="T0" y="T1"/>
                </a:cxn>
                <a:cxn ang="T9">
                  <a:pos x="T2" y="T3"/>
                </a:cxn>
                <a:cxn ang="T10">
                  <a:pos x="T4" y="T5"/>
                </a:cxn>
                <a:cxn ang="T11">
                  <a:pos x="T6" y="T7"/>
                </a:cxn>
              </a:cxnLst>
              <a:rect l="T12" t="T13" r="T14" b="T15"/>
              <a:pathLst>
                <a:path w="96" h="241">
                  <a:moveTo>
                    <a:pt x="0" y="48"/>
                  </a:moveTo>
                  <a:lnTo>
                    <a:pt x="96" y="0"/>
                  </a:lnTo>
                  <a:lnTo>
                    <a:pt x="87" y="241"/>
                  </a:lnTo>
                  <a:lnTo>
                    <a:pt x="0" y="48"/>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95" name="Freeform 107"/>
            <p:cNvSpPr>
              <a:spLocks noChangeAspect="1"/>
            </p:cNvSpPr>
            <p:nvPr/>
          </p:nvSpPr>
          <p:spPr bwMode="auto">
            <a:xfrm rot="815464">
              <a:off x="2646" y="2173"/>
              <a:ext cx="17" cy="11"/>
            </a:xfrm>
            <a:custGeom>
              <a:avLst/>
              <a:gdLst>
                <a:gd name="T0" fmla="*/ 0 w 146"/>
                <a:gd name="T1" fmla="*/ 0 h 98"/>
                <a:gd name="T2" fmla="*/ 0 w 146"/>
                <a:gd name="T3" fmla="*/ 0 h 98"/>
                <a:gd name="T4" fmla="*/ 0 w 146"/>
                <a:gd name="T5" fmla="*/ 0 h 98"/>
                <a:gd name="T6" fmla="*/ 0 w 146"/>
                <a:gd name="T7" fmla="*/ 0 h 98"/>
                <a:gd name="T8" fmla="*/ 0 60000 65536"/>
                <a:gd name="T9" fmla="*/ 0 60000 65536"/>
                <a:gd name="T10" fmla="*/ 0 60000 65536"/>
                <a:gd name="T11" fmla="*/ 0 60000 65536"/>
                <a:gd name="T12" fmla="*/ 0 w 146"/>
                <a:gd name="T13" fmla="*/ 0 h 98"/>
                <a:gd name="T14" fmla="*/ 146 w 146"/>
                <a:gd name="T15" fmla="*/ 98 h 98"/>
              </a:gdLst>
              <a:ahLst/>
              <a:cxnLst>
                <a:cxn ang="T8">
                  <a:pos x="T0" y="T1"/>
                </a:cxn>
                <a:cxn ang="T9">
                  <a:pos x="T2" y="T3"/>
                </a:cxn>
                <a:cxn ang="T10">
                  <a:pos x="T4" y="T5"/>
                </a:cxn>
                <a:cxn ang="T11">
                  <a:pos x="T6" y="T7"/>
                </a:cxn>
              </a:cxnLst>
              <a:rect l="T12" t="T13" r="T14" b="T15"/>
              <a:pathLst>
                <a:path w="146" h="98">
                  <a:moveTo>
                    <a:pt x="66" y="98"/>
                  </a:moveTo>
                  <a:lnTo>
                    <a:pt x="146" y="33"/>
                  </a:lnTo>
                  <a:lnTo>
                    <a:pt x="0" y="0"/>
                  </a:lnTo>
                  <a:lnTo>
                    <a:pt x="66" y="98"/>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96" name="Freeform 108"/>
            <p:cNvSpPr>
              <a:spLocks noChangeAspect="1"/>
            </p:cNvSpPr>
            <p:nvPr/>
          </p:nvSpPr>
          <p:spPr bwMode="auto">
            <a:xfrm rot="815464">
              <a:off x="2682" y="1946"/>
              <a:ext cx="24" cy="11"/>
            </a:xfrm>
            <a:custGeom>
              <a:avLst/>
              <a:gdLst>
                <a:gd name="T0" fmla="*/ 0 w 210"/>
                <a:gd name="T1" fmla="*/ 0 h 97"/>
                <a:gd name="T2" fmla="*/ 0 w 210"/>
                <a:gd name="T3" fmla="*/ 0 h 97"/>
                <a:gd name="T4" fmla="*/ 0 w 210"/>
                <a:gd name="T5" fmla="*/ 0 h 97"/>
                <a:gd name="T6" fmla="*/ 0 w 210"/>
                <a:gd name="T7" fmla="*/ 0 h 97"/>
                <a:gd name="T8" fmla="*/ 0 w 210"/>
                <a:gd name="T9" fmla="*/ 0 h 97"/>
                <a:gd name="T10" fmla="*/ 0 60000 65536"/>
                <a:gd name="T11" fmla="*/ 0 60000 65536"/>
                <a:gd name="T12" fmla="*/ 0 60000 65536"/>
                <a:gd name="T13" fmla="*/ 0 60000 65536"/>
                <a:gd name="T14" fmla="*/ 0 60000 65536"/>
                <a:gd name="T15" fmla="*/ 0 w 210"/>
                <a:gd name="T16" fmla="*/ 0 h 97"/>
                <a:gd name="T17" fmla="*/ 210 w 210"/>
                <a:gd name="T18" fmla="*/ 97 h 97"/>
              </a:gdLst>
              <a:ahLst/>
              <a:cxnLst>
                <a:cxn ang="T10">
                  <a:pos x="T0" y="T1"/>
                </a:cxn>
                <a:cxn ang="T11">
                  <a:pos x="T2" y="T3"/>
                </a:cxn>
                <a:cxn ang="T12">
                  <a:pos x="T4" y="T5"/>
                </a:cxn>
                <a:cxn ang="T13">
                  <a:pos x="T6" y="T7"/>
                </a:cxn>
                <a:cxn ang="T14">
                  <a:pos x="T8" y="T9"/>
                </a:cxn>
              </a:cxnLst>
              <a:rect l="T15" t="T16" r="T17" b="T18"/>
              <a:pathLst>
                <a:path w="210" h="97">
                  <a:moveTo>
                    <a:pt x="0" y="49"/>
                  </a:moveTo>
                  <a:lnTo>
                    <a:pt x="114" y="0"/>
                  </a:lnTo>
                  <a:lnTo>
                    <a:pt x="210" y="65"/>
                  </a:lnTo>
                  <a:lnTo>
                    <a:pt x="82" y="97"/>
                  </a:lnTo>
                  <a:lnTo>
                    <a:pt x="0" y="49"/>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97" name="Freeform 109"/>
            <p:cNvSpPr>
              <a:spLocks noChangeAspect="1"/>
            </p:cNvSpPr>
            <p:nvPr/>
          </p:nvSpPr>
          <p:spPr bwMode="auto">
            <a:xfrm rot="815464">
              <a:off x="2573" y="1882"/>
              <a:ext cx="17" cy="36"/>
            </a:xfrm>
            <a:custGeom>
              <a:avLst/>
              <a:gdLst>
                <a:gd name="T0" fmla="*/ 0 w 146"/>
                <a:gd name="T1" fmla="*/ 0 h 306"/>
                <a:gd name="T2" fmla="*/ 0 w 146"/>
                <a:gd name="T3" fmla="*/ 0 h 306"/>
                <a:gd name="T4" fmla="*/ 0 w 146"/>
                <a:gd name="T5" fmla="*/ 0 h 306"/>
                <a:gd name="T6" fmla="*/ 0 w 146"/>
                <a:gd name="T7" fmla="*/ 0 h 306"/>
                <a:gd name="T8" fmla="*/ 0 w 146"/>
                <a:gd name="T9" fmla="*/ 0 h 306"/>
                <a:gd name="T10" fmla="*/ 0 w 146"/>
                <a:gd name="T11" fmla="*/ 0 h 306"/>
                <a:gd name="T12" fmla="*/ 0 60000 65536"/>
                <a:gd name="T13" fmla="*/ 0 60000 65536"/>
                <a:gd name="T14" fmla="*/ 0 60000 65536"/>
                <a:gd name="T15" fmla="*/ 0 60000 65536"/>
                <a:gd name="T16" fmla="*/ 0 60000 65536"/>
                <a:gd name="T17" fmla="*/ 0 60000 65536"/>
                <a:gd name="T18" fmla="*/ 0 w 146"/>
                <a:gd name="T19" fmla="*/ 0 h 306"/>
                <a:gd name="T20" fmla="*/ 146 w 146"/>
                <a:gd name="T21" fmla="*/ 306 h 306"/>
              </a:gdLst>
              <a:ahLst/>
              <a:cxnLst>
                <a:cxn ang="T12">
                  <a:pos x="T0" y="T1"/>
                </a:cxn>
                <a:cxn ang="T13">
                  <a:pos x="T2" y="T3"/>
                </a:cxn>
                <a:cxn ang="T14">
                  <a:pos x="T4" y="T5"/>
                </a:cxn>
                <a:cxn ang="T15">
                  <a:pos x="T6" y="T7"/>
                </a:cxn>
                <a:cxn ang="T16">
                  <a:pos x="T8" y="T9"/>
                </a:cxn>
                <a:cxn ang="T17">
                  <a:pos x="T10" y="T11"/>
                </a:cxn>
              </a:cxnLst>
              <a:rect l="T18" t="T19" r="T20" b="T21"/>
              <a:pathLst>
                <a:path w="146" h="306">
                  <a:moveTo>
                    <a:pt x="130" y="177"/>
                  </a:moveTo>
                  <a:lnTo>
                    <a:pt x="146" y="49"/>
                  </a:lnTo>
                  <a:lnTo>
                    <a:pt x="65" y="0"/>
                  </a:lnTo>
                  <a:lnTo>
                    <a:pt x="0" y="128"/>
                  </a:lnTo>
                  <a:lnTo>
                    <a:pt x="130" y="306"/>
                  </a:lnTo>
                  <a:lnTo>
                    <a:pt x="130" y="177"/>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98" name="Freeform 110"/>
            <p:cNvSpPr>
              <a:spLocks noChangeAspect="1"/>
            </p:cNvSpPr>
            <p:nvPr/>
          </p:nvSpPr>
          <p:spPr bwMode="auto">
            <a:xfrm rot="815464">
              <a:off x="2595" y="2453"/>
              <a:ext cx="11" cy="28"/>
            </a:xfrm>
            <a:custGeom>
              <a:avLst/>
              <a:gdLst>
                <a:gd name="T0" fmla="*/ 0 w 96"/>
                <a:gd name="T1" fmla="*/ 0 h 235"/>
                <a:gd name="T2" fmla="*/ 0 w 96"/>
                <a:gd name="T3" fmla="*/ 0 h 235"/>
                <a:gd name="T4" fmla="*/ 0 w 96"/>
                <a:gd name="T5" fmla="*/ 0 h 235"/>
                <a:gd name="T6" fmla="*/ 0 w 96"/>
                <a:gd name="T7" fmla="*/ 0 h 235"/>
                <a:gd name="T8" fmla="*/ 0 w 96"/>
                <a:gd name="T9" fmla="*/ 0 h 235"/>
                <a:gd name="T10" fmla="*/ 0 w 96"/>
                <a:gd name="T11" fmla="*/ 0 h 235"/>
                <a:gd name="T12" fmla="*/ 0 w 96"/>
                <a:gd name="T13" fmla="*/ 0 h 235"/>
                <a:gd name="T14" fmla="*/ 0 60000 65536"/>
                <a:gd name="T15" fmla="*/ 0 60000 65536"/>
                <a:gd name="T16" fmla="*/ 0 60000 65536"/>
                <a:gd name="T17" fmla="*/ 0 60000 65536"/>
                <a:gd name="T18" fmla="*/ 0 60000 65536"/>
                <a:gd name="T19" fmla="*/ 0 60000 65536"/>
                <a:gd name="T20" fmla="*/ 0 60000 65536"/>
                <a:gd name="T21" fmla="*/ 0 w 96"/>
                <a:gd name="T22" fmla="*/ 0 h 235"/>
                <a:gd name="T23" fmla="*/ 96 w 96"/>
                <a:gd name="T24" fmla="*/ 235 h 2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6" h="235">
                  <a:moveTo>
                    <a:pt x="64" y="235"/>
                  </a:moveTo>
                  <a:lnTo>
                    <a:pt x="96" y="107"/>
                  </a:lnTo>
                  <a:lnTo>
                    <a:pt x="70" y="0"/>
                  </a:lnTo>
                  <a:lnTo>
                    <a:pt x="0" y="33"/>
                  </a:lnTo>
                  <a:lnTo>
                    <a:pt x="6" y="122"/>
                  </a:lnTo>
                  <a:lnTo>
                    <a:pt x="22" y="220"/>
                  </a:lnTo>
                  <a:lnTo>
                    <a:pt x="64" y="235"/>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99" name="Freeform 111"/>
            <p:cNvSpPr>
              <a:spLocks noChangeAspect="1"/>
            </p:cNvSpPr>
            <p:nvPr/>
          </p:nvSpPr>
          <p:spPr bwMode="auto">
            <a:xfrm rot="815464">
              <a:off x="2608" y="2400"/>
              <a:ext cx="19" cy="55"/>
            </a:xfrm>
            <a:custGeom>
              <a:avLst/>
              <a:gdLst>
                <a:gd name="T0" fmla="*/ 0 w 161"/>
                <a:gd name="T1" fmla="*/ 0 h 474"/>
                <a:gd name="T2" fmla="*/ 0 w 161"/>
                <a:gd name="T3" fmla="*/ 0 h 474"/>
                <a:gd name="T4" fmla="*/ 0 w 161"/>
                <a:gd name="T5" fmla="*/ 0 h 474"/>
                <a:gd name="T6" fmla="*/ 0 w 161"/>
                <a:gd name="T7" fmla="*/ 0 h 474"/>
                <a:gd name="T8" fmla="*/ 0 w 161"/>
                <a:gd name="T9" fmla="*/ 0 h 474"/>
                <a:gd name="T10" fmla="*/ 0 w 161"/>
                <a:gd name="T11" fmla="*/ 0 h 474"/>
                <a:gd name="T12" fmla="*/ 0 w 161"/>
                <a:gd name="T13" fmla="*/ 0 h 474"/>
                <a:gd name="T14" fmla="*/ 0 w 161"/>
                <a:gd name="T15" fmla="*/ 0 h 474"/>
                <a:gd name="T16" fmla="*/ 0 w 161"/>
                <a:gd name="T17" fmla="*/ 0 h 474"/>
                <a:gd name="T18" fmla="*/ 0 w 161"/>
                <a:gd name="T19" fmla="*/ 0 h 474"/>
                <a:gd name="T20" fmla="*/ 0 w 161"/>
                <a:gd name="T21" fmla="*/ 0 h 474"/>
                <a:gd name="T22" fmla="*/ 0 w 161"/>
                <a:gd name="T23" fmla="*/ 0 h 47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61"/>
                <a:gd name="T37" fmla="*/ 0 h 474"/>
                <a:gd name="T38" fmla="*/ 161 w 161"/>
                <a:gd name="T39" fmla="*/ 474 h 47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61" h="474">
                  <a:moveTo>
                    <a:pt x="90" y="103"/>
                  </a:moveTo>
                  <a:lnTo>
                    <a:pt x="122" y="0"/>
                  </a:lnTo>
                  <a:lnTo>
                    <a:pt x="145" y="0"/>
                  </a:lnTo>
                  <a:lnTo>
                    <a:pt x="161" y="129"/>
                  </a:lnTo>
                  <a:lnTo>
                    <a:pt x="129" y="199"/>
                  </a:lnTo>
                  <a:lnTo>
                    <a:pt x="139" y="387"/>
                  </a:lnTo>
                  <a:lnTo>
                    <a:pt x="90" y="474"/>
                  </a:lnTo>
                  <a:lnTo>
                    <a:pt x="65" y="322"/>
                  </a:lnTo>
                  <a:lnTo>
                    <a:pt x="10" y="226"/>
                  </a:lnTo>
                  <a:lnTo>
                    <a:pt x="0" y="129"/>
                  </a:lnTo>
                  <a:lnTo>
                    <a:pt x="65" y="80"/>
                  </a:lnTo>
                  <a:lnTo>
                    <a:pt x="90" y="103"/>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100" name="Freeform 112"/>
            <p:cNvSpPr>
              <a:spLocks noChangeAspect="1"/>
            </p:cNvSpPr>
            <p:nvPr/>
          </p:nvSpPr>
          <p:spPr bwMode="auto">
            <a:xfrm rot="815464">
              <a:off x="2639" y="2363"/>
              <a:ext cx="11" cy="26"/>
            </a:xfrm>
            <a:custGeom>
              <a:avLst/>
              <a:gdLst>
                <a:gd name="T0" fmla="*/ 0 w 104"/>
                <a:gd name="T1" fmla="*/ 0 h 235"/>
                <a:gd name="T2" fmla="*/ 0 w 104"/>
                <a:gd name="T3" fmla="*/ 0 h 235"/>
                <a:gd name="T4" fmla="*/ 0 w 104"/>
                <a:gd name="T5" fmla="*/ 0 h 235"/>
                <a:gd name="T6" fmla="*/ 0 w 104"/>
                <a:gd name="T7" fmla="*/ 0 h 235"/>
                <a:gd name="T8" fmla="*/ 0 w 104"/>
                <a:gd name="T9" fmla="*/ 0 h 235"/>
                <a:gd name="T10" fmla="*/ 0 w 104"/>
                <a:gd name="T11" fmla="*/ 0 h 235"/>
                <a:gd name="T12" fmla="*/ 0 60000 65536"/>
                <a:gd name="T13" fmla="*/ 0 60000 65536"/>
                <a:gd name="T14" fmla="*/ 0 60000 65536"/>
                <a:gd name="T15" fmla="*/ 0 60000 65536"/>
                <a:gd name="T16" fmla="*/ 0 60000 65536"/>
                <a:gd name="T17" fmla="*/ 0 60000 65536"/>
                <a:gd name="T18" fmla="*/ 0 w 104"/>
                <a:gd name="T19" fmla="*/ 0 h 235"/>
                <a:gd name="T20" fmla="*/ 104 w 104"/>
                <a:gd name="T21" fmla="*/ 235 h 235"/>
              </a:gdLst>
              <a:ahLst/>
              <a:cxnLst>
                <a:cxn ang="T12">
                  <a:pos x="T0" y="T1"/>
                </a:cxn>
                <a:cxn ang="T13">
                  <a:pos x="T2" y="T3"/>
                </a:cxn>
                <a:cxn ang="T14">
                  <a:pos x="T4" y="T5"/>
                </a:cxn>
                <a:cxn ang="T15">
                  <a:pos x="T6" y="T7"/>
                </a:cxn>
                <a:cxn ang="T16">
                  <a:pos x="T8" y="T9"/>
                </a:cxn>
                <a:cxn ang="T17">
                  <a:pos x="T10" y="T11"/>
                </a:cxn>
              </a:cxnLst>
              <a:rect l="T18" t="T19" r="T20" b="T21"/>
              <a:pathLst>
                <a:path w="104" h="235">
                  <a:moveTo>
                    <a:pt x="7" y="203"/>
                  </a:moveTo>
                  <a:lnTo>
                    <a:pt x="66" y="235"/>
                  </a:lnTo>
                  <a:lnTo>
                    <a:pt x="104" y="146"/>
                  </a:lnTo>
                  <a:lnTo>
                    <a:pt x="49" y="0"/>
                  </a:lnTo>
                  <a:lnTo>
                    <a:pt x="0" y="32"/>
                  </a:lnTo>
                  <a:lnTo>
                    <a:pt x="7" y="203"/>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101" name="Freeform 113"/>
            <p:cNvSpPr>
              <a:spLocks noChangeAspect="1"/>
            </p:cNvSpPr>
            <p:nvPr/>
          </p:nvSpPr>
          <p:spPr bwMode="auto">
            <a:xfrm rot="815464">
              <a:off x="2284" y="1778"/>
              <a:ext cx="207" cy="286"/>
            </a:xfrm>
            <a:custGeom>
              <a:avLst/>
              <a:gdLst>
                <a:gd name="T0" fmla="*/ 0 w 1790"/>
                <a:gd name="T1" fmla="*/ 0 h 2462"/>
                <a:gd name="T2" fmla="*/ 0 w 1790"/>
                <a:gd name="T3" fmla="*/ 0 h 2462"/>
                <a:gd name="T4" fmla="*/ 0 w 1790"/>
                <a:gd name="T5" fmla="*/ 0 h 2462"/>
                <a:gd name="T6" fmla="*/ 0 w 1790"/>
                <a:gd name="T7" fmla="*/ 0 h 2462"/>
                <a:gd name="T8" fmla="*/ 0 w 1790"/>
                <a:gd name="T9" fmla="*/ 0 h 2462"/>
                <a:gd name="T10" fmla="*/ 0 w 1790"/>
                <a:gd name="T11" fmla="*/ 0 h 2462"/>
                <a:gd name="T12" fmla="*/ 0 w 1790"/>
                <a:gd name="T13" fmla="*/ 0 h 2462"/>
                <a:gd name="T14" fmla="*/ 0 w 1790"/>
                <a:gd name="T15" fmla="*/ 0 h 2462"/>
                <a:gd name="T16" fmla="*/ 0 w 1790"/>
                <a:gd name="T17" fmla="*/ 0 h 2462"/>
                <a:gd name="T18" fmla="*/ 0 w 1790"/>
                <a:gd name="T19" fmla="*/ 0 h 2462"/>
                <a:gd name="T20" fmla="*/ 0 w 1790"/>
                <a:gd name="T21" fmla="*/ 0 h 2462"/>
                <a:gd name="T22" fmla="*/ 0 w 1790"/>
                <a:gd name="T23" fmla="*/ 0 h 2462"/>
                <a:gd name="T24" fmla="*/ 0 w 1790"/>
                <a:gd name="T25" fmla="*/ 0 h 2462"/>
                <a:gd name="T26" fmla="*/ 0 w 1790"/>
                <a:gd name="T27" fmla="*/ 0 h 2462"/>
                <a:gd name="T28" fmla="*/ 0 w 1790"/>
                <a:gd name="T29" fmla="*/ 0 h 2462"/>
                <a:gd name="T30" fmla="*/ 0 w 1790"/>
                <a:gd name="T31" fmla="*/ 0 h 2462"/>
                <a:gd name="T32" fmla="*/ 0 w 1790"/>
                <a:gd name="T33" fmla="*/ 0 h 2462"/>
                <a:gd name="T34" fmla="*/ 0 w 1790"/>
                <a:gd name="T35" fmla="*/ 0 h 2462"/>
                <a:gd name="T36" fmla="*/ 0 w 1790"/>
                <a:gd name="T37" fmla="*/ 0 h 2462"/>
                <a:gd name="T38" fmla="*/ 0 w 1790"/>
                <a:gd name="T39" fmla="*/ 0 h 2462"/>
                <a:gd name="T40" fmla="*/ 0 w 1790"/>
                <a:gd name="T41" fmla="*/ 0 h 2462"/>
                <a:gd name="T42" fmla="*/ 0 w 1790"/>
                <a:gd name="T43" fmla="*/ 0 h 2462"/>
                <a:gd name="T44" fmla="*/ 0 w 1790"/>
                <a:gd name="T45" fmla="*/ 0 h 2462"/>
                <a:gd name="T46" fmla="*/ 0 w 1790"/>
                <a:gd name="T47" fmla="*/ 0 h 2462"/>
                <a:gd name="T48" fmla="*/ 0 w 1790"/>
                <a:gd name="T49" fmla="*/ 0 h 2462"/>
                <a:gd name="T50" fmla="*/ 0 w 1790"/>
                <a:gd name="T51" fmla="*/ 0 h 2462"/>
                <a:gd name="T52" fmla="*/ 0 w 1790"/>
                <a:gd name="T53" fmla="*/ 0 h 2462"/>
                <a:gd name="T54" fmla="*/ 0 w 1790"/>
                <a:gd name="T55" fmla="*/ 0 h 2462"/>
                <a:gd name="T56" fmla="*/ 0 w 1790"/>
                <a:gd name="T57" fmla="*/ 0 h 2462"/>
                <a:gd name="T58" fmla="*/ 0 w 1790"/>
                <a:gd name="T59" fmla="*/ 0 h 2462"/>
                <a:gd name="T60" fmla="*/ 0 w 1790"/>
                <a:gd name="T61" fmla="*/ 0 h 2462"/>
                <a:gd name="T62" fmla="*/ 0 w 1790"/>
                <a:gd name="T63" fmla="*/ 0 h 2462"/>
                <a:gd name="T64" fmla="*/ 0 w 1790"/>
                <a:gd name="T65" fmla="*/ 0 h 2462"/>
                <a:gd name="T66" fmla="*/ 0 w 1790"/>
                <a:gd name="T67" fmla="*/ 0 h 2462"/>
                <a:gd name="T68" fmla="*/ 0 w 1790"/>
                <a:gd name="T69" fmla="*/ 0 h 2462"/>
                <a:gd name="T70" fmla="*/ 0 w 1790"/>
                <a:gd name="T71" fmla="*/ 0 h 2462"/>
                <a:gd name="T72" fmla="*/ 0 w 1790"/>
                <a:gd name="T73" fmla="*/ 0 h 2462"/>
                <a:gd name="T74" fmla="*/ 0 w 1790"/>
                <a:gd name="T75" fmla="*/ 0 h 2462"/>
                <a:gd name="T76" fmla="*/ 0 w 1790"/>
                <a:gd name="T77" fmla="*/ 0 h 2462"/>
                <a:gd name="T78" fmla="*/ 0 w 1790"/>
                <a:gd name="T79" fmla="*/ 0 h 2462"/>
                <a:gd name="T80" fmla="*/ 0 w 1790"/>
                <a:gd name="T81" fmla="*/ 0 h 2462"/>
                <a:gd name="T82" fmla="*/ 0 w 1790"/>
                <a:gd name="T83" fmla="*/ 0 h 2462"/>
                <a:gd name="T84" fmla="*/ 0 w 1790"/>
                <a:gd name="T85" fmla="*/ 0 h 2462"/>
                <a:gd name="T86" fmla="*/ 0 w 1790"/>
                <a:gd name="T87" fmla="*/ 0 h 2462"/>
                <a:gd name="T88" fmla="*/ 0 w 1790"/>
                <a:gd name="T89" fmla="*/ 0 h 2462"/>
                <a:gd name="T90" fmla="*/ 0 w 1790"/>
                <a:gd name="T91" fmla="*/ 0 h 2462"/>
                <a:gd name="T92" fmla="*/ 0 w 1790"/>
                <a:gd name="T93" fmla="*/ 0 h 2462"/>
                <a:gd name="T94" fmla="*/ 0 w 1790"/>
                <a:gd name="T95" fmla="*/ 0 h 2462"/>
                <a:gd name="T96" fmla="*/ 0 w 1790"/>
                <a:gd name="T97" fmla="*/ 0 h 2462"/>
                <a:gd name="T98" fmla="*/ 0 w 1790"/>
                <a:gd name="T99" fmla="*/ 0 h 246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790"/>
                <a:gd name="T151" fmla="*/ 0 h 2462"/>
                <a:gd name="T152" fmla="*/ 1790 w 1790"/>
                <a:gd name="T153" fmla="*/ 2462 h 246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790" h="2462">
                  <a:moveTo>
                    <a:pt x="1065" y="0"/>
                  </a:moveTo>
                  <a:lnTo>
                    <a:pt x="1167" y="29"/>
                  </a:lnTo>
                  <a:lnTo>
                    <a:pt x="1184" y="109"/>
                  </a:lnTo>
                  <a:lnTo>
                    <a:pt x="1265" y="126"/>
                  </a:lnTo>
                  <a:lnTo>
                    <a:pt x="1355" y="232"/>
                  </a:lnTo>
                  <a:lnTo>
                    <a:pt x="1451" y="313"/>
                  </a:lnTo>
                  <a:lnTo>
                    <a:pt x="1565" y="303"/>
                  </a:lnTo>
                  <a:lnTo>
                    <a:pt x="1726" y="448"/>
                  </a:lnTo>
                  <a:lnTo>
                    <a:pt x="1790" y="836"/>
                  </a:lnTo>
                  <a:lnTo>
                    <a:pt x="1661" y="819"/>
                  </a:lnTo>
                  <a:lnTo>
                    <a:pt x="1517" y="626"/>
                  </a:lnTo>
                  <a:lnTo>
                    <a:pt x="1517" y="755"/>
                  </a:lnTo>
                  <a:lnTo>
                    <a:pt x="1339" y="948"/>
                  </a:lnTo>
                  <a:lnTo>
                    <a:pt x="1404" y="1239"/>
                  </a:lnTo>
                  <a:lnTo>
                    <a:pt x="1532" y="1594"/>
                  </a:lnTo>
                  <a:lnTo>
                    <a:pt x="1710" y="1642"/>
                  </a:lnTo>
                  <a:lnTo>
                    <a:pt x="1661" y="1755"/>
                  </a:lnTo>
                  <a:lnTo>
                    <a:pt x="1549" y="1788"/>
                  </a:lnTo>
                  <a:lnTo>
                    <a:pt x="1597" y="1949"/>
                  </a:lnTo>
                  <a:lnTo>
                    <a:pt x="1419" y="2110"/>
                  </a:lnTo>
                  <a:lnTo>
                    <a:pt x="1436" y="1932"/>
                  </a:lnTo>
                  <a:lnTo>
                    <a:pt x="1258" y="2029"/>
                  </a:lnTo>
                  <a:lnTo>
                    <a:pt x="1114" y="2207"/>
                  </a:lnTo>
                  <a:lnTo>
                    <a:pt x="1194" y="2303"/>
                  </a:lnTo>
                  <a:lnTo>
                    <a:pt x="1065" y="2336"/>
                  </a:lnTo>
                  <a:lnTo>
                    <a:pt x="968" y="2462"/>
                  </a:lnTo>
                  <a:lnTo>
                    <a:pt x="952" y="2352"/>
                  </a:lnTo>
                  <a:lnTo>
                    <a:pt x="775" y="2336"/>
                  </a:lnTo>
                  <a:lnTo>
                    <a:pt x="662" y="2417"/>
                  </a:lnTo>
                  <a:lnTo>
                    <a:pt x="629" y="2159"/>
                  </a:lnTo>
                  <a:lnTo>
                    <a:pt x="420" y="2029"/>
                  </a:lnTo>
                  <a:lnTo>
                    <a:pt x="268" y="2161"/>
                  </a:lnTo>
                  <a:lnTo>
                    <a:pt x="242" y="2046"/>
                  </a:lnTo>
                  <a:lnTo>
                    <a:pt x="16" y="1755"/>
                  </a:lnTo>
                  <a:lnTo>
                    <a:pt x="0" y="1626"/>
                  </a:lnTo>
                  <a:lnTo>
                    <a:pt x="145" y="1497"/>
                  </a:lnTo>
                  <a:lnTo>
                    <a:pt x="65" y="1368"/>
                  </a:lnTo>
                  <a:lnTo>
                    <a:pt x="242" y="1255"/>
                  </a:lnTo>
                  <a:lnTo>
                    <a:pt x="338" y="1239"/>
                  </a:lnTo>
                  <a:lnTo>
                    <a:pt x="436" y="980"/>
                  </a:lnTo>
                  <a:lnTo>
                    <a:pt x="323" y="916"/>
                  </a:lnTo>
                  <a:lnTo>
                    <a:pt x="338" y="787"/>
                  </a:lnTo>
                  <a:lnTo>
                    <a:pt x="242" y="723"/>
                  </a:lnTo>
                  <a:lnTo>
                    <a:pt x="226" y="529"/>
                  </a:lnTo>
                  <a:lnTo>
                    <a:pt x="371" y="352"/>
                  </a:lnTo>
                  <a:lnTo>
                    <a:pt x="404" y="155"/>
                  </a:lnTo>
                  <a:lnTo>
                    <a:pt x="626" y="216"/>
                  </a:lnTo>
                  <a:lnTo>
                    <a:pt x="739" y="158"/>
                  </a:lnTo>
                  <a:lnTo>
                    <a:pt x="974" y="94"/>
                  </a:lnTo>
                  <a:lnTo>
                    <a:pt x="1065" y="0"/>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102" name="Freeform 114"/>
            <p:cNvSpPr>
              <a:spLocks noChangeAspect="1"/>
            </p:cNvSpPr>
            <p:nvPr/>
          </p:nvSpPr>
          <p:spPr bwMode="auto">
            <a:xfrm rot="815464">
              <a:off x="2390" y="1479"/>
              <a:ext cx="23" cy="44"/>
            </a:xfrm>
            <a:custGeom>
              <a:avLst/>
              <a:gdLst>
                <a:gd name="T0" fmla="*/ 0 w 199"/>
                <a:gd name="T1" fmla="*/ 0 h 381"/>
                <a:gd name="T2" fmla="*/ 0 w 199"/>
                <a:gd name="T3" fmla="*/ 0 h 381"/>
                <a:gd name="T4" fmla="*/ 0 w 199"/>
                <a:gd name="T5" fmla="*/ 0 h 381"/>
                <a:gd name="T6" fmla="*/ 0 w 199"/>
                <a:gd name="T7" fmla="*/ 0 h 381"/>
                <a:gd name="T8" fmla="*/ 0 w 199"/>
                <a:gd name="T9" fmla="*/ 0 h 381"/>
                <a:gd name="T10" fmla="*/ 0 w 199"/>
                <a:gd name="T11" fmla="*/ 0 h 381"/>
                <a:gd name="T12" fmla="*/ 0 w 199"/>
                <a:gd name="T13" fmla="*/ 0 h 381"/>
                <a:gd name="T14" fmla="*/ 0 60000 65536"/>
                <a:gd name="T15" fmla="*/ 0 60000 65536"/>
                <a:gd name="T16" fmla="*/ 0 60000 65536"/>
                <a:gd name="T17" fmla="*/ 0 60000 65536"/>
                <a:gd name="T18" fmla="*/ 0 60000 65536"/>
                <a:gd name="T19" fmla="*/ 0 60000 65536"/>
                <a:gd name="T20" fmla="*/ 0 60000 65536"/>
                <a:gd name="T21" fmla="*/ 0 w 199"/>
                <a:gd name="T22" fmla="*/ 0 h 381"/>
                <a:gd name="T23" fmla="*/ 199 w 199"/>
                <a:gd name="T24" fmla="*/ 381 h 38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9" h="381">
                  <a:moveTo>
                    <a:pt x="199" y="97"/>
                  </a:moveTo>
                  <a:lnTo>
                    <a:pt x="155" y="235"/>
                  </a:lnTo>
                  <a:lnTo>
                    <a:pt x="167" y="371"/>
                  </a:lnTo>
                  <a:lnTo>
                    <a:pt x="122" y="381"/>
                  </a:lnTo>
                  <a:lnTo>
                    <a:pt x="0" y="145"/>
                  </a:lnTo>
                  <a:lnTo>
                    <a:pt x="129" y="0"/>
                  </a:lnTo>
                  <a:lnTo>
                    <a:pt x="199" y="97"/>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103" name="Freeform 115"/>
            <p:cNvSpPr>
              <a:spLocks noChangeAspect="1"/>
            </p:cNvSpPr>
            <p:nvPr/>
          </p:nvSpPr>
          <p:spPr bwMode="auto">
            <a:xfrm rot="815464">
              <a:off x="2072" y="1700"/>
              <a:ext cx="28" cy="25"/>
            </a:xfrm>
            <a:custGeom>
              <a:avLst/>
              <a:gdLst>
                <a:gd name="T0" fmla="*/ 0 w 233"/>
                <a:gd name="T1" fmla="*/ 0 h 209"/>
                <a:gd name="T2" fmla="*/ 0 w 233"/>
                <a:gd name="T3" fmla="*/ 0 h 209"/>
                <a:gd name="T4" fmla="*/ 0 w 233"/>
                <a:gd name="T5" fmla="*/ 0 h 209"/>
                <a:gd name="T6" fmla="*/ 0 w 233"/>
                <a:gd name="T7" fmla="*/ 0 h 209"/>
                <a:gd name="T8" fmla="*/ 0 w 233"/>
                <a:gd name="T9" fmla="*/ 0 h 209"/>
                <a:gd name="T10" fmla="*/ 0 60000 65536"/>
                <a:gd name="T11" fmla="*/ 0 60000 65536"/>
                <a:gd name="T12" fmla="*/ 0 60000 65536"/>
                <a:gd name="T13" fmla="*/ 0 60000 65536"/>
                <a:gd name="T14" fmla="*/ 0 60000 65536"/>
                <a:gd name="T15" fmla="*/ 0 w 233"/>
                <a:gd name="T16" fmla="*/ 0 h 209"/>
                <a:gd name="T17" fmla="*/ 233 w 233"/>
                <a:gd name="T18" fmla="*/ 209 h 209"/>
              </a:gdLst>
              <a:ahLst/>
              <a:cxnLst>
                <a:cxn ang="T10">
                  <a:pos x="T0" y="T1"/>
                </a:cxn>
                <a:cxn ang="T11">
                  <a:pos x="T2" y="T3"/>
                </a:cxn>
                <a:cxn ang="T12">
                  <a:pos x="T4" y="T5"/>
                </a:cxn>
                <a:cxn ang="T13">
                  <a:pos x="T6" y="T7"/>
                </a:cxn>
                <a:cxn ang="T14">
                  <a:pos x="T8" y="T9"/>
                </a:cxn>
              </a:cxnLst>
              <a:rect l="T15" t="T16" r="T17" b="T18"/>
              <a:pathLst>
                <a:path w="233" h="209">
                  <a:moveTo>
                    <a:pt x="0" y="209"/>
                  </a:moveTo>
                  <a:lnTo>
                    <a:pt x="233" y="74"/>
                  </a:lnTo>
                  <a:lnTo>
                    <a:pt x="184" y="0"/>
                  </a:lnTo>
                  <a:lnTo>
                    <a:pt x="7" y="0"/>
                  </a:lnTo>
                  <a:lnTo>
                    <a:pt x="0" y="209"/>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104" name="Freeform 116"/>
            <p:cNvSpPr>
              <a:spLocks noChangeAspect="1"/>
            </p:cNvSpPr>
            <p:nvPr/>
          </p:nvSpPr>
          <p:spPr bwMode="auto">
            <a:xfrm rot="815464">
              <a:off x="2014" y="1633"/>
              <a:ext cx="59" cy="58"/>
            </a:xfrm>
            <a:custGeom>
              <a:avLst/>
              <a:gdLst>
                <a:gd name="T0" fmla="*/ 0 w 510"/>
                <a:gd name="T1" fmla="*/ 0 h 494"/>
                <a:gd name="T2" fmla="*/ 0 w 510"/>
                <a:gd name="T3" fmla="*/ 0 h 494"/>
                <a:gd name="T4" fmla="*/ 0 w 510"/>
                <a:gd name="T5" fmla="*/ 0 h 494"/>
                <a:gd name="T6" fmla="*/ 0 w 510"/>
                <a:gd name="T7" fmla="*/ 0 h 494"/>
                <a:gd name="T8" fmla="*/ 0 w 510"/>
                <a:gd name="T9" fmla="*/ 0 h 494"/>
                <a:gd name="T10" fmla="*/ 0 w 510"/>
                <a:gd name="T11" fmla="*/ 0 h 494"/>
                <a:gd name="T12" fmla="*/ 0 w 510"/>
                <a:gd name="T13" fmla="*/ 0 h 494"/>
                <a:gd name="T14" fmla="*/ 0 w 510"/>
                <a:gd name="T15" fmla="*/ 0 h 494"/>
                <a:gd name="T16" fmla="*/ 0 w 510"/>
                <a:gd name="T17" fmla="*/ 0 h 494"/>
                <a:gd name="T18" fmla="*/ 0 w 510"/>
                <a:gd name="T19" fmla="*/ 0 h 494"/>
                <a:gd name="T20" fmla="*/ 0 w 510"/>
                <a:gd name="T21" fmla="*/ 0 h 49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0"/>
                <a:gd name="T34" fmla="*/ 0 h 494"/>
                <a:gd name="T35" fmla="*/ 510 w 510"/>
                <a:gd name="T36" fmla="*/ 494 h 49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0" h="494">
                  <a:moveTo>
                    <a:pt x="0" y="274"/>
                  </a:moveTo>
                  <a:lnTo>
                    <a:pt x="6" y="364"/>
                  </a:lnTo>
                  <a:lnTo>
                    <a:pt x="188" y="494"/>
                  </a:lnTo>
                  <a:lnTo>
                    <a:pt x="284" y="494"/>
                  </a:lnTo>
                  <a:lnTo>
                    <a:pt x="510" y="203"/>
                  </a:lnTo>
                  <a:lnTo>
                    <a:pt x="510" y="0"/>
                  </a:lnTo>
                  <a:lnTo>
                    <a:pt x="188" y="9"/>
                  </a:lnTo>
                  <a:lnTo>
                    <a:pt x="155" y="96"/>
                  </a:lnTo>
                  <a:lnTo>
                    <a:pt x="177" y="170"/>
                  </a:lnTo>
                  <a:lnTo>
                    <a:pt x="80" y="155"/>
                  </a:lnTo>
                  <a:lnTo>
                    <a:pt x="0" y="274"/>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105" name="Freeform 117"/>
            <p:cNvSpPr>
              <a:spLocks noChangeAspect="1"/>
            </p:cNvSpPr>
            <p:nvPr/>
          </p:nvSpPr>
          <p:spPr bwMode="auto">
            <a:xfrm rot="815464">
              <a:off x="2084" y="1619"/>
              <a:ext cx="43" cy="26"/>
            </a:xfrm>
            <a:custGeom>
              <a:avLst/>
              <a:gdLst>
                <a:gd name="T0" fmla="*/ 0 w 361"/>
                <a:gd name="T1" fmla="*/ 0 h 219"/>
                <a:gd name="T2" fmla="*/ 0 w 361"/>
                <a:gd name="T3" fmla="*/ 0 h 219"/>
                <a:gd name="T4" fmla="*/ 0 w 361"/>
                <a:gd name="T5" fmla="*/ 0 h 219"/>
                <a:gd name="T6" fmla="*/ 0 w 361"/>
                <a:gd name="T7" fmla="*/ 0 h 219"/>
                <a:gd name="T8" fmla="*/ 0 w 361"/>
                <a:gd name="T9" fmla="*/ 0 h 219"/>
                <a:gd name="T10" fmla="*/ 0 w 361"/>
                <a:gd name="T11" fmla="*/ 0 h 219"/>
                <a:gd name="T12" fmla="*/ 0 w 361"/>
                <a:gd name="T13" fmla="*/ 0 h 219"/>
                <a:gd name="T14" fmla="*/ 0 60000 65536"/>
                <a:gd name="T15" fmla="*/ 0 60000 65536"/>
                <a:gd name="T16" fmla="*/ 0 60000 65536"/>
                <a:gd name="T17" fmla="*/ 0 60000 65536"/>
                <a:gd name="T18" fmla="*/ 0 60000 65536"/>
                <a:gd name="T19" fmla="*/ 0 60000 65536"/>
                <a:gd name="T20" fmla="*/ 0 60000 65536"/>
                <a:gd name="T21" fmla="*/ 0 w 361"/>
                <a:gd name="T22" fmla="*/ 0 h 219"/>
                <a:gd name="T23" fmla="*/ 361 w 361"/>
                <a:gd name="T24" fmla="*/ 219 h 2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1" h="219">
                  <a:moveTo>
                    <a:pt x="0" y="112"/>
                  </a:moveTo>
                  <a:lnTo>
                    <a:pt x="129" y="97"/>
                  </a:lnTo>
                  <a:lnTo>
                    <a:pt x="265" y="0"/>
                  </a:lnTo>
                  <a:lnTo>
                    <a:pt x="361" y="58"/>
                  </a:lnTo>
                  <a:lnTo>
                    <a:pt x="183" y="219"/>
                  </a:lnTo>
                  <a:lnTo>
                    <a:pt x="55" y="219"/>
                  </a:lnTo>
                  <a:lnTo>
                    <a:pt x="0" y="112"/>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grpSp>
          <p:nvGrpSpPr>
            <p:cNvPr id="5" name="Group 118"/>
            <p:cNvGrpSpPr>
              <a:grpSpLocks noChangeAspect="1"/>
            </p:cNvGrpSpPr>
            <p:nvPr/>
          </p:nvGrpSpPr>
          <p:grpSpPr bwMode="auto">
            <a:xfrm rot="815464">
              <a:off x="1601" y="1587"/>
              <a:ext cx="720" cy="687"/>
              <a:chOff x="2825" y="1492"/>
              <a:chExt cx="1246" cy="1184"/>
            </a:xfrm>
            <a:grpFill/>
          </p:grpSpPr>
          <p:sp>
            <p:nvSpPr>
              <p:cNvPr id="107" name="Freeform 119"/>
              <p:cNvSpPr>
                <a:spLocks noChangeAspect="1"/>
              </p:cNvSpPr>
              <p:nvPr/>
            </p:nvSpPr>
            <p:spPr bwMode="auto">
              <a:xfrm>
                <a:off x="3112" y="1522"/>
                <a:ext cx="959" cy="1154"/>
              </a:xfrm>
              <a:custGeom>
                <a:avLst/>
                <a:gdLst>
                  <a:gd name="T0" fmla="*/ 0 w 4794"/>
                  <a:gd name="T1" fmla="*/ 0 h 5770"/>
                  <a:gd name="T2" fmla="*/ 0 w 4794"/>
                  <a:gd name="T3" fmla="*/ 0 h 5770"/>
                  <a:gd name="T4" fmla="*/ 1 w 4794"/>
                  <a:gd name="T5" fmla="*/ 1 h 5770"/>
                  <a:gd name="T6" fmla="*/ 1 w 4794"/>
                  <a:gd name="T7" fmla="*/ 0 h 5770"/>
                  <a:gd name="T8" fmla="*/ 1 w 4794"/>
                  <a:gd name="T9" fmla="*/ 0 h 5770"/>
                  <a:gd name="T10" fmla="*/ 1 w 4794"/>
                  <a:gd name="T11" fmla="*/ 0 h 5770"/>
                  <a:gd name="T12" fmla="*/ 1 w 4794"/>
                  <a:gd name="T13" fmla="*/ 0 h 5770"/>
                  <a:gd name="T14" fmla="*/ 1 w 4794"/>
                  <a:gd name="T15" fmla="*/ 0 h 5770"/>
                  <a:gd name="T16" fmla="*/ 1 w 4794"/>
                  <a:gd name="T17" fmla="*/ 0 h 5770"/>
                  <a:gd name="T18" fmla="*/ 1 w 4794"/>
                  <a:gd name="T19" fmla="*/ 0 h 5770"/>
                  <a:gd name="T20" fmla="*/ 1 w 4794"/>
                  <a:gd name="T21" fmla="*/ 0 h 5770"/>
                  <a:gd name="T22" fmla="*/ 1 w 4794"/>
                  <a:gd name="T23" fmla="*/ 0 h 5770"/>
                  <a:gd name="T24" fmla="*/ 1 w 4794"/>
                  <a:gd name="T25" fmla="*/ 0 h 5770"/>
                  <a:gd name="T26" fmla="*/ 1 w 4794"/>
                  <a:gd name="T27" fmla="*/ 0 h 5770"/>
                  <a:gd name="T28" fmla="*/ 1 w 4794"/>
                  <a:gd name="T29" fmla="*/ 1 h 5770"/>
                  <a:gd name="T30" fmla="*/ 1 w 4794"/>
                  <a:gd name="T31" fmla="*/ 1 h 5770"/>
                  <a:gd name="T32" fmla="*/ 1 w 4794"/>
                  <a:gd name="T33" fmla="*/ 1 h 5770"/>
                  <a:gd name="T34" fmla="*/ 1 w 4794"/>
                  <a:gd name="T35" fmla="*/ 1 h 5770"/>
                  <a:gd name="T36" fmla="*/ 1 w 4794"/>
                  <a:gd name="T37" fmla="*/ 1 h 5770"/>
                  <a:gd name="T38" fmla="*/ 1 w 4794"/>
                  <a:gd name="T39" fmla="*/ 1 h 5770"/>
                  <a:gd name="T40" fmla="*/ 1 w 4794"/>
                  <a:gd name="T41" fmla="*/ 1 h 5770"/>
                  <a:gd name="T42" fmla="*/ 1 w 4794"/>
                  <a:gd name="T43" fmla="*/ 2 h 5770"/>
                  <a:gd name="T44" fmla="*/ 1 w 4794"/>
                  <a:gd name="T45" fmla="*/ 2 h 5770"/>
                  <a:gd name="T46" fmla="*/ 1 w 4794"/>
                  <a:gd name="T47" fmla="*/ 2 h 5770"/>
                  <a:gd name="T48" fmla="*/ 1 w 4794"/>
                  <a:gd name="T49" fmla="*/ 2 h 5770"/>
                  <a:gd name="T50" fmla="*/ 1 w 4794"/>
                  <a:gd name="T51" fmla="*/ 2 h 5770"/>
                  <a:gd name="T52" fmla="*/ 1 w 4794"/>
                  <a:gd name="T53" fmla="*/ 2 h 5770"/>
                  <a:gd name="T54" fmla="*/ 1 w 4794"/>
                  <a:gd name="T55" fmla="*/ 2 h 5770"/>
                  <a:gd name="T56" fmla="*/ 1 w 4794"/>
                  <a:gd name="T57" fmla="*/ 2 h 5770"/>
                  <a:gd name="T58" fmla="*/ 1 w 4794"/>
                  <a:gd name="T59" fmla="*/ 2 h 5770"/>
                  <a:gd name="T60" fmla="*/ 1 w 4794"/>
                  <a:gd name="T61" fmla="*/ 2 h 5770"/>
                  <a:gd name="T62" fmla="*/ 0 w 4794"/>
                  <a:gd name="T63" fmla="*/ 2 h 5770"/>
                  <a:gd name="T64" fmla="*/ 0 w 4794"/>
                  <a:gd name="T65" fmla="*/ 2 h 5770"/>
                  <a:gd name="T66" fmla="*/ 0 w 4794"/>
                  <a:gd name="T67" fmla="*/ 2 h 5770"/>
                  <a:gd name="T68" fmla="*/ 0 w 4794"/>
                  <a:gd name="T69" fmla="*/ 2 h 5770"/>
                  <a:gd name="T70" fmla="*/ 0 w 4794"/>
                  <a:gd name="T71" fmla="*/ 1 h 5770"/>
                  <a:gd name="T72" fmla="*/ 0 w 4794"/>
                  <a:gd name="T73" fmla="*/ 1 h 5770"/>
                  <a:gd name="T74" fmla="*/ 0 w 4794"/>
                  <a:gd name="T75" fmla="*/ 1 h 5770"/>
                  <a:gd name="T76" fmla="*/ 0 w 4794"/>
                  <a:gd name="T77" fmla="*/ 1 h 5770"/>
                  <a:gd name="T78" fmla="*/ 0 w 4794"/>
                  <a:gd name="T79" fmla="*/ 1 h 5770"/>
                  <a:gd name="T80" fmla="*/ 0 w 4794"/>
                  <a:gd name="T81" fmla="*/ 1 h 5770"/>
                  <a:gd name="T82" fmla="*/ 0 w 4794"/>
                  <a:gd name="T83" fmla="*/ 1 h 5770"/>
                  <a:gd name="T84" fmla="*/ 0 w 4794"/>
                  <a:gd name="T85" fmla="*/ 1 h 5770"/>
                  <a:gd name="T86" fmla="*/ 0 w 4794"/>
                  <a:gd name="T87" fmla="*/ 1 h 5770"/>
                  <a:gd name="T88" fmla="*/ 0 w 4794"/>
                  <a:gd name="T89" fmla="*/ 1 h 577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4794"/>
                  <a:gd name="T136" fmla="*/ 0 h 5770"/>
                  <a:gd name="T137" fmla="*/ 4794 w 4794"/>
                  <a:gd name="T138" fmla="*/ 5770 h 577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4794" h="5770">
                    <a:moveTo>
                      <a:pt x="1083" y="1743"/>
                    </a:moveTo>
                    <a:lnTo>
                      <a:pt x="1019" y="1566"/>
                    </a:lnTo>
                    <a:lnTo>
                      <a:pt x="1019" y="1405"/>
                    </a:lnTo>
                    <a:lnTo>
                      <a:pt x="1197" y="1437"/>
                    </a:lnTo>
                    <a:lnTo>
                      <a:pt x="1310" y="1388"/>
                    </a:lnTo>
                    <a:lnTo>
                      <a:pt x="1503" y="1405"/>
                    </a:lnTo>
                    <a:lnTo>
                      <a:pt x="1407" y="1646"/>
                    </a:lnTo>
                    <a:lnTo>
                      <a:pt x="1617" y="1727"/>
                    </a:lnTo>
                    <a:lnTo>
                      <a:pt x="1988" y="1904"/>
                    </a:lnTo>
                    <a:lnTo>
                      <a:pt x="1955" y="1598"/>
                    </a:lnTo>
                    <a:lnTo>
                      <a:pt x="2149" y="1566"/>
                    </a:lnTo>
                    <a:lnTo>
                      <a:pt x="2196" y="1452"/>
                    </a:lnTo>
                    <a:lnTo>
                      <a:pt x="2503" y="1242"/>
                    </a:lnTo>
                    <a:lnTo>
                      <a:pt x="2277" y="1081"/>
                    </a:lnTo>
                    <a:lnTo>
                      <a:pt x="2342" y="920"/>
                    </a:lnTo>
                    <a:lnTo>
                      <a:pt x="2616" y="710"/>
                    </a:lnTo>
                    <a:lnTo>
                      <a:pt x="2729" y="759"/>
                    </a:lnTo>
                    <a:lnTo>
                      <a:pt x="2794" y="613"/>
                    </a:lnTo>
                    <a:lnTo>
                      <a:pt x="3019" y="485"/>
                    </a:lnTo>
                    <a:lnTo>
                      <a:pt x="3036" y="613"/>
                    </a:lnTo>
                    <a:lnTo>
                      <a:pt x="3165" y="613"/>
                    </a:lnTo>
                    <a:lnTo>
                      <a:pt x="3229" y="532"/>
                    </a:lnTo>
                    <a:lnTo>
                      <a:pt x="3536" y="532"/>
                    </a:lnTo>
                    <a:lnTo>
                      <a:pt x="3536" y="307"/>
                    </a:lnTo>
                    <a:lnTo>
                      <a:pt x="3810" y="49"/>
                    </a:lnTo>
                    <a:lnTo>
                      <a:pt x="4019" y="161"/>
                    </a:lnTo>
                    <a:lnTo>
                      <a:pt x="4132" y="129"/>
                    </a:lnTo>
                    <a:lnTo>
                      <a:pt x="4293" y="146"/>
                    </a:lnTo>
                    <a:lnTo>
                      <a:pt x="4268" y="0"/>
                    </a:lnTo>
                    <a:lnTo>
                      <a:pt x="4374" y="42"/>
                    </a:lnTo>
                    <a:lnTo>
                      <a:pt x="4526" y="172"/>
                    </a:lnTo>
                    <a:lnTo>
                      <a:pt x="4397" y="445"/>
                    </a:lnTo>
                    <a:lnTo>
                      <a:pt x="4348" y="543"/>
                    </a:lnTo>
                    <a:lnTo>
                      <a:pt x="4455" y="710"/>
                    </a:lnTo>
                    <a:lnTo>
                      <a:pt x="4622" y="710"/>
                    </a:lnTo>
                    <a:lnTo>
                      <a:pt x="4664" y="695"/>
                    </a:lnTo>
                    <a:lnTo>
                      <a:pt x="4762" y="788"/>
                    </a:lnTo>
                    <a:lnTo>
                      <a:pt x="4729" y="985"/>
                    </a:lnTo>
                    <a:lnTo>
                      <a:pt x="4584" y="1162"/>
                    </a:lnTo>
                    <a:lnTo>
                      <a:pt x="4600" y="1356"/>
                    </a:lnTo>
                    <a:lnTo>
                      <a:pt x="4696" y="1420"/>
                    </a:lnTo>
                    <a:lnTo>
                      <a:pt x="4681" y="1549"/>
                    </a:lnTo>
                    <a:lnTo>
                      <a:pt x="4794" y="1613"/>
                    </a:lnTo>
                    <a:lnTo>
                      <a:pt x="4696" y="1872"/>
                    </a:lnTo>
                    <a:lnTo>
                      <a:pt x="4600" y="1888"/>
                    </a:lnTo>
                    <a:lnTo>
                      <a:pt x="4423" y="2001"/>
                    </a:lnTo>
                    <a:lnTo>
                      <a:pt x="4503" y="2130"/>
                    </a:lnTo>
                    <a:lnTo>
                      <a:pt x="4358" y="2259"/>
                    </a:lnTo>
                    <a:lnTo>
                      <a:pt x="4374" y="2388"/>
                    </a:lnTo>
                    <a:lnTo>
                      <a:pt x="4600" y="2679"/>
                    </a:lnTo>
                    <a:lnTo>
                      <a:pt x="4626" y="2794"/>
                    </a:lnTo>
                    <a:lnTo>
                      <a:pt x="4649" y="2904"/>
                    </a:lnTo>
                    <a:lnTo>
                      <a:pt x="4471" y="2953"/>
                    </a:lnTo>
                    <a:lnTo>
                      <a:pt x="4342" y="3050"/>
                    </a:lnTo>
                    <a:lnTo>
                      <a:pt x="4181" y="3001"/>
                    </a:lnTo>
                    <a:lnTo>
                      <a:pt x="4164" y="3163"/>
                    </a:lnTo>
                    <a:lnTo>
                      <a:pt x="4278" y="3275"/>
                    </a:lnTo>
                    <a:lnTo>
                      <a:pt x="4229" y="3501"/>
                    </a:lnTo>
                    <a:lnTo>
                      <a:pt x="4407" y="3824"/>
                    </a:lnTo>
                    <a:lnTo>
                      <a:pt x="4293" y="4050"/>
                    </a:lnTo>
                    <a:lnTo>
                      <a:pt x="4181" y="4050"/>
                    </a:lnTo>
                    <a:lnTo>
                      <a:pt x="4197" y="4195"/>
                    </a:lnTo>
                    <a:lnTo>
                      <a:pt x="3922" y="4309"/>
                    </a:lnTo>
                    <a:lnTo>
                      <a:pt x="4003" y="4598"/>
                    </a:lnTo>
                    <a:lnTo>
                      <a:pt x="3954" y="4712"/>
                    </a:lnTo>
                    <a:lnTo>
                      <a:pt x="4068" y="4792"/>
                    </a:lnTo>
                    <a:lnTo>
                      <a:pt x="4068" y="4970"/>
                    </a:lnTo>
                    <a:lnTo>
                      <a:pt x="4181" y="4970"/>
                    </a:lnTo>
                    <a:lnTo>
                      <a:pt x="4149" y="5147"/>
                    </a:lnTo>
                    <a:lnTo>
                      <a:pt x="4219" y="5292"/>
                    </a:lnTo>
                    <a:lnTo>
                      <a:pt x="4049" y="5392"/>
                    </a:lnTo>
                    <a:lnTo>
                      <a:pt x="3997" y="5543"/>
                    </a:lnTo>
                    <a:lnTo>
                      <a:pt x="3888" y="5543"/>
                    </a:lnTo>
                    <a:lnTo>
                      <a:pt x="3700" y="5651"/>
                    </a:lnTo>
                    <a:lnTo>
                      <a:pt x="3636" y="5715"/>
                    </a:lnTo>
                    <a:lnTo>
                      <a:pt x="3500" y="5699"/>
                    </a:lnTo>
                    <a:lnTo>
                      <a:pt x="3384" y="5753"/>
                    </a:lnTo>
                    <a:lnTo>
                      <a:pt x="3242" y="5673"/>
                    </a:lnTo>
                    <a:lnTo>
                      <a:pt x="3112" y="5738"/>
                    </a:lnTo>
                    <a:lnTo>
                      <a:pt x="2984" y="5699"/>
                    </a:lnTo>
                    <a:lnTo>
                      <a:pt x="2900" y="5770"/>
                    </a:lnTo>
                    <a:lnTo>
                      <a:pt x="2803" y="5706"/>
                    </a:lnTo>
                    <a:lnTo>
                      <a:pt x="2639" y="5770"/>
                    </a:lnTo>
                    <a:lnTo>
                      <a:pt x="2523" y="5673"/>
                    </a:lnTo>
                    <a:lnTo>
                      <a:pt x="2416" y="5608"/>
                    </a:lnTo>
                    <a:lnTo>
                      <a:pt x="2384" y="5528"/>
                    </a:lnTo>
                    <a:lnTo>
                      <a:pt x="2264" y="5350"/>
                    </a:lnTo>
                    <a:lnTo>
                      <a:pt x="2232" y="5248"/>
                    </a:lnTo>
                    <a:lnTo>
                      <a:pt x="2152" y="5214"/>
                    </a:lnTo>
                    <a:lnTo>
                      <a:pt x="2054" y="5327"/>
                    </a:lnTo>
                    <a:lnTo>
                      <a:pt x="1965" y="5205"/>
                    </a:lnTo>
                    <a:lnTo>
                      <a:pt x="1803" y="5108"/>
                    </a:lnTo>
                    <a:lnTo>
                      <a:pt x="1651" y="5269"/>
                    </a:lnTo>
                    <a:lnTo>
                      <a:pt x="1609" y="5479"/>
                    </a:lnTo>
                    <a:lnTo>
                      <a:pt x="1475" y="5651"/>
                    </a:lnTo>
                    <a:lnTo>
                      <a:pt x="1420" y="5537"/>
                    </a:lnTo>
                    <a:lnTo>
                      <a:pt x="1394" y="5608"/>
                    </a:lnTo>
                    <a:lnTo>
                      <a:pt x="1193" y="5673"/>
                    </a:lnTo>
                    <a:lnTo>
                      <a:pt x="1168" y="5731"/>
                    </a:lnTo>
                    <a:lnTo>
                      <a:pt x="1064" y="5731"/>
                    </a:lnTo>
                    <a:lnTo>
                      <a:pt x="1032" y="5576"/>
                    </a:lnTo>
                    <a:lnTo>
                      <a:pt x="1071" y="5231"/>
                    </a:lnTo>
                    <a:lnTo>
                      <a:pt x="926" y="5134"/>
                    </a:lnTo>
                    <a:lnTo>
                      <a:pt x="877" y="5028"/>
                    </a:lnTo>
                    <a:lnTo>
                      <a:pt x="919" y="4937"/>
                    </a:lnTo>
                    <a:lnTo>
                      <a:pt x="807" y="4898"/>
                    </a:lnTo>
                    <a:lnTo>
                      <a:pt x="797" y="4744"/>
                    </a:lnTo>
                    <a:lnTo>
                      <a:pt x="652" y="4608"/>
                    </a:lnTo>
                    <a:lnTo>
                      <a:pt x="610" y="4530"/>
                    </a:lnTo>
                    <a:lnTo>
                      <a:pt x="570" y="4453"/>
                    </a:lnTo>
                    <a:lnTo>
                      <a:pt x="307" y="4453"/>
                    </a:lnTo>
                    <a:lnTo>
                      <a:pt x="258" y="4286"/>
                    </a:lnTo>
                    <a:lnTo>
                      <a:pt x="322" y="4140"/>
                    </a:lnTo>
                    <a:lnTo>
                      <a:pt x="216" y="4034"/>
                    </a:lnTo>
                    <a:lnTo>
                      <a:pt x="184" y="3866"/>
                    </a:lnTo>
                    <a:lnTo>
                      <a:pt x="112" y="3828"/>
                    </a:lnTo>
                    <a:lnTo>
                      <a:pt x="216" y="3679"/>
                    </a:lnTo>
                    <a:lnTo>
                      <a:pt x="161" y="3569"/>
                    </a:lnTo>
                    <a:lnTo>
                      <a:pt x="167" y="3440"/>
                    </a:lnTo>
                    <a:lnTo>
                      <a:pt x="97" y="3279"/>
                    </a:lnTo>
                    <a:lnTo>
                      <a:pt x="0" y="3163"/>
                    </a:lnTo>
                    <a:lnTo>
                      <a:pt x="145" y="3010"/>
                    </a:lnTo>
                    <a:lnTo>
                      <a:pt x="275" y="2995"/>
                    </a:lnTo>
                    <a:lnTo>
                      <a:pt x="275" y="2794"/>
                    </a:lnTo>
                    <a:lnTo>
                      <a:pt x="451" y="2550"/>
                    </a:lnTo>
                    <a:lnTo>
                      <a:pt x="371" y="2431"/>
                    </a:lnTo>
                    <a:lnTo>
                      <a:pt x="362" y="2317"/>
                    </a:lnTo>
                    <a:lnTo>
                      <a:pt x="194" y="2188"/>
                    </a:lnTo>
                    <a:lnTo>
                      <a:pt x="135" y="1995"/>
                    </a:lnTo>
                    <a:lnTo>
                      <a:pt x="167" y="1823"/>
                    </a:lnTo>
                    <a:lnTo>
                      <a:pt x="184" y="1872"/>
                    </a:lnTo>
                    <a:lnTo>
                      <a:pt x="264" y="1762"/>
                    </a:lnTo>
                    <a:lnTo>
                      <a:pt x="345" y="1859"/>
                    </a:lnTo>
                    <a:lnTo>
                      <a:pt x="684" y="1678"/>
                    </a:lnTo>
                    <a:lnTo>
                      <a:pt x="716" y="1795"/>
                    </a:lnTo>
                    <a:lnTo>
                      <a:pt x="1083" y="1743"/>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108" name="Freeform 120"/>
              <p:cNvSpPr>
                <a:spLocks noChangeAspect="1"/>
              </p:cNvSpPr>
              <p:nvPr/>
            </p:nvSpPr>
            <p:spPr bwMode="auto">
              <a:xfrm>
                <a:off x="2923" y="1600"/>
                <a:ext cx="64" cy="89"/>
              </a:xfrm>
              <a:custGeom>
                <a:avLst/>
                <a:gdLst>
                  <a:gd name="T0" fmla="*/ 0 w 324"/>
                  <a:gd name="T1" fmla="*/ 0 h 445"/>
                  <a:gd name="T2" fmla="*/ 0 w 324"/>
                  <a:gd name="T3" fmla="*/ 0 h 445"/>
                  <a:gd name="T4" fmla="*/ 0 w 324"/>
                  <a:gd name="T5" fmla="*/ 0 h 445"/>
                  <a:gd name="T6" fmla="*/ 0 w 324"/>
                  <a:gd name="T7" fmla="*/ 0 h 445"/>
                  <a:gd name="T8" fmla="*/ 0 w 324"/>
                  <a:gd name="T9" fmla="*/ 0 h 445"/>
                  <a:gd name="T10" fmla="*/ 0 w 324"/>
                  <a:gd name="T11" fmla="*/ 0 h 445"/>
                  <a:gd name="T12" fmla="*/ 0 w 324"/>
                  <a:gd name="T13" fmla="*/ 0 h 445"/>
                  <a:gd name="T14" fmla="*/ 0 60000 65536"/>
                  <a:gd name="T15" fmla="*/ 0 60000 65536"/>
                  <a:gd name="T16" fmla="*/ 0 60000 65536"/>
                  <a:gd name="T17" fmla="*/ 0 60000 65536"/>
                  <a:gd name="T18" fmla="*/ 0 60000 65536"/>
                  <a:gd name="T19" fmla="*/ 0 60000 65536"/>
                  <a:gd name="T20" fmla="*/ 0 60000 65536"/>
                  <a:gd name="T21" fmla="*/ 0 w 324"/>
                  <a:gd name="T22" fmla="*/ 0 h 445"/>
                  <a:gd name="T23" fmla="*/ 324 w 324"/>
                  <a:gd name="T24" fmla="*/ 445 h 44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4" h="445">
                    <a:moveTo>
                      <a:pt x="0" y="74"/>
                    </a:moveTo>
                    <a:lnTo>
                      <a:pt x="123" y="0"/>
                    </a:lnTo>
                    <a:lnTo>
                      <a:pt x="129" y="129"/>
                    </a:lnTo>
                    <a:lnTo>
                      <a:pt x="210" y="80"/>
                    </a:lnTo>
                    <a:lnTo>
                      <a:pt x="324" y="235"/>
                    </a:lnTo>
                    <a:lnTo>
                      <a:pt x="0" y="445"/>
                    </a:lnTo>
                    <a:lnTo>
                      <a:pt x="0" y="74"/>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109" name="Freeform 121"/>
              <p:cNvSpPr>
                <a:spLocks noChangeAspect="1"/>
              </p:cNvSpPr>
              <p:nvPr/>
            </p:nvSpPr>
            <p:spPr bwMode="auto">
              <a:xfrm>
                <a:off x="2845" y="1569"/>
                <a:ext cx="60" cy="76"/>
              </a:xfrm>
              <a:custGeom>
                <a:avLst/>
                <a:gdLst>
                  <a:gd name="T0" fmla="*/ 0 w 299"/>
                  <a:gd name="T1" fmla="*/ 0 h 377"/>
                  <a:gd name="T2" fmla="*/ 0 w 299"/>
                  <a:gd name="T3" fmla="*/ 0 h 377"/>
                  <a:gd name="T4" fmla="*/ 0 w 299"/>
                  <a:gd name="T5" fmla="*/ 0 h 377"/>
                  <a:gd name="T6" fmla="*/ 0 w 299"/>
                  <a:gd name="T7" fmla="*/ 0 h 377"/>
                  <a:gd name="T8" fmla="*/ 0 w 299"/>
                  <a:gd name="T9" fmla="*/ 0 h 377"/>
                  <a:gd name="T10" fmla="*/ 0 w 299"/>
                  <a:gd name="T11" fmla="*/ 0 h 377"/>
                  <a:gd name="T12" fmla="*/ 0 w 299"/>
                  <a:gd name="T13" fmla="*/ 0 h 377"/>
                  <a:gd name="T14" fmla="*/ 0 w 299"/>
                  <a:gd name="T15" fmla="*/ 0 h 377"/>
                  <a:gd name="T16" fmla="*/ 0 60000 65536"/>
                  <a:gd name="T17" fmla="*/ 0 60000 65536"/>
                  <a:gd name="T18" fmla="*/ 0 60000 65536"/>
                  <a:gd name="T19" fmla="*/ 0 60000 65536"/>
                  <a:gd name="T20" fmla="*/ 0 60000 65536"/>
                  <a:gd name="T21" fmla="*/ 0 60000 65536"/>
                  <a:gd name="T22" fmla="*/ 0 60000 65536"/>
                  <a:gd name="T23" fmla="*/ 0 60000 65536"/>
                  <a:gd name="T24" fmla="*/ 0 w 299"/>
                  <a:gd name="T25" fmla="*/ 0 h 377"/>
                  <a:gd name="T26" fmla="*/ 299 w 299"/>
                  <a:gd name="T27" fmla="*/ 377 h 37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99" h="377">
                    <a:moveTo>
                      <a:pt x="0" y="200"/>
                    </a:moveTo>
                    <a:lnTo>
                      <a:pt x="32" y="88"/>
                    </a:lnTo>
                    <a:lnTo>
                      <a:pt x="171" y="0"/>
                    </a:lnTo>
                    <a:lnTo>
                      <a:pt x="176" y="97"/>
                    </a:lnTo>
                    <a:lnTo>
                      <a:pt x="284" y="23"/>
                    </a:lnTo>
                    <a:lnTo>
                      <a:pt x="299" y="241"/>
                    </a:lnTo>
                    <a:lnTo>
                      <a:pt x="284" y="377"/>
                    </a:lnTo>
                    <a:lnTo>
                      <a:pt x="0" y="200"/>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110" name="Freeform 122"/>
              <p:cNvSpPr>
                <a:spLocks noChangeAspect="1"/>
              </p:cNvSpPr>
              <p:nvPr/>
            </p:nvSpPr>
            <p:spPr bwMode="auto">
              <a:xfrm>
                <a:off x="2825" y="1492"/>
                <a:ext cx="53" cy="80"/>
              </a:xfrm>
              <a:custGeom>
                <a:avLst/>
                <a:gdLst>
                  <a:gd name="T0" fmla="*/ 0 w 265"/>
                  <a:gd name="T1" fmla="*/ 0 h 403"/>
                  <a:gd name="T2" fmla="*/ 0 w 265"/>
                  <a:gd name="T3" fmla="*/ 0 h 403"/>
                  <a:gd name="T4" fmla="*/ 0 w 265"/>
                  <a:gd name="T5" fmla="*/ 0 h 403"/>
                  <a:gd name="T6" fmla="*/ 0 w 265"/>
                  <a:gd name="T7" fmla="*/ 0 h 403"/>
                  <a:gd name="T8" fmla="*/ 0 w 265"/>
                  <a:gd name="T9" fmla="*/ 0 h 403"/>
                  <a:gd name="T10" fmla="*/ 0 w 265"/>
                  <a:gd name="T11" fmla="*/ 0 h 403"/>
                  <a:gd name="T12" fmla="*/ 0 w 265"/>
                  <a:gd name="T13" fmla="*/ 0 h 403"/>
                  <a:gd name="T14" fmla="*/ 0 60000 65536"/>
                  <a:gd name="T15" fmla="*/ 0 60000 65536"/>
                  <a:gd name="T16" fmla="*/ 0 60000 65536"/>
                  <a:gd name="T17" fmla="*/ 0 60000 65536"/>
                  <a:gd name="T18" fmla="*/ 0 60000 65536"/>
                  <a:gd name="T19" fmla="*/ 0 60000 65536"/>
                  <a:gd name="T20" fmla="*/ 0 60000 65536"/>
                  <a:gd name="T21" fmla="*/ 0 w 265"/>
                  <a:gd name="T22" fmla="*/ 0 h 403"/>
                  <a:gd name="T23" fmla="*/ 265 w 265"/>
                  <a:gd name="T24" fmla="*/ 403 h 40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65" h="403">
                    <a:moveTo>
                      <a:pt x="0" y="344"/>
                    </a:moveTo>
                    <a:lnTo>
                      <a:pt x="87" y="403"/>
                    </a:lnTo>
                    <a:lnTo>
                      <a:pt x="265" y="306"/>
                    </a:lnTo>
                    <a:lnTo>
                      <a:pt x="265" y="119"/>
                    </a:lnTo>
                    <a:lnTo>
                      <a:pt x="161" y="0"/>
                    </a:lnTo>
                    <a:lnTo>
                      <a:pt x="23" y="103"/>
                    </a:lnTo>
                    <a:lnTo>
                      <a:pt x="0" y="344"/>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grpSp>
      </p:grpSp>
      <p:sp>
        <p:nvSpPr>
          <p:cNvPr id="119" name="Овал 118"/>
          <p:cNvSpPr/>
          <p:nvPr/>
        </p:nvSpPr>
        <p:spPr>
          <a:xfrm>
            <a:off x="5000625" y="4321175"/>
            <a:ext cx="107950" cy="10795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pic>
        <p:nvPicPr>
          <p:cNvPr id="14380" name="Picture 10" descr="http://mmus.geology.pu.ru/gif/2/17912.jpg"/>
          <p:cNvPicPr>
            <a:picLocks noChangeAspect="1" noChangeArrowheads="1"/>
          </p:cNvPicPr>
          <p:nvPr/>
        </p:nvPicPr>
        <p:blipFill>
          <a:blip r:embed="rId2" cstate="print"/>
          <a:srcRect/>
          <a:stretch>
            <a:fillRect/>
          </a:stretch>
        </p:blipFill>
        <p:spPr bwMode="auto">
          <a:xfrm>
            <a:off x="6500813" y="4000500"/>
            <a:ext cx="647700" cy="647700"/>
          </a:xfrm>
          <a:prstGeom prst="rect">
            <a:avLst/>
          </a:prstGeom>
          <a:noFill/>
          <a:ln w="9525">
            <a:noFill/>
            <a:miter lim="800000"/>
            <a:headEnd/>
            <a:tailEnd/>
          </a:ln>
        </p:spPr>
      </p:pic>
      <p:pic>
        <p:nvPicPr>
          <p:cNvPr id="14381" name="Picture 12" descr="http://www.sibenugol.ru/usr_img/photo/1150115940.jpg"/>
          <p:cNvPicPr>
            <a:picLocks noChangeAspect="1" noChangeArrowheads="1"/>
          </p:cNvPicPr>
          <p:nvPr/>
        </p:nvPicPr>
        <p:blipFill>
          <a:blip r:embed="rId3" cstate="print"/>
          <a:srcRect l="10526" r="10526"/>
          <a:stretch>
            <a:fillRect/>
          </a:stretch>
        </p:blipFill>
        <p:spPr bwMode="auto">
          <a:xfrm>
            <a:off x="7215188" y="3286125"/>
            <a:ext cx="647700" cy="647700"/>
          </a:xfrm>
          <a:prstGeom prst="rect">
            <a:avLst/>
          </a:prstGeom>
          <a:noFill/>
          <a:ln w="9525">
            <a:noFill/>
            <a:miter lim="800000"/>
            <a:headEnd/>
            <a:tailEnd/>
          </a:ln>
        </p:spPr>
      </p:pic>
      <p:pic>
        <p:nvPicPr>
          <p:cNvPr id="14382" name="Picture 18" descr="http://zabinfo.ru/index.php?module=photoshare&amp;func=viewimage&amp;iid=9827"/>
          <p:cNvPicPr>
            <a:picLocks noChangeAspect="1" noChangeArrowheads="1"/>
          </p:cNvPicPr>
          <p:nvPr/>
        </p:nvPicPr>
        <p:blipFill>
          <a:blip r:embed="rId4" cstate="print"/>
          <a:srcRect l="12500"/>
          <a:stretch>
            <a:fillRect/>
          </a:stretch>
        </p:blipFill>
        <p:spPr bwMode="auto">
          <a:xfrm>
            <a:off x="6500813" y="3286125"/>
            <a:ext cx="647700" cy="647700"/>
          </a:xfrm>
          <a:prstGeom prst="rect">
            <a:avLst/>
          </a:prstGeom>
          <a:noFill/>
          <a:ln w="9525">
            <a:noFill/>
            <a:miter lim="800000"/>
            <a:headEnd/>
            <a:tailEnd/>
          </a:ln>
        </p:spPr>
      </p:pic>
      <p:pic>
        <p:nvPicPr>
          <p:cNvPr id="14383" name="Picture 20" descr="http://www.bellona.ru/imagearchive/almaz.jpg">
            <a:hlinkClick r:id="rId5"/>
          </p:cNvPr>
          <p:cNvPicPr>
            <a:picLocks noChangeAspect="1" noChangeArrowheads="1"/>
          </p:cNvPicPr>
          <p:nvPr/>
        </p:nvPicPr>
        <p:blipFill>
          <a:blip r:embed="rId6" cstate="print"/>
          <a:srcRect/>
          <a:stretch>
            <a:fillRect/>
          </a:stretch>
        </p:blipFill>
        <p:spPr bwMode="auto">
          <a:xfrm>
            <a:off x="7215188" y="4000500"/>
            <a:ext cx="647700" cy="647700"/>
          </a:xfrm>
          <a:prstGeom prst="rect">
            <a:avLst/>
          </a:prstGeom>
          <a:noFill/>
          <a:ln w="9525">
            <a:noFill/>
            <a:miter lim="800000"/>
            <a:headEnd/>
            <a:tailEnd/>
          </a:ln>
        </p:spPr>
      </p:pic>
      <p:pic>
        <p:nvPicPr>
          <p:cNvPr id="14384" name="Picture 24" descr="http://np2006.ucoz.ru/_nw/3/76849.jpg"/>
          <p:cNvPicPr>
            <a:picLocks noChangeAspect="1" noChangeArrowheads="1"/>
          </p:cNvPicPr>
          <p:nvPr/>
        </p:nvPicPr>
        <p:blipFill>
          <a:blip r:embed="rId7" cstate="print"/>
          <a:srcRect/>
          <a:stretch>
            <a:fillRect/>
          </a:stretch>
        </p:blipFill>
        <p:spPr bwMode="auto">
          <a:xfrm>
            <a:off x="6500813" y="2571750"/>
            <a:ext cx="647700" cy="647700"/>
          </a:xfrm>
          <a:prstGeom prst="rect">
            <a:avLst/>
          </a:prstGeom>
          <a:noFill/>
          <a:ln w="9525">
            <a:noFill/>
            <a:miter lim="800000"/>
            <a:headEnd/>
            <a:tailEnd/>
          </a:ln>
        </p:spPr>
      </p:pic>
      <p:pic>
        <p:nvPicPr>
          <p:cNvPr id="14385" name="Picture 28" descr="Picture 34 of 48">
            <a:hlinkClick r:id="rId8"/>
          </p:cNvPr>
          <p:cNvPicPr>
            <a:picLocks noChangeAspect="1" noChangeArrowheads="1"/>
          </p:cNvPicPr>
          <p:nvPr/>
        </p:nvPicPr>
        <p:blipFill>
          <a:blip r:embed="rId9" cstate="print"/>
          <a:srcRect l="9525" t="11047" r="14285"/>
          <a:stretch>
            <a:fillRect/>
          </a:stretch>
        </p:blipFill>
        <p:spPr bwMode="auto">
          <a:xfrm>
            <a:off x="7215188" y="2571750"/>
            <a:ext cx="647700" cy="647700"/>
          </a:xfrm>
          <a:prstGeom prst="rect">
            <a:avLst/>
          </a:prstGeom>
          <a:noFill/>
          <a:ln w="9525">
            <a:noFill/>
            <a:miter lim="800000"/>
            <a:headEnd/>
            <a:tailEnd/>
          </a:ln>
        </p:spPr>
      </p:pic>
      <p:pic>
        <p:nvPicPr>
          <p:cNvPr id="14386" name="Picture 32" descr="http://1news.az/images/articles/2007/08/01/thumb190_20070801023508574.jpg"/>
          <p:cNvPicPr>
            <a:picLocks noChangeAspect="1" noChangeArrowheads="1"/>
          </p:cNvPicPr>
          <p:nvPr/>
        </p:nvPicPr>
        <p:blipFill>
          <a:blip r:embed="rId10" cstate="print"/>
          <a:srcRect/>
          <a:stretch>
            <a:fillRect/>
          </a:stretch>
        </p:blipFill>
        <p:spPr bwMode="auto">
          <a:xfrm>
            <a:off x="7929563" y="3286125"/>
            <a:ext cx="647700" cy="642938"/>
          </a:xfrm>
          <a:prstGeom prst="rect">
            <a:avLst/>
          </a:prstGeom>
          <a:noFill/>
          <a:ln w="9525">
            <a:noFill/>
            <a:miter lim="800000"/>
            <a:headEnd/>
            <a:tailEnd/>
          </a:ln>
        </p:spPr>
      </p:pic>
      <p:pic>
        <p:nvPicPr>
          <p:cNvPr id="14387" name="Picture 36" descr="Picture 20 of 69">
            <a:hlinkClick r:id="rId11"/>
          </p:cNvPr>
          <p:cNvPicPr>
            <a:picLocks noChangeAspect="1" noChangeArrowheads="1"/>
          </p:cNvPicPr>
          <p:nvPr/>
        </p:nvPicPr>
        <p:blipFill>
          <a:blip r:embed="rId12" cstate="print"/>
          <a:srcRect/>
          <a:stretch>
            <a:fillRect/>
          </a:stretch>
        </p:blipFill>
        <p:spPr bwMode="auto">
          <a:xfrm>
            <a:off x="7929563" y="3995738"/>
            <a:ext cx="647700" cy="647700"/>
          </a:xfrm>
          <a:prstGeom prst="rect">
            <a:avLst/>
          </a:prstGeom>
          <a:noFill/>
          <a:ln w="9525">
            <a:noFill/>
            <a:miter lim="800000"/>
            <a:headEnd/>
            <a:tailEnd/>
          </a:ln>
        </p:spPr>
      </p:pic>
      <p:pic>
        <p:nvPicPr>
          <p:cNvPr id="14388" name="Picture 38" descr="Picture 149 of 227">
            <a:hlinkClick r:id="rId13"/>
          </p:cNvPr>
          <p:cNvPicPr>
            <a:picLocks noChangeAspect="1" noChangeArrowheads="1"/>
          </p:cNvPicPr>
          <p:nvPr/>
        </p:nvPicPr>
        <p:blipFill>
          <a:blip r:embed="rId14" cstate="print"/>
          <a:srcRect/>
          <a:stretch>
            <a:fillRect/>
          </a:stretch>
        </p:blipFill>
        <p:spPr bwMode="auto">
          <a:xfrm>
            <a:off x="7929563" y="2571750"/>
            <a:ext cx="647700" cy="642938"/>
          </a:xfrm>
          <a:prstGeom prst="rect">
            <a:avLst/>
          </a:prstGeom>
          <a:noFill/>
          <a:ln w="9525">
            <a:noFill/>
            <a:miter lim="800000"/>
            <a:headEnd/>
            <a:tailEnd/>
          </a:ln>
        </p:spPr>
      </p:pic>
      <p:sp>
        <p:nvSpPr>
          <p:cNvPr id="158" name="Прямоугольный треугольник 157"/>
          <p:cNvSpPr/>
          <p:nvPr/>
        </p:nvSpPr>
        <p:spPr>
          <a:xfrm rot="16200000">
            <a:off x="4857751" y="2857500"/>
            <a:ext cx="1714500" cy="1285875"/>
          </a:xfrm>
          <a:prstGeom prst="r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159" name="Прямоугольный треугольник 158"/>
          <p:cNvSpPr/>
          <p:nvPr/>
        </p:nvSpPr>
        <p:spPr>
          <a:xfrm rot="16200000" flipH="1">
            <a:off x="5536407" y="3893344"/>
            <a:ext cx="357187" cy="1285875"/>
          </a:xfrm>
          <a:prstGeom prst="r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309" name="Прямоугольник 308"/>
          <p:cNvSpPr/>
          <p:nvPr/>
        </p:nvSpPr>
        <p:spPr>
          <a:xfrm>
            <a:off x="788988" y="2286000"/>
            <a:ext cx="179387" cy="179388"/>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solidFill>
                <a:srgbClr val="466DDA"/>
              </a:solidFill>
            </a:endParaRPr>
          </a:p>
        </p:txBody>
      </p:sp>
      <p:sp>
        <p:nvSpPr>
          <p:cNvPr id="310" name="Прямоугольник 309"/>
          <p:cNvSpPr/>
          <p:nvPr/>
        </p:nvSpPr>
        <p:spPr>
          <a:xfrm>
            <a:off x="788988" y="2571750"/>
            <a:ext cx="179387" cy="179388"/>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solidFill>
                <a:srgbClr val="466DDA"/>
              </a:solidFill>
            </a:endParaRPr>
          </a:p>
        </p:txBody>
      </p:sp>
      <p:sp>
        <p:nvSpPr>
          <p:cNvPr id="311" name="Прямоугольник 310"/>
          <p:cNvSpPr/>
          <p:nvPr/>
        </p:nvSpPr>
        <p:spPr>
          <a:xfrm>
            <a:off x="788988" y="2857500"/>
            <a:ext cx="179387" cy="179388"/>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solidFill>
                <a:srgbClr val="466DDA"/>
              </a:solidFill>
            </a:endParaRPr>
          </a:p>
        </p:txBody>
      </p:sp>
      <p:sp>
        <p:nvSpPr>
          <p:cNvPr id="312" name="Прямоугольник 311"/>
          <p:cNvSpPr/>
          <p:nvPr/>
        </p:nvSpPr>
        <p:spPr>
          <a:xfrm>
            <a:off x="785813" y="3143250"/>
            <a:ext cx="179387" cy="179388"/>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solidFill>
                <a:srgbClr val="466DDA"/>
              </a:solidFill>
            </a:endParaRPr>
          </a:p>
        </p:txBody>
      </p:sp>
      <p:sp>
        <p:nvSpPr>
          <p:cNvPr id="313" name="Прямоугольник 312"/>
          <p:cNvSpPr/>
          <p:nvPr/>
        </p:nvSpPr>
        <p:spPr>
          <a:xfrm>
            <a:off x="7607300" y="5643563"/>
            <a:ext cx="179388" cy="179387"/>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314" name="Прямоугольник 313"/>
          <p:cNvSpPr/>
          <p:nvPr/>
        </p:nvSpPr>
        <p:spPr>
          <a:xfrm>
            <a:off x="7893050" y="5643563"/>
            <a:ext cx="179388" cy="179387"/>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315" name="Прямоугольник 314"/>
          <p:cNvSpPr/>
          <p:nvPr/>
        </p:nvSpPr>
        <p:spPr>
          <a:xfrm>
            <a:off x="8178800" y="5643563"/>
            <a:ext cx="179388" cy="179387"/>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316" name="Прямоугольник 315"/>
          <p:cNvSpPr/>
          <p:nvPr/>
        </p:nvSpPr>
        <p:spPr>
          <a:xfrm>
            <a:off x="7035800" y="5643563"/>
            <a:ext cx="179388" cy="179387"/>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317" name="Прямоугольник 316"/>
          <p:cNvSpPr/>
          <p:nvPr/>
        </p:nvSpPr>
        <p:spPr>
          <a:xfrm>
            <a:off x="7321550" y="5643563"/>
            <a:ext cx="179388" cy="179387"/>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333" name="Прямоугольник 332"/>
          <p:cNvSpPr/>
          <p:nvPr/>
        </p:nvSpPr>
        <p:spPr>
          <a:xfrm>
            <a:off x="7392988" y="928688"/>
            <a:ext cx="179387" cy="179387"/>
          </a:xfrm>
          <a:prstGeom prst="rect">
            <a:avLst/>
          </a:prstGeom>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334" name="Прямоугольник 333"/>
          <p:cNvSpPr/>
          <p:nvPr/>
        </p:nvSpPr>
        <p:spPr>
          <a:xfrm>
            <a:off x="7607300" y="928688"/>
            <a:ext cx="179388" cy="179387"/>
          </a:xfrm>
          <a:prstGeom prst="rect">
            <a:avLst/>
          </a:prstGeom>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340" name="Прямоугольник 339"/>
          <p:cNvSpPr/>
          <p:nvPr/>
        </p:nvSpPr>
        <p:spPr>
          <a:xfrm>
            <a:off x="8250238" y="928688"/>
            <a:ext cx="179387" cy="179387"/>
          </a:xfrm>
          <a:prstGeom prst="rect">
            <a:avLst/>
          </a:prstGeom>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341" name="Прямоугольник 340"/>
          <p:cNvSpPr/>
          <p:nvPr/>
        </p:nvSpPr>
        <p:spPr>
          <a:xfrm>
            <a:off x="8464550" y="928688"/>
            <a:ext cx="179388" cy="179387"/>
          </a:xfrm>
          <a:prstGeom prst="rect">
            <a:avLst/>
          </a:prstGeom>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342" name="Прямоугольник 341"/>
          <p:cNvSpPr/>
          <p:nvPr/>
        </p:nvSpPr>
        <p:spPr>
          <a:xfrm>
            <a:off x="8678863" y="928688"/>
            <a:ext cx="179387" cy="179387"/>
          </a:xfrm>
          <a:prstGeom prst="rect">
            <a:avLst/>
          </a:prstGeom>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343" name="Прямоугольник 342"/>
          <p:cNvSpPr/>
          <p:nvPr/>
        </p:nvSpPr>
        <p:spPr>
          <a:xfrm>
            <a:off x="7821613" y="928688"/>
            <a:ext cx="179387" cy="179387"/>
          </a:xfrm>
          <a:prstGeom prst="rect">
            <a:avLst/>
          </a:prstGeom>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344" name="Прямоугольник 343"/>
          <p:cNvSpPr/>
          <p:nvPr/>
        </p:nvSpPr>
        <p:spPr>
          <a:xfrm>
            <a:off x="8035925" y="928688"/>
            <a:ext cx="179388" cy="179387"/>
          </a:xfrm>
          <a:prstGeom prst="rect">
            <a:avLst/>
          </a:prstGeom>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345" name="Прямоугольник 344"/>
          <p:cNvSpPr/>
          <p:nvPr/>
        </p:nvSpPr>
        <p:spPr>
          <a:xfrm>
            <a:off x="5892800" y="928688"/>
            <a:ext cx="179388" cy="179387"/>
          </a:xfrm>
          <a:prstGeom prst="rect">
            <a:avLst/>
          </a:prstGeom>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346" name="Прямоугольник 345"/>
          <p:cNvSpPr/>
          <p:nvPr/>
        </p:nvSpPr>
        <p:spPr>
          <a:xfrm>
            <a:off x="6107113" y="928688"/>
            <a:ext cx="179387" cy="179387"/>
          </a:xfrm>
          <a:prstGeom prst="rect">
            <a:avLst/>
          </a:prstGeom>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347" name="Прямоугольник 346"/>
          <p:cNvSpPr/>
          <p:nvPr/>
        </p:nvSpPr>
        <p:spPr>
          <a:xfrm>
            <a:off x="6750050" y="928688"/>
            <a:ext cx="179388" cy="179387"/>
          </a:xfrm>
          <a:prstGeom prst="rect">
            <a:avLst/>
          </a:prstGeom>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348" name="Прямоугольник 347"/>
          <p:cNvSpPr/>
          <p:nvPr/>
        </p:nvSpPr>
        <p:spPr>
          <a:xfrm>
            <a:off x="6964363" y="928688"/>
            <a:ext cx="179387" cy="179387"/>
          </a:xfrm>
          <a:prstGeom prst="rect">
            <a:avLst/>
          </a:prstGeom>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349" name="Прямоугольник 348"/>
          <p:cNvSpPr/>
          <p:nvPr/>
        </p:nvSpPr>
        <p:spPr>
          <a:xfrm>
            <a:off x="7178675" y="928688"/>
            <a:ext cx="179388" cy="179387"/>
          </a:xfrm>
          <a:prstGeom prst="rect">
            <a:avLst/>
          </a:prstGeom>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350" name="Прямоугольник 349"/>
          <p:cNvSpPr/>
          <p:nvPr/>
        </p:nvSpPr>
        <p:spPr>
          <a:xfrm>
            <a:off x="6321425" y="928688"/>
            <a:ext cx="179388" cy="179387"/>
          </a:xfrm>
          <a:prstGeom prst="rect">
            <a:avLst/>
          </a:prstGeom>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351" name="Прямоугольник 350"/>
          <p:cNvSpPr/>
          <p:nvPr/>
        </p:nvSpPr>
        <p:spPr>
          <a:xfrm>
            <a:off x="6535738" y="928688"/>
            <a:ext cx="179387" cy="179387"/>
          </a:xfrm>
          <a:prstGeom prst="rect">
            <a:avLst/>
          </a:prstGeom>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352" name="Прямоугольник 351"/>
          <p:cNvSpPr/>
          <p:nvPr/>
        </p:nvSpPr>
        <p:spPr>
          <a:xfrm>
            <a:off x="4392613" y="928688"/>
            <a:ext cx="179387" cy="179387"/>
          </a:xfrm>
          <a:prstGeom prst="rect">
            <a:avLst/>
          </a:prstGeom>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353" name="Прямоугольник 352"/>
          <p:cNvSpPr/>
          <p:nvPr/>
        </p:nvSpPr>
        <p:spPr>
          <a:xfrm>
            <a:off x="4606925" y="928688"/>
            <a:ext cx="179388" cy="179387"/>
          </a:xfrm>
          <a:prstGeom prst="rect">
            <a:avLst/>
          </a:prstGeom>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354" name="Прямоугольник 353"/>
          <p:cNvSpPr/>
          <p:nvPr/>
        </p:nvSpPr>
        <p:spPr>
          <a:xfrm>
            <a:off x="5249863" y="928688"/>
            <a:ext cx="179387" cy="179387"/>
          </a:xfrm>
          <a:prstGeom prst="rect">
            <a:avLst/>
          </a:prstGeom>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355" name="Прямоугольник 354"/>
          <p:cNvSpPr/>
          <p:nvPr/>
        </p:nvSpPr>
        <p:spPr>
          <a:xfrm>
            <a:off x="5464175" y="928688"/>
            <a:ext cx="179388" cy="179387"/>
          </a:xfrm>
          <a:prstGeom prst="rect">
            <a:avLst/>
          </a:prstGeom>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356" name="Прямоугольник 355"/>
          <p:cNvSpPr/>
          <p:nvPr/>
        </p:nvSpPr>
        <p:spPr>
          <a:xfrm>
            <a:off x="5678488" y="928688"/>
            <a:ext cx="179387" cy="179387"/>
          </a:xfrm>
          <a:prstGeom prst="rect">
            <a:avLst/>
          </a:prstGeom>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357" name="Прямоугольник 356"/>
          <p:cNvSpPr/>
          <p:nvPr/>
        </p:nvSpPr>
        <p:spPr>
          <a:xfrm>
            <a:off x="4821238" y="928688"/>
            <a:ext cx="179387" cy="179387"/>
          </a:xfrm>
          <a:prstGeom prst="rect">
            <a:avLst/>
          </a:prstGeom>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358" name="Прямоугольник 357"/>
          <p:cNvSpPr/>
          <p:nvPr/>
        </p:nvSpPr>
        <p:spPr>
          <a:xfrm>
            <a:off x="5035550" y="928688"/>
            <a:ext cx="179388" cy="179387"/>
          </a:xfrm>
          <a:prstGeom prst="rect">
            <a:avLst/>
          </a:prstGeom>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359" name="Прямоугольник 358"/>
          <p:cNvSpPr/>
          <p:nvPr/>
        </p:nvSpPr>
        <p:spPr>
          <a:xfrm>
            <a:off x="2892425" y="928688"/>
            <a:ext cx="179388" cy="179387"/>
          </a:xfrm>
          <a:prstGeom prst="rect">
            <a:avLst/>
          </a:prstGeom>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360" name="Прямоугольник 359"/>
          <p:cNvSpPr/>
          <p:nvPr/>
        </p:nvSpPr>
        <p:spPr>
          <a:xfrm>
            <a:off x="3106738" y="928688"/>
            <a:ext cx="179387" cy="179387"/>
          </a:xfrm>
          <a:prstGeom prst="rect">
            <a:avLst/>
          </a:prstGeom>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361" name="Прямоугольник 360"/>
          <p:cNvSpPr/>
          <p:nvPr/>
        </p:nvSpPr>
        <p:spPr>
          <a:xfrm>
            <a:off x="3749675" y="928688"/>
            <a:ext cx="179388" cy="179387"/>
          </a:xfrm>
          <a:prstGeom prst="rect">
            <a:avLst/>
          </a:prstGeom>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362" name="Прямоугольник 361"/>
          <p:cNvSpPr/>
          <p:nvPr/>
        </p:nvSpPr>
        <p:spPr>
          <a:xfrm>
            <a:off x="3963988" y="928688"/>
            <a:ext cx="179387" cy="179387"/>
          </a:xfrm>
          <a:prstGeom prst="rect">
            <a:avLst/>
          </a:prstGeom>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363" name="Прямоугольник 362"/>
          <p:cNvSpPr/>
          <p:nvPr/>
        </p:nvSpPr>
        <p:spPr>
          <a:xfrm>
            <a:off x="4178300" y="928688"/>
            <a:ext cx="179388" cy="179387"/>
          </a:xfrm>
          <a:prstGeom prst="rect">
            <a:avLst/>
          </a:prstGeom>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364" name="Прямоугольник 363"/>
          <p:cNvSpPr/>
          <p:nvPr/>
        </p:nvSpPr>
        <p:spPr>
          <a:xfrm>
            <a:off x="3321050" y="928688"/>
            <a:ext cx="179388" cy="179387"/>
          </a:xfrm>
          <a:prstGeom prst="rect">
            <a:avLst/>
          </a:prstGeom>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365" name="Прямоугольник 364"/>
          <p:cNvSpPr/>
          <p:nvPr/>
        </p:nvSpPr>
        <p:spPr>
          <a:xfrm>
            <a:off x="3535363" y="928688"/>
            <a:ext cx="179387" cy="179387"/>
          </a:xfrm>
          <a:prstGeom prst="rect">
            <a:avLst/>
          </a:prstGeom>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366" name="Прямоугольник 365"/>
          <p:cNvSpPr/>
          <p:nvPr/>
        </p:nvSpPr>
        <p:spPr>
          <a:xfrm>
            <a:off x="1392238" y="928688"/>
            <a:ext cx="179387" cy="179387"/>
          </a:xfrm>
          <a:prstGeom prst="rect">
            <a:avLst/>
          </a:prstGeom>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367" name="Прямоугольник 366"/>
          <p:cNvSpPr/>
          <p:nvPr/>
        </p:nvSpPr>
        <p:spPr>
          <a:xfrm>
            <a:off x="1606550" y="928688"/>
            <a:ext cx="179388" cy="179387"/>
          </a:xfrm>
          <a:prstGeom prst="rect">
            <a:avLst/>
          </a:prstGeom>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368" name="Прямоугольник 367"/>
          <p:cNvSpPr/>
          <p:nvPr/>
        </p:nvSpPr>
        <p:spPr>
          <a:xfrm>
            <a:off x="2249488" y="928688"/>
            <a:ext cx="179387" cy="179387"/>
          </a:xfrm>
          <a:prstGeom prst="rect">
            <a:avLst/>
          </a:prstGeom>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369" name="Прямоугольник 368"/>
          <p:cNvSpPr/>
          <p:nvPr/>
        </p:nvSpPr>
        <p:spPr>
          <a:xfrm>
            <a:off x="2463800" y="928688"/>
            <a:ext cx="179388" cy="179387"/>
          </a:xfrm>
          <a:prstGeom prst="rect">
            <a:avLst/>
          </a:prstGeom>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370" name="Прямоугольник 369"/>
          <p:cNvSpPr/>
          <p:nvPr/>
        </p:nvSpPr>
        <p:spPr>
          <a:xfrm>
            <a:off x="2678113" y="928688"/>
            <a:ext cx="179387" cy="179387"/>
          </a:xfrm>
          <a:prstGeom prst="rect">
            <a:avLst/>
          </a:prstGeom>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371" name="Прямоугольник 370"/>
          <p:cNvSpPr/>
          <p:nvPr/>
        </p:nvSpPr>
        <p:spPr>
          <a:xfrm>
            <a:off x="1820863" y="928688"/>
            <a:ext cx="179387" cy="179387"/>
          </a:xfrm>
          <a:prstGeom prst="rect">
            <a:avLst/>
          </a:prstGeom>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372" name="Прямоугольник 371"/>
          <p:cNvSpPr/>
          <p:nvPr/>
        </p:nvSpPr>
        <p:spPr>
          <a:xfrm>
            <a:off x="2035175" y="928688"/>
            <a:ext cx="179388" cy="179387"/>
          </a:xfrm>
          <a:prstGeom prst="rect">
            <a:avLst/>
          </a:prstGeom>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374" name="Прямоугольник 373"/>
          <p:cNvSpPr/>
          <p:nvPr/>
        </p:nvSpPr>
        <p:spPr>
          <a:xfrm>
            <a:off x="106363" y="928688"/>
            <a:ext cx="179387" cy="179387"/>
          </a:xfrm>
          <a:prstGeom prst="rect">
            <a:avLst/>
          </a:prstGeom>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375" name="Прямоугольник 374"/>
          <p:cNvSpPr/>
          <p:nvPr/>
        </p:nvSpPr>
        <p:spPr>
          <a:xfrm>
            <a:off x="749300" y="928688"/>
            <a:ext cx="179388" cy="179387"/>
          </a:xfrm>
          <a:prstGeom prst="rect">
            <a:avLst/>
          </a:prstGeom>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376" name="Прямоугольник 375"/>
          <p:cNvSpPr/>
          <p:nvPr/>
        </p:nvSpPr>
        <p:spPr>
          <a:xfrm>
            <a:off x="963613" y="928688"/>
            <a:ext cx="179387" cy="179387"/>
          </a:xfrm>
          <a:prstGeom prst="rect">
            <a:avLst/>
          </a:prstGeom>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377" name="Прямоугольник 376"/>
          <p:cNvSpPr/>
          <p:nvPr/>
        </p:nvSpPr>
        <p:spPr>
          <a:xfrm>
            <a:off x="1177925" y="928688"/>
            <a:ext cx="179388" cy="179387"/>
          </a:xfrm>
          <a:prstGeom prst="rect">
            <a:avLst/>
          </a:prstGeom>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378" name="Прямоугольник 377"/>
          <p:cNvSpPr/>
          <p:nvPr/>
        </p:nvSpPr>
        <p:spPr>
          <a:xfrm>
            <a:off x="320675" y="928688"/>
            <a:ext cx="179388" cy="179387"/>
          </a:xfrm>
          <a:prstGeom prst="rect">
            <a:avLst/>
          </a:prstGeom>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379" name="Прямоугольник 378"/>
          <p:cNvSpPr/>
          <p:nvPr/>
        </p:nvSpPr>
        <p:spPr>
          <a:xfrm>
            <a:off x="534988" y="928688"/>
            <a:ext cx="179387" cy="179387"/>
          </a:xfrm>
          <a:prstGeom prst="rect">
            <a:avLst/>
          </a:prstGeom>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382" name="Прямоугольник 381"/>
          <p:cNvSpPr/>
          <p:nvPr/>
        </p:nvSpPr>
        <p:spPr>
          <a:xfrm>
            <a:off x="8893175" y="928688"/>
            <a:ext cx="179388" cy="179387"/>
          </a:xfrm>
          <a:prstGeom prst="rect">
            <a:avLst/>
          </a:prstGeom>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14442" name="Заголовок 1"/>
          <p:cNvSpPr txBox="1">
            <a:spLocks/>
          </p:cNvSpPr>
          <p:nvPr/>
        </p:nvSpPr>
        <p:spPr bwMode="auto">
          <a:xfrm>
            <a:off x="220663" y="6043613"/>
            <a:ext cx="6661150" cy="368300"/>
          </a:xfrm>
          <a:prstGeom prst="rect">
            <a:avLst/>
          </a:prstGeom>
          <a:noFill/>
          <a:ln w="9525">
            <a:noFill/>
            <a:miter lim="800000"/>
            <a:headEnd/>
            <a:tailEnd/>
          </a:ln>
        </p:spPr>
        <p:txBody>
          <a:bodyPr anchor="ctr"/>
          <a:lstStyle/>
          <a:p>
            <a:pPr eaLnBrk="0" hangingPunct="0"/>
            <a:r>
              <a:rPr lang="en-US" sz="1600" b="1">
                <a:solidFill>
                  <a:srgbClr val="00357F"/>
                </a:solidFill>
              </a:rPr>
              <a:t>Materials for participants of tender for Scoping Study development</a:t>
            </a:r>
          </a:p>
        </p:txBody>
      </p:sp>
      <p:sp>
        <p:nvSpPr>
          <p:cNvPr id="14443" name="Заголовок 1"/>
          <p:cNvSpPr txBox="1">
            <a:spLocks/>
          </p:cNvSpPr>
          <p:nvPr/>
        </p:nvSpPr>
        <p:spPr bwMode="auto">
          <a:xfrm>
            <a:off x="71438" y="1143000"/>
            <a:ext cx="8950325" cy="1085850"/>
          </a:xfrm>
          <a:prstGeom prst="rect">
            <a:avLst/>
          </a:prstGeom>
          <a:noFill/>
          <a:ln w="9525">
            <a:noFill/>
            <a:miter lim="800000"/>
            <a:headEnd/>
            <a:tailEnd/>
          </a:ln>
        </p:spPr>
        <p:txBody>
          <a:bodyPr anchor="ctr"/>
          <a:lstStyle/>
          <a:p>
            <a:pPr algn="ctr"/>
            <a:r>
              <a:rPr lang="en-US" sz="2600" b="1">
                <a:solidFill>
                  <a:srgbClr val="00357F"/>
                </a:solidFill>
              </a:rPr>
              <a:t>Elkon mining and metallurgical plant    </a:t>
            </a:r>
            <a:r>
              <a:rPr lang="en-US" sz="2400" b="1">
                <a:solidFill>
                  <a:srgbClr val="00357F"/>
                </a:solidFill>
              </a:rPr>
              <a:t/>
            </a:r>
            <a:br>
              <a:rPr lang="en-US" sz="2400" b="1">
                <a:solidFill>
                  <a:srgbClr val="00357F"/>
                </a:solidFill>
              </a:rPr>
            </a:br>
            <a:r>
              <a:rPr lang="en-US" sz="2200" b="1">
                <a:solidFill>
                  <a:srgbClr val="00357F"/>
                </a:solidFill>
              </a:rPr>
              <a:t>Development of Yuzhnaya Zone reserves potentially involving Severnoye deposit.</a:t>
            </a:r>
            <a:r>
              <a:rPr lang="en-US" sz="2200">
                <a:solidFill>
                  <a:srgbClr val="00357F"/>
                </a:solidFill>
              </a:rPr>
              <a:t> </a:t>
            </a:r>
          </a:p>
        </p:txBody>
      </p:sp>
      <p:sp>
        <p:nvSpPr>
          <p:cNvPr id="14444" name="Заголовок 1"/>
          <p:cNvSpPr txBox="1">
            <a:spLocks/>
          </p:cNvSpPr>
          <p:nvPr/>
        </p:nvSpPr>
        <p:spPr bwMode="auto">
          <a:xfrm>
            <a:off x="2878138" y="6411913"/>
            <a:ext cx="5634037" cy="404812"/>
          </a:xfrm>
          <a:prstGeom prst="rect">
            <a:avLst/>
          </a:prstGeom>
          <a:noFill/>
          <a:ln w="9525">
            <a:noFill/>
            <a:miter lim="800000"/>
            <a:headEnd/>
            <a:tailEnd/>
          </a:ln>
        </p:spPr>
        <p:txBody>
          <a:bodyPr anchor="ctr"/>
          <a:lstStyle/>
          <a:p>
            <a:pPr eaLnBrk="0" hangingPunct="0"/>
            <a:r>
              <a:rPr lang="en-US" sz="1100" b="1">
                <a:solidFill>
                  <a:srgbClr val="00357F"/>
                </a:solidFill>
              </a:rPr>
              <a:t>Appendix No. 1. To the Technical Assignment</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Номер слайда 3"/>
          <p:cNvSpPr>
            <a:spLocks noGrp="1"/>
          </p:cNvSpPr>
          <p:nvPr>
            <p:ph type="sldNum" sz="quarter" idx="12"/>
          </p:nvPr>
        </p:nvSpPr>
        <p:spPr bwMode="auto">
          <a:xfrm>
            <a:off x="7019925" y="6508750"/>
            <a:ext cx="2133600" cy="365125"/>
          </a:xfrm>
          <a:ln>
            <a:miter lim="800000"/>
            <a:headEnd/>
            <a:tailEnd/>
          </a:ln>
        </p:spPr>
        <p:txBody>
          <a:bodyPr wrap="square" numCol="1" anchorCtr="0" compatLnSpc="1">
            <a:prstTxWarp prst="textNoShape">
              <a:avLst/>
            </a:prstTxWarp>
          </a:bodyPr>
          <a:lstStyle/>
          <a:p>
            <a:pPr fontAlgn="base">
              <a:spcBef>
                <a:spcPct val="0"/>
              </a:spcBef>
              <a:spcAft>
                <a:spcPct val="0"/>
              </a:spcAft>
              <a:defRPr/>
            </a:pPr>
            <a:fld id="{9B3509D9-F4A0-4A17-8AAE-4A5B16C2B98B}" type="slidenum">
              <a:rPr lang="ru-RU" b="1" smtClean="0">
                <a:solidFill>
                  <a:srgbClr val="00357F"/>
                </a:solidFill>
              </a:rPr>
              <a:pPr fontAlgn="base">
                <a:spcBef>
                  <a:spcPct val="0"/>
                </a:spcBef>
                <a:spcAft>
                  <a:spcPct val="0"/>
                </a:spcAft>
                <a:defRPr/>
              </a:pPr>
              <a:t>10</a:t>
            </a:fld>
            <a:endParaRPr lang="ru-RU" b="1" smtClean="0">
              <a:solidFill>
                <a:srgbClr val="00357F"/>
              </a:solidFill>
            </a:endParaRPr>
          </a:p>
        </p:txBody>
      </p:sp>
      <p:grpSp>
        <p:nvGrpSpPr>
          <p:cNvPr id="23554" name="Группа 4"/>
          <p:cNvGrpSpPr>
            <a:grpSpLocks/>
          </p:cNvGrpSpPr>
          <p:nvPr/>
        </p:nvGrpSpPr>
        <p:grpSpPr bwMode="auto">
          <a:xfrm>
            <a:off x="531813" y="2046288"/>
            <a:ext cx="7897812" cy="4406900"/>
            <a:chOff x="531778" y="1736909"/>
            <a:chExt cx="7897874" cy="4406735"/>
          </a:xfrm>
        </p:grpSpPr>
        <p:sp>
          <p:nvSpPr>
            <p:cNvPr id="6" name="Freeform 12"/>
            <p:cNvSpPr>
              <a:spLocks noChangeAspect="1"/>
            </p:cNvSpPr>
            <p:nvPr/>
          </p:nvSpPr>
          <p:spPr bwMode="auto">
            <a:xfrm rot="815464">
              <a:off x="7032641" y="5303887"/>
              <a:ext cx="346078" cy="839757"/>
            </a:xfrm>
            <a:custGeom>
              <a:avLst/>
              <a:gdLst>
                <a:gd name="T0" fmla="*/ 0 w 839"/>
                <a:gd name="T1" fmla="*/ 0 h 2046"/>
                <a:gd name="T2" fmla="*/ 0 w 839"/>
                <a:gd name="T3" fmla="*/ 0 h 2046"/>
                <a:gd name="T4" fmla="*/ 0 w 839"/>
                <a:gd name="T5" fmla="*/ 0 h 2046"/>
                <a:gd name="T6" fmla="*/ 0 w 839"/>
                <a:gd name="T7" fmla="*/ 0 h 2046"/>
                <a:gd name="T8" fmla="*/ 0 w 839"/>
                <a:gd name="T9" fmla="*/ 0 h 2046"/>
                <a:gd name="T10" fmla="*/ 0 w 839"/>
                <a:gd name="T11" fmla="*/ 0 h 2046"/>
                <a:gd name="T12" fmla="*/ 0 w 839"/>
                <a:gd name="T13" fmla="*/ 0 h 2046"/>
                <a:gd name="T14" fmla="*/ 0 w 839"/>
                <a:gd name="T15" fmla="*/ 0 h 2046"/>
                <a:gd name="T16" fmla="*/ 0 w 839"/>
                <a:gd name="T17" fmla="*/ 0 h 2046"/>
                <a:gd name="T18" fmla="*/ 0 w 839"/>
                <a:gd name="T19" fmla="*/ 0 h 2046"/>
                <a:gd name="T20" fmla="*/ 0 w 839"/>
                <a:gd name="T21" fmla="*/ 0 h 2046"/>
                <a:gd name="T22" fmla="*/ 0 w 839"/>
                <a:gd name="T23" fmla="*/ 0 h 2046"/>
                <a:gd name="T24" fmla="*/ 0 w 839"/>
                <a:gd name="T25" fmla="*/ 0 h 2046"/>
                <a:gd name="T26" fmla="*/ 0 w 839"/>
                <a:gd name="T27" fmla="*/ 0 h 2046"/>
                <a:gd name="T28" fmla="*/ 0 w 839"/>
                <a:gd name="T29" fmla="*/ 0 h 2046"/>
                <a:gd name="T30" fmla="*/ 0 w 839"/>
                <a:gd name="T31" fmla="*/ 0 h 2046"/>
                <a:gd name="T32" fmla="*/ 0 w 839"/>
                <a:gd name="T33" fmla="*/ 0 h 2046"/>
                <a:gd name="T34" fmla="*/ 0 w 839"/>
                <a:gd name="T35" fmla="*/ 0 h 2046"/>
                <a:gd name="T36" fmla="*/ 0 w 839"/>
                <a:gd name="T37" fmla="*/ 0 h 2046"/>
                <a:gd name="T38" fmla="*/ 0 w 839"/>
                <a:gd name="T39" fmla="*/ 0 h 2046"/>
                <a:gd name="T40" fmla="*/ 0 w 839"/>
                <a:gd name="T41" fmla="*/ 0 h 2046"/>
                <a:gd name="T42" fmla="*/ 0 w 839"/>
                <a:gd name="T43" fmla="*/ 0 h 2046"/>
                <a:gd name="T44" fmla="*/ 0 w 839"/>
                <a:gd name="T45" fmla="*/ 0 h 2046"/>
                <a:gd name="T46" fmla="*/ 0 w 839"/>
                <a:gd name="T47" fmla="*/ 0 h 2046"/>
                <a:gd name="T48" fmla="*/ 0 w 839"/>
                <a:gd name="T49" fmla="*/ 0 h 2046"/>
                <a:gd name="T50" fmla="*/ 0 w 839"/>
                <a:gd name="T51" fmla="*/ 0 h 2046"/>
                <a:gd name="T52" fmla="*/ 0 w 839"/>
                <a:gd name="T53" fmla="*/ 0 h 2046"/>
                <a:gd name="T54" fmla="*/ 0 w 839"/>
                <a:gd name="T55" fmla="*/ 0 h 204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839"/>
                <a:gd name="T85" fmla="*/ 0 h 2046"/>
                <a:gd name="T86" fmla="*/ 839 w 839"/>
                <a:gd name="T87" fmla="*/ 2046 h 204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839" h="2046">
                  <a:moveTo>
                    <a:pt x="106" y="794"/>
                  </a:moveTo>
                  <a:lnTo>
                    <a:pt x="201" y="791"/>
                  </a:lnTo>
                  <a:lnTo>
                    <a:pt x="184" y="640"/>
                  </a:lnTo>
                  <a:lnTo>
                    <a:pt x="313" y="623"/>
                  </a:lnTo>
                  <a:lnTo>
                    <a:pt x="523" y="500"/>
                  </a:lnTo>
                  <a:lnTo>
                    <a:pt x="490" y="371"/>
                  </a:lnTo>
                  <a:lnTo>
                    <a:pt x="587" y="290"/>
                  </a:lnTo>
                  <a:lnTo>
                    <a:pt x="581" y="210"/>
                  </a:lnTo>
                  <a:lnTo>
                    <a:pt x="468" y="171"/>
                  </a:lnTo>
                  <a:lnTo>
                    <a:pt x="403" y="91"/>
                  </a:lnTo>
                  <a:lnTo>
                    <a:pt x="523" y="0"/>
                  </a:lnTo>
                  <a:lnTo>
                    <a:pt x="629" y="129"/>
                  </a:lnTo>
                  <a:lnTo>
                    <a:pt x="727" y="139"/>
                  </a:lnTo>
                  <a:lnTo>
                    <a:pt x="807" y="420"/>
                  </a:lnTo>
                  <a:lnTo>
                    <a:pt x="839" y="646"/>
                  </a:lnTo>
                  <a:lnTo>
                    <a:pt x="807" y="903"/>
                  </a:lnTo>
                  <a:lnTo>
                    <a:pt x="807" y="1581"/>
                  </a:lnTo>
                  <a:lnTo>
                    <a:pt x="517" y="1840"/>
                  </a:lnTo>
                  <a:lnTo>
                    <a:pt x="323" y="1774"/>
                  </a:lnTo>
                  <a:lnTo>
                    <a:pt x="339" y="1969"/>
                  </a:lnTo>
                  <a:lnTo>
                    <a:pt x="229" y="2046"/>
                  </a:lnTo>
                  <a:lnTo>
                    <a:pt x="207" y="2026"/>
                  </a:lnTo>
                  <a:lnTo>
                    <a:pt x="226" y="1823"/>
                  </a:lnTo>
                  <a:lnTo>
                    <a:pt x="0" y="1517"/>
                  </a:lnTo>
                  <a:lnTo>
                    <a:pt x="17" y="1356"/>
                  </a:lnTo>
                  <a:lnTo>
                    <a:pt x="193" y="1307"/>
                  </a:lnTo>
                  <a:lnTo>
                    <a:pt x="178" y="984"/>
                  </a:lnTo>
                  <a:lnTo>
                    <a:pt x="106" y="794"/>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7" name="Freeform 13"/>
            <p:cNvSpPr>
              <a:spLocks noChangeAspect="1"/>
            </p:cNvSpPr>
            <p:nvPr/>
          </p:nvSpPr>
          <p:spPr bwMode="auto">
            <a:xfrm rot="815464">
              <a:off x="5853120" y="4703835"/>
              <a:ext cx="1044583" cy="698474"/>
            </a:xfrm>
            <a:custGeom>
              <a:avLst/>
              <a:gdLst>
                <a:gd name="T0" fmla="*/ 0 w 2559"/>
                <a:gd name="T1" fmla="*/ 0 h 1703"/>
                <a:gd name="T2" fmla="*/ 0 w 2559"/>
                <a:gd name="T3" fmla="*/ 0 h 1703"/>
                <a:gd name="T4" fmla="*/ 0 w 2559"/>
                <a:gd name="T5" fmla="*/ 0 h 1703"/>
                <a:gd name="T6" fmla="*/ 0 w 2559"/>
                <a:gd name="T7" fmla="*/ 0 h 1703"/>
                <a:gd name="T8" fmla="*/ 0 w 2559"/>
                <a:gd name="T9" fmla="*/ 0 h 1703"/>
                <a:gd name="T10" fmla="*/ 0 w 2559"/>
                <a:gd name="T11" fmla="*/ 0 h 1703"/>
                <a:gd name="T12" fmla="*/ 0 w 2559"/>
                <a:gd name="T13" fmla="*/ 0 h 1703"/>
                <a:gd name="T14" fmla="*/ 0 w 2559"/>
                <a:gd name="T15" fmla="*/ 0 h 1703"/>
                <a:gd name="T16" fmla="*/ 0 w 2559"/>
                <a:gd name="T17" fmla="*/ 0 h 1703"/>
                <a:gd name="T18" fmla="*/ 0 w 2559"/>
                <a:gd name="T19" fmla="*/ 0 h 1703"/>
                <a:gd name="T20" fmla="*/ 0 w 2559"/>
                <a:gd name="T21" fmla="*/ 0 h 1703"/>
                <a:gd name="T22" fmla="*/ 0 w 2559"/>
                <a:gd name="T23" fmla="*/ 0 h 1703"/>
                <a:gd name="T24" fmla="*/ 0 w 2559"/>
                <a:gd name="T25" fmla="*/ 0 h 1703"/>
                <a:gd name="T26" fmla="*/ 0 w 2559"/>
                <a:gd name="T27" fmla="*/ 0 h 1703"/>
                <a:gd name="T28" fmla="*/ 0 w 2559"/>
                <a:gd name="T29" fmla="*/ 0 h 1703"/>
                <a:gd name="T30" fmla="*/ 0 w 2559"/>
                <a:gd name="T31" fmla="*/ 0 h 1703"/>
                <a:gd name="T32" fmla="*/ 0 w 2559"/>
                <a:gd name="T33" fmla="*/ 0 h 1703"/>
                <a:gd name="T34" fmla="*/ 0 w 2559"/>
                <a:gd name="T35" fmla="*/ 0 h 1703"/>
                <a:gd name="T36" fmla="*/ 0 w 2559"/>
                <a:gd name="T37" fmla="*/ 0 h 1703"/>
                <a:gd name="T38" fmla="*/ 0 w 2559"/>
                <a:gd name="T39" fmla="*/ 0 h 1703"/>
                <a:gd name="T40" fmla="*/ 0 w 2559"/>
                <a:gd name="T41" fmla="*/ 0 h 1703"/>
                <a:gd name="T42" fmla="*/ 0 w 2559"/>
                <a:gd name="T43" fmla="*/ 0 h 1703"/>
                <a:gd name="T44" fmla="*/ 0 w 2559"/>
                <a:gd name="T45" fmla="*/ 0 h 1703"/>
                <a:gd name="T46" fmla="*/ 0 w 2559"/>
                <a:gd name="T47" fmla="*/ 0 h 1703"/>
                <a:gd name="T48" fmla="*/ 0 w 2559"/>
                <a:gd name="T49" fmla="*/ 0 h 1703"/>
                <a:gd name="T50" fmla="*/ 0 w 2559"/>
                <a:gd name="T51" fmla="*/ 0 h 1703"/>
                <a:gd name="T52" fmla="*/ 0 w 2559"/>
                <a:gd name="T53" fmla="*/ 0 h 1703"/>
                <a:gd name="T54" fmla="*/ 0 w 2559"/>
                <a:gd name="T55" fmla="*/ 0 h 1703"/>
                <a:gd name="T56" fmla="*/ 0 w 2559"/>
                <a:gd name="T57" fmla="*/ 0 h 1703"/>
                <a:gd name="T58" fmla="*/ 0 w 2559"/>
                <a:gd name="T59" fmla="*/ 0 h 1703"/>
                <a:gd name="T60" fmla="*/ 0 w 2559"/>
                <a:gd name="T61" fmla="*/ 0 h 1703"/>
                <a:gd name="T62" fmla="*/ 0 w 2559"/>
                <a:gd name="T63" fmla="*/ 0 h 1703"/>
                <a:gd name="T64" fmla="*/ 0 w 2559"/>
                <a:gd name="T65" fmla="*/ 0 h 1703"/>
                <a:gd name="T66" fmla="*/ 0 w 2559"/>
                <a:gd name="T67" fmla="*/ 0 h 1703"/>
                <a:gd name="T68" fmla="*/ 0 w 2559"/>
                <a:gd name="T69" fmla="*/ 0 h 1703"/>
                <a:gd name="T70" fmla="*/ 0 w 2559"/>
                <a:gd name="T71" fmla="*/ 0 h 1703"/>
                <a:gd name="T72" fmla="*/ 0 w 2559"/>
                <a:gd name="T73" fmla="*/ 0 h 1703"/>
                <a:gd name="T74" fmla="*/ 0 w 2559"/>
                <a:gd name="T75" fmla="*/ 0 h 1703"/>
                <a:gd name="T76" fmla="*/ 0 w 2559"/>
                <a:gd name="T77" fmla="*/ 0 h 1703"/>
                <a:gd name="T78" fmla="*/ 0 w 2559"/>
                <a:gd name="T79" fmla="*/ 0 h 1703"/>
                <a:gd name="T80" fmla="*/ 0 w 2559"/>
                <a:gd name="T81" fmla="*/ 0 h 1703"/>
                <a:gd name="T82" fmla="*/ 0 w 2559"/>
                <a:gd name="T83" fmla="*/ 0 h 1703"/>
                <a:gd name="T84" fmla="*/ 0 w 2559"/>
                <a:gd name="T85" fmla="*/ 0 h 1703"/>
                <a:gd name="T86" fmla="*/ 0 w 2559"/>
                <a:gd name="T87" fmla="*/ 0 h 1703"/>
                <a:gd name="T88" fmla="*/ 0 w 2559"/>
                <a:gd name="T89" fmla="*/ 0 h 1703"/>
                <a:gd name="T90" fmla="*/ 0 w 2559"/>
                <a:gd name="T91" fmla="*/ 0 h 1703"/>
                <a:gd name="T92" fmla="*/ 0 w 2559"/>
                <a:gd name="T93" fmla="*/ 0 h 1703"/>
                <a:gd name="T94" fmla="*/ 0 w 2559"/>
                <a:gd name="T95" fmla="*/ 0 h 1703"/>
                <a:gd name="T96" fmla="*/ 0 w 2559"/>
                <a:gd name="T97" fmla="*/ 0 h 1703"/>
                <a:gd name="T98" fmla="*/ 0 w 2559"/>
                <a:gd name="T99" fmla="*/ 0 h 1703"/>
                <a:gd name="T100" fmla="*/ 0 w 2559"/>
                <a:gd name="T101" fmla="*/ 0 h 1703"/>
                <a:gd name="T102" fmla="*/ 0 w 2559"/>
                <a:gd name="T103" fmla="*/ 0 h 170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559"/>
                <a:gd name="T157" fmla="*/ 0 h 1703"/>
                <a:gd name="T158" fmla="*/ 2559 w 2559"/>
                <a:gd name="T159" fmla="*/ 1703 h 1703"/>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559" h="1703">
                  <a:moveTo>
                    <a:pt x="1584" y="87"/>
                  </a:moveTo>
                  <a:lnTo>
                    <a:pt x="1749" y="0"/>
                  </a:lnTo>
                  <a:lnTo>
                    <a:pt x="1878" y="48"/>
                  </a:lnTo>
                  <a:lnTo>
                    <a:pt x="1781" y="268"/>
                  </a:lnTo>
                  <a:lnTo>
                    <a:pt x="1800" y="365"/>
                  </a:lnTo>
                  <a:lnTo>
                    <a:pt x="1749" y="429"/>
                  </a:lnTo>
                  <a:lnTo>
                    <a:pt x="1807" y="542"/>
                  </a:lnTo>
                  <a:lnTo>
                    <a:pt x="1904" y="484"/>
                  </a:lnTo>
                  <a:lnTo>
                    <a:pt x="2059" y="590"/>
                  </a:lnTo>
                  <a:lnTo>
                    <a:pt x="2188" y="494"/>
                  </a:lnTo>
                  <a:lnTo>
                    <a:pt x="2233" y="323"/>
                  </a:lnTo>
                  <a:lnTo>
                    <a:pt x="2381" y="323"/>
                  </a:lnTo>
                  <a:lnTo>
                    <a:pt x="2388" y="210"/>
                  </a:lnTo>
                  <a:lnTo>
                    <a:pt x="2510" y="348"/>
                  </a:lnTo>
                  <a:lnTo>
                    <a:pt x="2523" y="510"/>
                  </a:lnTo>
                  <a:lnTo>
                    <a:pt x="2372" y="548"/>
                  </a:lnTo>
                  <a:lnTo>
                    <a:pt x="2436" y="662"/>
                  </a:lnTo>
                  <a:lnTo>
                    <a:pt x="2349" y="719"/>
                  </a:lnTo>
                  <a:lnTo>
                    <a:pt x="2349" y="855"/>
                  </a:lnTo>
                  <a:lnTo>
                    <a:pt x="2233" y="946"/>
                  </a:lnTo>
                  <a:lnTo>
                    <a:pt x="2275" y="993"/>
                  </a:lnTo>
                  <a:lnTo>
                    <a:pt x="2275" y="1220"/>
                  </a:lnTo>
                  <a:lnTo>
                    <a:pt x="2468" y="1243"/>
                  </a:lnTo>
                  <a:lnTo>
                    <a:pt x="2559" y="1468"/>
                  </a:lnTo>
                  <a:lnTo>
                    <a:pt x="2500" y="1623"/>
                  </a:lnTo>
                  <a:lnTo>
                    <a:pt x="1968" y="1703"/>
                  </a:lnTo>
                  <a:lnTo>
                    <a:pt x="1210" y="1090"/>
                  </a:lnTo>
                  <a:lnTo>
                    <a:pt x="1001" y="1123"/>
                  </a:lnTo>
                  <a:lnTo>
                    <a:pt x="674" y="1287"/>
                  </a:lnTo>
                  <a:lnTo>
                    <a:pt x="566" y="1139"/>
                  </a:lnTo>
                  <a:lnTo>
                    <a:pt x="555" y="1016"/>
                  </a:lnTo>
                  <a:lnTo>
                    <a:pt x="477" y="904"/>
                  </a:lnTo>
                  <a:lnTo>
                    <a:pt x="468" y="785"/>
                  </a:lnTo>
                  <a:lnTo>
                    <a:pt x="362" y="806"/>
                  </a:lnTo>
                  <a:lnTo>
                    <a:pt x="316" y="704"/>
                  </a:lnTo>
                  <a:lnTo>
                    <a:pt x="155" y="840"/>
                  </a:lnTo>
                  <a:lnTo>
                    <a:pt x="161" y="655"/>
                  </a:lnTo>
                  <a:lnTo>
                    <a:pt x="0" y="671"/>
                  </a:lnTo>
                  <a:lnTo>
                    <a:pt x="4" y="565"/>
                  </a:lnTo>
                  <a:lnTo>
                    <a:pt x="168" y="501"/>
                  </a:lnTo>
                  <a:lnTo>
                    <a:pt x="265" y="565"/>
                  </a:lnTo>
                  <a:lnTo>
                    <a:pt x="349" y="494"/>
                  </a:lnTo>
                  <a:lnTo>
                    <a:pt x="477" y="533"/>
                  </a:lnTo>
                  <a:lnTo>
                    <a:pt x="607" y="468"/>
                  </a:lnTo>
                  <a:lnTo>
                    <a:pt x="749" y="548"/>
                  </a:lnTo>
                  <a:lnTo>
                    <a:pt x="865" y="494"/>
                  </a:lnTo>
                  <a:lnTo>
                    <a:pt x="1001" y="510"/>
                  </a:lnTo>
                  <a:lnTo>
                    <a:pt x="1065" y="446"/>
                  </a:lnTo>
                  <a:lnTo>
                    <a:pt x="1253" y="338"/>
                  </a:lnTo>
                  <a:lnTo>
                    <a:pt x="1362" y="338"/>
                  </a:lnTo>
                  <a:lnTo>
                    <a:pt x="1414" y="187"/>
                  </a:lnTo>
                  <a:lnTo>
                    <a:pt x="1584" y="87"/>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8" name="Freeform 14"/>
            <p:cNvSpPr>
              <a:spLocks noChangeAspect="1"/>
            </p:cNvSpPr>
            <p:nvPr/>
          </p:nvSpPr>
          <p:spPr bwMode="auto">
            <a:xfrm rot="815464">
              <a:off x="6481775" y="3800582"/>
              <a:ext cx="1096971" cy="1789045"/>
            </a:xfrm>
            <a:custGeom>
              <a:avLst/>
              <a:gdLst>
                <a:gd name="T0" fmla="*/ 0 w 2695"/>
                <a:gd name="T1" fmla="*/ 0 h 4363"/>
                <a:gd name="T2" fmla="*/ 0 w 2695"/>
                <a:gd name="T3" fmla="*/ 0 h 4363"/>
                <a:gd name="T4" fmla="*/ 0 w 2695"/>
                <a:gd name="T5" fmla="*/ 0 h 4363"/>
                <a:gd name="T6" fmla="*/ 0 w 2695"/>
                <a:gd name="T7" fmla="*/ 0 h 4363"/>
                <a:gd name="T8" fmla="*/ 0 w 2695"/>
                <a:gd name="T9" fmla="*/ 0 h 4363"/>
                <a:gd name="T10" fmla="*/ 0 w 2695"/>
                <a:gd name="T11" fmla="*/ 0 h 4363"/>
                <a:gd name="T12" fmla="*/ 0 w 2695"/>
                <a:gd name="T13" fmla="*/ 0 h 4363"/>
                <a:gd name="T14" fmla="*/ 0 w 2695"/>
                <a:gd name="T15" fmla="*/ 0 h 4363"/>
                <a:gd name="T16" fmla="*/ 0 w 2695"/>
                <a:gd name="T17" fmla="*/ 0 h 4363"/>
                <a:gd name="T18" fmla="*/ 0 w 2695"/>
                <a:gd name="T19" fmla="*/ 0 h 4363"/>
                <a:gd name="T20" fmla="*/ 0 w 2695"/>
                <a:gd name="T21" fmla="*/ 0 h 4363"/>
                <a:gd name="T22" fmla="*/ 0 w 2695"/>
                <a:gd name="T23" fmla="*/ 0 h 4363"/>
                <a:gd name="T24" fmla="*/ 0 w 2695"/>
                <a:gd name="T25" fmla="*/ 0 h 4363"/>
                <a:gd name="T26" fmla="*/ 0 w 2695"/>
                <a:gd name="T27" fmla="*/ 0 h 4363"/>
                <a:gd name="T28" fmla="*/ 0 w 2695"/>
                <a:gd name="T29" fmla="*/ 0 h 4363"/>
                <a:gd name="T30" fmla="*/ 0 w 2695"/>
                <a:gd name="T31" fmla="*/ 0 h 4363"/>
                <a:gd name="T32" fmla="*/ 0 w 2695"/>
                <a:gd name="T33" fmla="*/ 0 h 4363"/>
                <a:gd name="T34" fmla="*/ 0 w 2695"/>
                <a:gd name="T35" fmla="*/ 0 h 4363"/>
                <a:gd name="T36" fmla="*/ 0 w 2695"/>
                <a:gd name="T37" fmla="*/ 0 h 4363"/>
                <a:gd name="T38" fmla="*/ 0 w 2695"/>
                <a:gd name="T39" fmla="*/ 0 h 4363"/>
                <a:gd name="T40" fmla="*/ 0 w 2695"/>
                <a:gd name="T41" fmla="*/ 0 h 4363"/>
                <a:gd name="T42" fmla="*/ 0 w 2695"/>
                <a:gd name="T43" fmla="*/ 0 h 4363"/>
                <a:gd name="T44" fmla="*/ 0 w 2695"/>
                <a:gd name="T45" fmla="*/ 0 h 4363"/>
                <a:gd name="T46" fmla="*/ 0 w 2695"/>
                <a:gd name="T47" fmla="*/ 0 h 4363"/>
                <a:gd name="T48" fmla="*/ 0 w 2695"/>
                <a:gd name="T49" fmla="*/ 0 h 4363"/>
                <a:gd name="T50" fmla="*/ 0 w 2695"/>
                <a:gd name="T51" fmla="*/ 0 h 4363"/>
                <a:gd name="T52" fmla="*/ 0 w 2695"/>
                <a:gd name="T53" fmla="*/ 0 h 4363"/>
                <a:gd name="T54" fmla="*/ 0 w 2695"/>
                <a:gd name="T55" fmla="*/ 0 h 4363"/>
                <a:gd name="T56" fmla="*/ 0 w 2695"/>
                <a:gd name="T57" fmla="*/ 0 h 4363"/>
                <a:gd name="T58" fmla="*/ 0 w 2695"/>
                <a:gd name="T59" fmla="*/ 0 h 4363"/>
                <a:gd name="T60" fmla="*/ 0 w 2695"/>
                <a:gd name="T61" fmla="*/ 0 h 4363"/>
                <a:gd name="T62" fmla="*/ 0 w 2695"/>
                <a:gd name="T63" fmla="*/ 0 h 4363"/>
                <a:gd name="T64" fmla="*/ 0 w 2695"/>
                <a:gd name="T65" fmla="*/ 0 h 4363"/>
                <a:gd name="T66" fmla="*/ 0 w 2695"/>
                <a:gd name="T67" fmla="*/ 0 h 4363"/>
                <a:gd name="T68" fmla="*/ 0 w 2695"/>
                <a:gd name="T69" fmla="*/ 0 h 4363"/>
                <a:gd name="T70" fmla="*/ 0 w 2695"/>
                <a:gd name="T71" fmla="*/ 0 h 4363"/>
                <a:gd name="T72" fmla="*/ 0 w 2695"/>
                <a:gd name="T73" fmla="*/ 0 h 4363"/>
                <a:gd name="T74" fmla="*/ 0 w 2695"/>
                <a:gd name="T75" fmla="*/ 0 h 4363"/>
                <a:gd name="T76" fmla="*/ 0 w 2695"/>
                <a:gd name="T77" fmla="*/ 0 h 4363"/>
                <a:gd name="T78" fmla="*/ 0 w 2695"/>
                <a:gd name="T79" fmla="*/ 0 h 4363"/>
                <a:gd name="T80" fmla="*/ 0 w 2695"/>
                <a:gd name="T81" fmla="*/ 0 h 4363"/>
                <a:gd name="T82" fmla="*/ 0 w 2695"/>
                <a:gd name="T83" fmla="*/ 0 h 4363"/>
                <a:gd name="T84" fmla="*/ 0 w 2695"/>
                <a:gd name="T85" fmla="*/ 0 h 4363"/>
                <a:gd name="T86" fmla="*/ 0 w 2695"/>
                <a:gd name="T87" fmla="*/ 0 h 4363"/>
                <a:gd name="T88" fmla="*/ 0 w 2695"/>
                <a:gd name="T89" fmla="*/ 0 h 4363"/>
                <a:gd name="T90" fmla="*/ 0 w 2695"/>
                <a:gd name="T91" fmla="*/ 0 h 436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695"/>
                <a:gd name="T139" fmla="*/ 0 h 4363"/>
                <a:gd name="T140" fmla="*/ 2695 w 2695"/>
                <a:gd name="T141" fmla="*/ 4363 h 436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695" h="4363">
                  <a:moveTo>
                    <a:pt x="1959" y="3983"/>
                  </a:moveTo>
                  <a:lnTo>
                    <a:pt x="1904" y="3905"/>
                  </a:lnTo>
                  <a:lnTo>
                    <a:pt x="1711" y="4066"/>
                  </a:lnTo>
                  <a:lnTo>
                    <a:pt x="1694" y="4195"/>
                  </a:lnTo>
                  <a:lnTo>
                    <a:pt x="1469" y="4363"/>
                  </a:lnTo>
                  <a:lnTo>
                    <a:pt x="1213" y="4166"/>
                  </a:lnTo>
                  <a:lnTo>
                    <a:pt x="1272" y="4011"/>
                  </a:lnTo>
                  <a:lnTo>
                    <a:pt x="1181" y="3786"/>
                  </a:lnTo>
                  <a:lnTo>
                    <a:pt x="988" y="3763"/>
                  </a:lnTo>
                  <a:lnTo>
                    <a:pt x="988" y="3536"/>
                  </a:lnTo>
                  <a:lnTo>
                    <a:pt x="946" y="3489"/>
                  </a:lnTo>
                  <a:lnTo>
                    <a:pt x="1062" y="3398"/>
                  </a:lnTo>
                  <a:lnTo>
                    <a:pt x="1062" y="3262"/>
                  </a:lnTo>
                  <a:lnTo>
                    <a:pt x="1149" y="3205"/>
                  </a:lnTo>
                  <a:lnTo>
                    <a:pt x="1085" y="3091"/>
                  </a:lnTo>
                  <a:lnTo>
                    <a:pt x="1236" y="3053"/>
                  </a:lnTo>
                  <a:lnTo>
                    <a:pt x="1223" y="2891"/>
                  </a:lnTo>
                  <a:lnTo>
                    <a:pt x="1101" y="2753"/>
                  </a:lnTo>
                  <a:lnTo>
                    <a:pt x="1094" y="2866"/>
                  </a:lnTo>
                  <a:lnTo>
                    <a:pt x="946" y="2866"/>
                  </a:lnTo>
                  <a:lnTo>
                    <a:pt x="901" y="3037"/>
                  </a:lnTo>
                  <a:lnTo>
                    <a:pt x="772" y="3133"/>
                  </a:lnTo>
                  <a:lnTo>
                    <a:pt x="617" y="3027"/>
                  </a:lnTo>
                  <a:lnTo>
                    <a:pt x="520" y="3085"/>
                  </a:lnTo>
                  <a:lnTo>
                    <a:pt x="462" y="2972"/>
                  </a:lnTo>
                  <a:lnTo>
                    <a:pt x="513" y="2908"/>
                  </a:lnTo>
                  <a:lnTo>
                    <a:pt x="494" y="2811"/>
                  </a:lnTo>
                  <a:lnTo>
                    <a:pt x="591" y="2591"/>
                  </a:lnTo>
                  <a:lnTo>
                    <a:pt x="462" y="2543"/>
                  </a:lnTo>
                  <a:lnTo>
                    <a:pt x="297" y="2630"/>
                  </a:lnTo>
                  <a:lnTo>
                    <a:pt x="227" y="2485"/>
                  </a:lnTo>
                  <a:lnTo>
                    <a:pt x="259" y="2308"/>
                  </a:lnTo>
                  <a:lnTo>
                    <a:pt x="146" y="2308"/>
                  </a:lnTo>
                  <a:lnTo>
                    <a:pt x="146" y="2130"/>
                  </a:lnTo>
                  <a:lnTo>
                    <a:pt x="32" y="2050"/>
                  </a:lnTo>
                  <a:lnTo>
                    <a:pt x="81" y="1936"/>
                  </a:lnTo>
                  <a:lnTo>
                    <a:pt x="0" y="1647"/>
                  </a:lnTo>
                  <a:lnTo>
                    <a:pt x="275" y="1533"/>
                  </a:lnTo>
                  <a:lnTo>
                    <a:pt x="259" y="1388"/>
                  </a:lnTo>
                  <a:lnTo>
                    <a:pt x="371" y="1388"/>
                  </a:lnTo>
                  <a:lnTo>
                    <a:pt x="485" y="1162"/>
                  </a:lnTo>
                  <a:lnTo>
                    <a:pt x="307" y="839"/>
                  </a:lnTo>
                  <a:lnTo>
                    <a:pt x="356" y="613"/>
                  </a:lnTo>
                  <a:lnTo>
                    <a:pt x="242" y="501"/>
                  </a:lnTo>
                  <a:lnTo>
                    <a:pt x="259" y="339"/>
                  </a:lnTo>
                  <a:lnTo>
                    <a:pt x="420" y="388"/>
                  </a:lnTo>
                  <a:lnTo>
                    <a:pt x="549" y="291"/>
                  </a:lnTo>
                  <a:lnTo>
                    <a:pt x="727" y="242"/>
                  </a:lnTo>
                  <a:lnTo>
                    <a:pt x="704" y="132"/>
                  </a:lnTo>
                  <a:lnTo>
                    <a:pt x="856" y="0"/>
                  </a:lnTo>
                  <a:lnTo>
                    <a:pt x="1065" y="130"/>
                  </a:lnTo>
                  <a:lnTo>
                    <a:pt x="1098" y="388"/>
                  </a:lnTo>
                  <a:lnTo>
                    <a:pt x="1211" y="307"/>
                  </a:lnTo>
                  <a:lnTo>
                    <a:pt x="1388" y="323"/>
                  </a:lnTo>
                  <a:lnTo>
                    <a:pt x="1404" y="433"/>
                  </a:lnTo>
                  <a:lnTo>
                    <a:pt x="1372" y="468"/>
                  </a:lnTo>
                  <a:lnTo>
                    <a:pt x="1355" y="566"/>
                  </a:lnTo>
                  <a:lnTo>
                    <a:pt x="1275" y="566"/>
                  </a:lnTo>
                  <a:lnTo>
                    <a:pt x="1017" y="888"/>
                  </a:lnTo>
                  <a:lnTo>
                    <a:pt x="1017" y="1275"/>
                  </a:lnTo>
                  <a:lnTo>
                    <a:pt x="1081" y="1420"/>
                  </a:lnTo>
                  <a:lnTo>
                    <a:pt x="1017" y="2018"/>
                  </a:lnTo>
                  <a:lnTo>
                    <a:pt x="904" y="2421"/>
                  </a:lnTo>
                  <a:lnTo>
                    <a:pt x="1113" y="2421"/>
                  </a:lnTo>
                  <a:lnTo>
                    <a:pt x="1211" y="2340"/>
                  </a:lnTo>
                  <a:lnTo>
                    <a:pt x="1259" y="2518"/>
                  </a:lnTo>
                  <a:lnTo>
                    <a:pt x="1372" y="2485"/>
                  </a:lnTo>
                  <a:lnTo>
                    <a:pt x="1308" y="2356"/>
                  </a:lnTo>
                  <a:lnTo>
                    <a:pt x="1501" y="2436"/>
                  </a:lnTo>
                  <a:lnTo>
                    <a:pt x="1501" y="2291"/>
                  </a:lnTo>
                  <a:lnTo>
                    <a:pt x="1436" y="2211"/>
                  </a:lnTo>
                  <a:lnTo>
                    <a:pt x="1630" y="2082"/>
                  </a:lnTo>
                  <a:lnTo>
                    <a:pt x="1968" y="2194"/>
                  </a:lnTo>
                  <a:lnTo>
                    <a:pt x="2211" y="2485"/>
                  </a:lnTo>
                  <a:lnTo>
                    <a:pt x="2194" y="2614"/>
                  </a:lnTo>
                  <a:lnTo>
                    <a:pt x="2565" y="3131"/>
                  </a:lnTo>
                  <a:lnTo>
                    <a:pt x="2695" y="3307"/>
                  </a:lnTo>
                  <a:lnTo>
                    <a:pt x="2663" y="3624"/>
                  </a:lnTo>
                  <a:lnTo>
                    <a:pt x="2565" y="3614"/>
                  </a:lnTo>
                  <a:lnTo>
                    <a:pt x="2459" y="3485"/>
                  </a:lnTo>
                  <a:lnTo>
                    <a:pt x="2339" y="3576"/>
                  </a:lnTo>
                  <a:lnTo>
                    <a:pt x="2404" y="3656"/>
                  </a:lnTo>
                  <a:lnTo>
                    <a:pt x="2517" y="3695"/>
                  </a:lnTo>
                  <a:lnTo>
                    <a:pt x="2523" y="3775"/>
                  </a:lnTo>
                  <a:lnTo>
                    <a:pt x="2426" y="3856"/>
                  </a:lnTo>
                  <a:lnTo>
                    <a:pt x="2459" y="3985"/>
                  </a:lnTo>
                  <a:lnTo>
                    <a:pt x="2249" y="4108"/>
                  </a:lnTo>
                  <a:lnTo>
                    <a:pt x="2120" y="4125"/>
                  </a:lnTo>
                  <a:lnTo>
                    <a:pt x="2137" y="4276"/>
                  </a:lnTo>
                  <a:lnTo>
                    <a:pt x="2042" y="4279"/>
                  </a:lnTo>
                  <a:lnTo>
                    <a:pt x="1968" y="4131"/>
                  </a:lnTo>
                  <a:lnTo>
                    <a:pt x="2017" y="4066"/>
                  </a:lnTo>
                  <a:lnTo>
                    <a:pt x="1959" y="3983"/>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9" name="Freeform 15"/>
            <p:cNvSpPr>
              <a:spLocks noChangeAspect="1"/>
            </p:cNvSpPr>
            <p:nvPr/>
          </p:nvSpPr>
          <p:spPr bwMode="auto">
            <a:xfrm rot="815464">
              <a:off x="6831027" y="5381673"/>
              <a:ext cx="285752" cy="74609"/>
            </a:xfrm>
            <a:custGeom>
              <a:avLst/>
              <a:gdLst>
                <a:gd name="T0" fmla="*/ 0 w 704"/>
                <a:gd name="T1" fmla="*/ 0 h 177"/>
                <a:gd name="T2" fmla="*/ 0 w 704"/>
                <a:gd name="T3" fmla="*/ 0 h 177"/>
                <a:gd name="T4" fmla="*/ 0 w 704"/>
                <a:gd name="T5" fmla="*/ 0 h 177"/>
                <a:gd name="T6" fmla="*/ 0 w 704"/>
                <a:gd name="T7" fmla="*/ 0 h 177"/>
                <a:gd name="T8" fmla="*/ 0 w 704"/>
                <a:gd name="T9" fmla="*/ 0 h 177"/>
                <a:gd name="T10" fmla="*/ 0 w 704"/>
                <a:gd name="T11" fmla="*/ 0 h 177"/>
                <a:gd name="T12" fmla="*/ 0 w 704"/>
                <a:gd name="T13" fmla="*/ 0 h 177"/>
                <a:gd name="T14" fmla="*/ 0 w 704"/>
                <a:gd name="T15" fmla="*/ 0 h 177"/>
                <a:gd name="T16" fmla="*/ 0 w 704"/>
                <a:gd name="T17" fmla="*/ 0 h 17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04"/>
                <a:gd name="T28" fmla="*/ 0 h 177"/>
                <a:gd name="T29" fmla="*/ 704 w 704"/>
                <a:gd name="T30" fmla="*/ 177 h 17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04" h="177">
                  <a:moveTo>
                    <a:pt x="687" y="149"/>
                  </a:moveTo>
                  <a:lnTo>
                    <a:pt x="704" y="103"/>
                  </a:lnTo>
                  <a:lnTo>
                    <a:pt x="655" y="0"/>
                  </a:lnTo>
                  <a:lnTo>
                    <a:pt x="568" y="0"/>
                  </a:lnTo>
                  <a:lnTo>
                    <a:pt x="445" y="54"/>
                  </a:lnTo>
                  <a:lnTo>
                    <a:pt x="284" y="7"/>
                  </a:lnTo>
                  <a:lnTo>
                    <a:pt x="148" y="64"/>
                  </a:lnTo>
                  <a:lnTo>
                    <a:pt x="0" y="177"/>
                  </a:lnTo>
                  <a:lnTo>
                    <a:pt x="687" y="149"/>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10" name="Freeform 16"/>
            <p:cNvSpPr>
              <a:spLocks noChangeAspect="1"/>
            </p:cNvSpPr>
            <p:nvPr/>
          </p:nvSpPr>
          <p:spPr bwMode="auto">
            <a:xfrm rot="815464">
              <a:off x="5292727" y="4680024"/>
              <a:ext cx="773119" cy="1125495"/>
            </a:xfrm>
            <a:custGeom>
              <a:avLst/>
              <a:gdLst>
                <a:gd name="T0" fmla="*/ 0 w 1897"/>
                <a:gd name="T1" fmla="*/ 0 h 2752"/>
                <a:gd name="T2" fmla="*/ 0 w 1897"/>
                <a:gd name="T3" fmla="*/ 0 h 2752"/>
                <a:gd name="T4" fmla="*/ 0 w 1897"/>
                <a:gd name="T5" fmla="*/ 0 h 2752"/>
                <a:gd name="T6" fmla="*/ 0 w 1897"/>
                <a:gd name="T7" fmla="*/ 0 h 2752"/>
                <a:gd name="T8" fmla="*/ 0 w 1897"/>
                <a:gd name="T9" fmla="*/ 0 h 2752"/>
                <a:gd name="T10" fmla="*/ 0 w 1897"/>
                <a:gd name="T11" fmla="*/ 0 h 2752"/>
                <a:gd name="T12" fmla="*/ 0 w 1897"/>
                <a:gd name="T13" fmla="*/ 0 h 2752"/>
                <a:gd name="T14" fmla="*/ 0 w 1897"/>
                <a:gd name="T15" fmla="*/ 0 h 2752"/>
                <a:gd name="T16" fmla="*/ 0 w 1897"/>
                <a:gd name="T17" fmla="*/ 0 h 2752"/>
                <a:gd name="T18" fmla="*/ 0 w 1897"/>
                <a:gd name="T19" fmla="*/ 0 h 2752"/>
                <a:gd name="T20" fmla="*/ 0 w 1897"/>
                <a:gd name="T21" fmla="*/ 0 h 2752"/>
                <a:gd name="T22" fmla="*/ 0 w 1897"/>
                <a:gd name="T23" fmla="*/ 0 h 2752"/>
                <a:gd name="T24" fmla="*/ 0 w 1897"/>
                <a:gd name="T25" fmla="*/ 0 h 2752"/>
                <a:gd name="T26" fmla="*/ 0 w 1897"/>
                <a:gd name="T27" fmla="*/ 0 h 2752"/>
                <a:gd name="T28" fmla="*/ 0 w 1897"/>
                <a:gd name="T29" fmla="*/ 0 h 2752"/>
                <a:gd name="T30" fmla="*/ 0 w 1897"/>
                <a:gd name="T31" fmla="*/ 0 h 2752"/>
                <a:gd name="T32" fmla="*/ 0 w 1897"/>
                <a:gd name="T33" fmla="*/ 0 h 2752"/>
                <a:gd name="T34" fmla="*/ 0 w 1897"/>
                <a:gd name="T35" fmla="*/ 0 h 2752"/>
                <a:gd name="T36" fmla="*/ 0 w 1897"/>
                <a:gd name="T37" fmla="*/ 0 h 2752"/>
                <a:gd name="T38" fmla="*/ 0 w 1897"/>
                <a:gd name="T39" fmla="*/ 0 h 2752"/>
                <a:gd name="T40" fmla="*/ 0 w 1897"/>
                <a:gd name="T41" fmla="*/ 0 h 2752"/>
                <a:gd name="T42" fmla="*/ 0 w 1897"/>
                <a:gd name="T43" fmla="*/ 0 h 2752"/>
                <a:gd name="T44" fmla="*/ 0 w 1897"/>
                <a:gd name="T45" fmla="*/ 0 h 2752"/>
                <a:gd name="T46" fmla="*/ 0 w 1897"/>
                <a:gd name="T47" fmla="*/ 0 h 2752"/>
                <a:gd name="T48" fmla="*/ 0 w 1897"/>
                <a:gd name="T49" fmla="*/ 0 h 2752"/>
                <a:gd name="T50" fmla="*/ 0 w 1897"/>
                <a:gd name="T51" fmla="*/ 0 h 2752"/>
                <a:gd name="T52" fmla="*/ 0 w 1897"/>
                <a:gd name="T53" fmla="*/ 0 h 2752"/>
                <a:gd name="T54" fmla="*/ 0 w 1897"/>
                <a:gd name="T55" fmla="*/ 0 h 2752"/>
                <a:gd name="T56" fmla="*/ 0 w 1897"/>
                <a:gd name="T57" fmla="*/ 0 h 2752"/>
                <a:gd name="T58" fmla="*/ 0 w 1897"/>
                <a:gd name="T59" fmla="*/ 0 h 2752"/>
                <a:gd name="T60" fmla="*/ 0 w 1897"/>
                <a:gd name="T61" fmla="*/ 0 h 2752"/>
                <a:gd name="T62" fmla="*/ 0 w 1897"/>
                <a:gd name="T63" fmla="*/ 0 h 2752"/>
                <a:gd name="T64" fmla="*/ 0 w 1897"/>
                <a:gd name="T65" fmla="*/ 0 h 2752"/>
                <a:gd name="T66" fmla="*/ 0 w 1897"/>
                <a:gd name="T67" fmla="*/ 0 h 2752"/>
                <a:gd name="T68" fmla="*/ 0 w 1897"/>
                <a:gd name="T69" fmla="*/ 0 h 2752"/>
                <a:gd name="T70" fmla="*/ 0 w 1897"/>
                <a:gd name="T71" fmla="*/ 0 h 2752"/>
                <a:gd name="T72" fmla="*/ 0 w 1897"/>
                <a:gd name="T73" fmla="*/ 0 h 2752"/>
                <a:gd name="T74" fmla="*/ 0 w 1897"/>
                <a:gd name="T75" fmla="*/ 0 h 2752"/>
                <a:gd name="T76" fmla="*/ 0 w 1897"/>
                <a:gd name="T77" fmla="*/ 0 h 2752"/>
                <a:gd name="T78" fmla="*/ 0 w 1897"/>
                <a:gd name="T79" fmla="*/ 0 h 2752"/>
                <a:gd name="T80" fmla="*/ 0 w 1897"/>
                <a:gd name="T81" fmla="*/ 0 h 2752"/>
                <a:gd name="T82" fmla="*/ 0 w 1897"/>
                <a:gd name="T83" fmla="*/ 0 h 2752"/>
                <a:gd name="T84" fmla="*/ 0 w 1897"/>
                <a:gd name="T85" fmla="*/ 0 h 2752"/>
                <a:gd name="T86" fmla="*/ 0 w 1897"/>
                <a:gd name="T87" fmla="*/ 0 h 2752"/>
                <a:gd name="T88" fmla="*/ 0 w 1897"/>
                <a:gd name="T89" fmla="*/ 0 h 2752"/>
                <a:gd name="T90" fmla="*/ 0 w 1897"/>
                <a:gd name="T91" fmla="*/ 0 h 2752"/>
                <a:gd name="T92" fmla="*/ 0 w 1897"/>
                <a:gd name="T93" fmla="*/ 0 h 2752"/>
                <a:gd name="T94" fmla="*/ 0 w 1897"/>
                <a:gd name="T95" fmla="*/ 0 h 2752"/>
                <a:gd name="T96" fmla="*/ 0 w 1897"/>
                <a:gd name="T97" fmla="*/ 0 h 2752"/>
                <a:gd name="T98" fmla="*/ 0 w 1897"/>
                <a:gd name="T99" fmla="*/ 0 h 2752"/>
                <a:gd name="T100" fmla="*/ 0 w 1897"/>
                <a:gd name="T101" fmla="*/ 0 h 2752"/>
                <a:gd name="T102" fmla="*/ 0 w 1897"/>
                <a:gd name="T103" fmla="*/ 0 h 2752"/>
                <a:gd name="T104" fmla="*/ 0 w 1897"/>
                <a:gd name="T105" fmla="*/ 0 h 2752"/>
                <a:gd name="T106" fmla="*/ 0 w 1897"/>
                <a:gd name="T107" fmla="*/ 0 h 2752"/>
                <a:gd name="T108" fmla="*/ 0 w 1897"/>
                <a:gd name="T109" fmla="*/ 0 h 2752"/>
                <a:gd name="T110" fmla="*/ 0 w 1897"/>
                <a:gd name="T111" fmla="*/ 0 h 2752"/>
                <a:gd name="T112" fmla="*/ 0 w 1897"/>
                <a:gd name="T113" fmla="*/ 0 h 2752"/>
                <a:gd name="T114" fmla="*/ 0 w 1897"/>
                <a:gd name="T115" fmla="*/ 0 h 275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897"/>
                <a:gd name="T175" fmla="*/ 0 h 2752"/>
                <a:gd name="T176" fmla="*/ 1897 w 1897"/>
                <a:gd name="T177" fmla="*/ 2752 h 275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897" h="2752">
                  <a:moveTo>
                    <a:pt x="0" y="2630"/>
                  </a:moveTo>
                  <a:lnTo>
                    <a:pt x="74" y="2639"/>
                  </a:lnTo>
                  <a:lnTo>
                    <a:pt x="123" y="2752"/>
                  </a:lnTo>
                  <a:lnTo>
                    <a:pt x="687" y="2639"/>
                  </a:lnTo>
                  <a:lnTo>
                    <a:pt x="897" y="2461"/>
                  </a:lnTo>
                  <a:lnTo>
                    <a:pt x="1123" y="2171"/>
                  </a:lnTo>
                  <a:lnTo>
                    <a:pt x="1316" y="2219"/>
                  </a:lnTo>
                  <a:lnTo>
                    <a:pt x="1490" y="2200"/>
                  </a:lnTo>
                  <a:lnTo>
                    <a:pt x="1736" y="2171"/>
                  </a:lnTo>
                  <a:lnTo>
                    <a:pt x="1881" y="1946"/>
                  </a:lnTo>
                  <a:lnTo>
                    <a:pt x="1832" y="1477"/>
                  </a:lnTo>
                  <a:lnTo>
                    <a:pt x="1897" y="1380"/>
                  </a:lnTo>
                  <a:lnTo>
                    <a:pt x="1832" y="1251"/>
                  </a:lnTo>
                  <a:lnTo>
                    <a:pt x="1751" y="1300"/>
                  </a:lnTo>
                  <a:lnTo>
                    <a:pt x="1704" y="1251"/>
                  </a:lnTo>
                  <a:lnTo>
                    <a:pt x="1893" y="964"/>
                  </a:lnTo>
                  <a:lnTo>
                    <a:pt x="1785" y="816"/>
                  </a:lnTo>
                  <a:lnTo>
                    <a:pt x="1774" y="693"/>
                  </a:lnTo>
                  <a:lnTo>
                    <a:pt x="1696" y="581"/>
                  </a:lnTo>
                  <a:lnTo>
                    <a:pt x="1687" y="462"/>
                  </a:lnTo>
                  <a:lnTo>
                    <a:pt x="1581" y="483"/>
                  </a:lnTo>
                  <a:lnTo>
                    <a:pt x="1535" y="381"/>
                  </a:lnTo>
                  <a:lnTo>
                    <a:pt x="1374" y="517"/>
                  </a:lnTo>
                  <a:lnTo>
                    <a:pt x="1380" y="332"/>
                  </a:lnTo>
                  <a:lnTo>
                    <a:pt x="1219" y="348"/>
                  </a:lnTo>
                  <a:lnTo>
                    <a:pt x="1223" y="242"/>
                  </a:lnTo>
                  <a:lnTo>
                    <a:pt x="1107" y="145"/>
                  </a:lnTo>
                  <a:lnTo>
                    <a:pt x="1000" y="80"/>
                  </a:lnTo>
                  <a:lnTo>
                    <a:pt x="968" y="0"/>
                  </a:lnTo>
                  <a:lnTo>
                    <a:pt x="807" y="64"/>
                  </a:lnTo>
                  <a:lnTo>
                    <a:pt x="793" y="235"/>
                  </a:lnTo>
                  <a:lnTo>
                    <a:pt x="913" y="322"/>
                  </a:lnTo>
                  <a:lnTo>
                    <a:pt x="913" y="435"/>
                  </a:lnTo>
                  <a:lnTo>
                    <a:pt x="801" y="517"/>
                  </a:lnTo>
                  <a:lnTo>
                    <a:pt x="655" y="509"/>
                  </a:lnTo>
                  <a:lnTo>
                    <a:pt x="687" y="606"/>
                  </a:lnTo>
                  <a:lnTo>
                    <a:pt x="801" y="703"/>
                  </a:lnTo>
                  <a:lnTo>
                    <a:pt x="865" y="839"/>
                  </a:lnTo>
                  <a:lnTo>
                    <a:pt x="1000" y="880"/>
                  </a:lnTo>
                  <a:lnTo>
                    <a:pt x="1009" y="1026"/>
                  </a:lnTo>
                  <a:lnTo>
                    <a:pt x="954" y="1041"/>
                  </a:lnTo>
                  <a:lnTo>
                    <a:pt x="826" y="1274"/>
                  </a:lnTo>
                  <a:lnTo>
                    <a:pt x="710" y="1403"/>
                  </a:lnTo>
                  <a:lnTo>
                    <a:pt x="710" y="1494"/>
                  </a:lnTo>
                  <a:lnTo>
                    <a:pt x="839" y="1509"/>
                  </a:lnTo>
                  <a:lnTo>
                    <a:pt x="826" y="1623"/>
                  </a:lnTo>
                  <a:lnTo>
                    <a:pt x="645" y="1823"/>
                  </a:lnTo>
                  <a:lnTo>
                    <a:pt x="581" y="1823"/>
                  </a:lnTo>
                  <a:lnTo>
                    <a:pt x="471" y="1984"/>
                  </a:lnTo>
                  <a:lnTo>
                    <a:pt x="381" y="2130"/>
                  </a:lnTo>
                  <a:lnTo>
                    <a:pt x="252" y="2130"/>
                  </a:lnTo>
                  <a:lnTo>
                    <a:pt x="220" y="2177"/>
                  </a:lnTo>
                  <a:lnTo>
                    <a:pt x="51" y="2171"/>
                  </a:lnTo>
                  <a:lnTo>
                    <a:pt x="42" y="2429"/>
                  </a:lnTo>
                  <a:lnTo>
                    <a:pt x="106" y="2446"/>
                  </a:lnTo>
                  <a:lnTo>
                    <a:pt x="148" y="2510"/>
                  </a:lnTo>
                  <a:lnTo>
                    <a:pt x="10" y="2581"/>
                  </a:lnTo>
                  <a:lnTo>
                    <a:pt x="0" y="2630"/>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11" name="Freeform 17"/>
            <p:cNvSpPr>
              <a:spLocks noChangeAspect="1"/>
            </p:cNvSpPr>
            <p:nvPr/>
          </p:nvSpPr>
          <p:spPr bwMode="auto">
            <a:xfrm rot="815464">
              <a:off x="4652960" y="4718122"/>
              <a:ext cx="1049345" cy="952464"/>
            </a:xfrm>
            <a:custGeom>
              <a:avLst/>
              <a:gdLst>
                <a:gd name="T0" fmla="*/ 0 w 2564"/>
                <a:gd name="T1" fmla="*/ 0 h 2324"/>
                <a:gd name="T2" fmla="*/ 0 w 2564"/>
                <a:gd name="T3" fmla="*/ 0 h 2324"/>
                <a:gd name="T4" fmla="*/ 0 w 2564"/>
                <a:gd name="T5" fmla="*/ 0 h 2324"/>
                <a:gd name="T6" fmla="*/ 0 w 2564"/>
                <a:gd name="T7" fmla="*/ 0 h 2324"/>
                <a:gd name="T8" fmla="*/ 0 w 2564"/>
                <a:gd name="T9" fmla="*/ 0 h 2324"/>
                <a:gd name="T10" fmla="*/ 0 w 2564"/>
                <a:gd name="T11" fmla="*/ 0 h 2324"/>
                <a:gd name="T12" fmla="*/ 0 w 2564"/>
                <a:gd name="T13" fmla="*/ 0 h 2324"/>
                <a:gd name="T14" fmla="*/ 0 w 2564"/>
                <a:gd name="T15" fmla="*/ 0 h 2324"/>
                <a:gd name="T16" fmla="*/ 0 w 2564"/>
                <a:gd name="T17" fmla="*/ 0 h 2324"/>
                <a:gd name="T18" fmla="*/ 0 w 2564"/>
                <a:gd name="T19" fmla="*/ 0 h 2324"/>
                <a:gd name="T20" fmla="*/ 0 w 2564"/>
                <a:gd name="T21" fmla="*/ 0 h 2324"/>
                <a:gd name="T22" fmla="*/ 0 w 2564"/>
                <a:gd name="T23" fmla="*/ 0 h 2324"/>
                <a:gd name="T24" fmla="*/ 0 w 2564"/>
                <a:gd name="T25" fmla="*/ 0 h 2324"/>
                <a:gd name="T26" fmla="*/ 0 w 2564"/>
                <a:gd name="T27" fmla="*/ 0 h 2324"/>
                <a:gd name="T28" fmla="*/ 0 w 2564"/>
                <a:gd name="T29" fmla="*/ 0 h 2324"/>
                <a:gd name="T30" fmla="*/ 0 w 2564"/>
                <a:gd name="T31" fmla="*/ 0 h 2324"/>
                <a:gd name="T32" fmla="*/ 0 w 2564"/>
                <a:gd name="T33" fmla="*/ 0 h 2324"/>
                <a:gd name="T34" fmla="*/ 0 w 2564"/>
                <a:gd name="T35" fmla="*/ 0 h 2324"/>
                <a:gd name="T36" fmla="*/ 0 w 2564"/>
                <a:gd name="T37" fmla="*/ 0 h 2324"/>
                <a:gd name="T38" fmla="*/ 0 w 2564"/>
                <a:gd name="T39" fmla="*/ 0 h 2324"/>
                <a:gd name="T40" fmla="*/ 0 w 2564"/>
                <a:gd name="T41" fmla="*/ 0 h 2324"/>
                <a:gd name="T42" fmla="*/ 0 w 2564"/>
                <a:gd name="T43" fmla="*/ 0 h 2324"/>
                <a:gd name="T44" fmla="*/ 0 w 2564"/>
                <a:gd name="T45" fmla="*/ 0 h 2324"/>
                <a:gd name="T46" fmla="*/ 0 w 2564"/>
                <a:gd name="T47" fmla="*/ 0 h 2324"/>
                <a:gd name="T48" fmla="*/ 0 w 2564"/>
                <a:gd name="T49" fmla="*/ 0 h 2324"/>
                <a:gd name="T50" fmla="*/ 0 w 2564"/>
                <a:gd name="T51" fmla="*/ 0 h 2324"/>
                <a:gd name="T52" fmla="*/ 0 w 2564"/>
                <a:gd name="T53" fmla="*/ 0 h 2324"/>
                <a:gd name="T54" fmla="*/ 0 w 2564"/>
                <a:gd name="T55" fmla="*/ 0 h 2324"/>
                <a:gd name="T56" fmla="*/ 0 w 2564"/>
                <a:gd name="T57" fmla="*/ 0 h 2324"/>
                <a:gd name="T58" fmla="*/ 0 w 2564"/>
                <a:gd name="T59" fmla="*/ 0 h 2324"/>
                <a:gd name="T60" fmla="*/ 0 w 2564"/>
                <a:gd name="T61" fmla="*/ 0 h 2324"/>
                <a:gd name="T62" fmla="*/ 0 w 2564"/>
                <a:gd name="T63" fmla="*/ 0 h 2324"/>
                <a:gd name="T64" fmla="*/ 0 w 2564"/>
                <a:gd name="T65" fmla="*/ 0 h 2324"/>
                <a:gd name="T66" fmla="*/ 0 w 2564"/>
                <a:gd name="T67" fmla="*/ 0 h 2324"/>
                <a:gd name="T68" fmla="*/ 0 w 2564"/>
                <a:gd name="T69" fmla="*/ 0 h 2324"/>
                <a:gd name="T70" fmla="*/ 0 w 2564"/>
                <a:gd name="T71" fmla="*/ 0 h 2324"/>
                <a:gd name="T72" fmla="*/ 0 w 2564"/>
                <a:gd name="T73" fmla="*/ 0 h 2324"/>
                <a:gd name="T74" fmla="*/ 0 w 2564"/>
                <a:gd name="T75" fmla="*/ 0 h 2324"/>
                <a:gd name="T76" fmla="*/ 0 w 2564"/>
                <a:gd name="T77" fmla="*/ 0 h 2324"/>
                <a:gd name="T78" fmla="*/ 0 w 2564"/>
                <a:gd name="T79" fmla="*/ 0 h 2324"/>
                <a:gd name="T80" fmla="*/ 0 w 2564"/>
                <a:gd name="T81" fmla="*/ 0 h 2324"/>
                <a:gd name="T82" fmla="*/ 0 w 2564"/>
                <a:gd name="T83" fmla="*/ 0 h 2324"/>
                <a:gd name="T84" fmla="*/ 0 w 2564"/>
                <a:gd name="T85" fmla="*/ 0 h 2324"/>
                <a:gd name="T86" fmla="*/ 0 w 2564"/>
                <a:gd name="T87" fmla="*/ 0 h 2324"/>
                <a:gd name="T88" fmla="*/ 0 w 2564"/>
                <a:gd name="T89" fmla="*/ 0 h 2324"/>
                <a:gd name="T90" fmla="*/ 0 w 2564"/>
                <a:gd name="T91" fmla="*/ 0 h 2324"/>
                <a:gd name="T92" fmla="*/ 0 w 2564"/>
                <a:gd name="T93" fmla="*/ 0 h 2324"/>
                <a:gd name="T94" fmla="*/ 0 w 2564"/>
                <a:gd name="T95" fmla="*/ 0 h 2324"/>
                <a:gd name="T96" fmla="*/ 0 w 2564"/>
                <a:gd name="T97" fmla="*/ 0 h 2324"/>
                <a:gd name="T98" fmla="*/ 0 w 2564"/>
                <a:gd name="T99" fmla="*/ 0 h 2324"/>
                <a:gd name="T100" fmla="*/ 0 w 2564"/>
                <a:gd name="T101" fmla="*/ 0 h 2324"/>
                <a:gd name="T102" fmla="*/ 0 w 2564"/>
                <a:gd name="T103" fmla="*/ 0 h 2324"/>
                <a:gd name="T104" fmla="*/ 0 w 2564"/>
                <a:gd name="T105" fmla="*/ 0 h 2324"/>
                <a:gd name="T106" fmla="*/ 0 w 2564"/>
                <a:gd name="T107" fmla="*/ 0 h 2324"/>
                <a:gd name="T108" fmla="*/ 0 w 2564"/>
                <a:gd name="T109" fmla="*/ 0 h 2324"/>
                <a:gd name="T110" fmla="*/ 0 w 2564"/>
                <a:gd name="T111" fmla="*/ 0 h 2324"/>
                <a:gd name="T112" fmla="*/ 0 w 2564"/>
                <a:gd name="T113" fmla="*/ 0 h 2324"/>
                <a:gd name="T114" fmla="*/ 0 w 2564"/>
                <a:gd name="T115" fmla="*/ 0 h 2324"/>
                <a:gd name="T116" fmla="*/ 0 w 2564"/>
                <a:gd name="T117" fmla="*/ 0 h 2324"/>
                <a:gd name="T118" fmla="*/ 0 w 2564"/>
                <a:gd name="T119" fmla="*/ 0 h 2324"/>
                <a:gd name="T120" fmla="*/ 0 w 2564"/>
                <a:gd name="T121" fmla="*/ 0 h 2324"/>
                <a:gd name="T122" fmla="*/ 0 w 2564"/>
                <a:gd name="T123" fmla="*/ 0 h 232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564"/>
                <a:gd name="T187" fmla="*/ 0 h 2324"/>
                <a:gd name="T188" fmla="*/ 2564 w 2564"/>
                <a:gd name="T189" fmla="*/ 2324 h 232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564" h="2324">
                  <a:moveTo>
                    <a:pt x="2210" y="113"/>
                  </a:moveTo>
                  <a:lnTo>
                    <a:pt x="2242" y="210"/>
                  </a:lnTo>
                  <a:lnTo>
                    <a:pt x="2356" y="307"/>
                  </a:lnTo>
                  <a:lnTo>
                    <a:pt x="2420" y="443"/>
                  </a:lnTo>
                  <a:lnTo>
                    <a:pt x="2555" y="484"/>
                  </a:lnTo>
                  <a:lnTo>
                    <a:pt x="2564" y="630"/>
                  </a:lnTo>
                  <a:lnTo>
                    <a:pt x="2509" y="645"/>
                  </a:lnTo>
                  <a:lnTo>
                    <a:pt x="2381" y="878"/>
                  </a:lnTo>
                  <a:lnTo>
                    <a:pt x="2265" y="1007"/>
                  </a:lnTo>
                  <a:lnTo>
                    <a:pt x="2265" y="1098"/>
                  </a:lnTo>
                  <a:lnTo>
                    <a:pt x="2394" y="1113"/>
                  </a:lnTo>
                  <a:lnTo>
                    <a:pt x="2381" y="1227"/>
                  </a:lnTo>
                  <a:lnTo>
                    <a:pt x="2200" y="1427"/>
                  </a:lnTo>
                  <a:lnTo>
                    <a:pt x="2136" y="1427"/>
                  </a:lnTo>
                  <a:lnTo>
                    <a:pt x="2026" y="1588"/>
                  </a:lnTo>
                  <a:lnTo>
                    <a:pt x="1936" y="1734"/>
                  </a:lnTo>
                  <a:lnTo>
                    <a:pt x="1807" y="1734"/>
                  </a:lnTo>
                  <a:lnTo>
                    <a:pt x="1775" y="1781"/>
                  </a:lnTo>
                  <a:lnTo>
                    <a:pt x="1606" y="1775"/>
                  </a:lnTo>
                  <a:lnTo>
                    <a:pt x="1597" y="2033"/>
                  </a:lnTo>
                  <a:lnTo>
                    <a:pt x="1661" y="2050"/>
                  </a:lnTo>
                  <a:lnTo>
                    <a:pt x="1703" y="2114"/>
                  </a:lnTo>
                  <a:lnTo>
                    <a:pt x="1565" y="2185"/>
                  </a:lnTo>
                  <a:lnTo>
                    <a:pt x="1555" y="2234"/>
                  </a:lnTo>
                  <a:lnTo>
                    <a:pt x="1145" y="2194"/>
                  </a:lnTo>
                  <a:lnTo>
                    <a:pt x="855" y="2324"/>
                  </a:lnTo>
                  <a:lnTo>
                    <a:pt x="677" y="2292"/>
                  </a:lnTo>
                  <a:lnTo>
                    <a:pt x="548" y="2033"/>
                  </a:lnTo>
                  <a:lnTo>
                    <a:pt x="291" y="2050"/>
                  </a:lnTo>
                  <a:lnTo>
                    <a:pt x="0" y="1891"/>
                  </a:lnTo>
                  <a:lnTo>
                    <a:pt x="0" y="1711"/>
                  </a:lnTo>
                  <a:lnTo>
                    <a:pt x="0" y="1717"/>
                  </a:lnTo>
                  <a:lnTo>
                    <a:pt x="58" y="1717"/>
                  </a:lnTo>
                  <a:lnTo>
                    <a:pt x="204" y="1605"/>
                  </a:lnTo>
                  <a:lnTo>
                    <a:pt x="355" y="1766"/>
                  </a:lnTo>
                  <a:lnTo>
                    <a:pt x="526" y="1808"/>
                  </a:lnTo>
                  <a:lnTo>
                    <a:pt x="607" y="1823"/>
                  </a:lnTo>
                  <a:lnTo>
                    <a:pt x="694" y="2008"/>
                  </a:lnTo>
                  <a:lnTo>
                    <a:pt x="887" y="2114"/>
                  </a:lnTo>
                  <a:lnTo>
                    <a:pt x="984" y="2072"/>
                  </a:lnTo>
                  <a:lnTo>
                    <a:pt x="1010" y="1985"/>
                  </a:lnTo>
                  <a:lnTo>
                    <a:pt x="1033" y="1808"/>
                  </a:lnTo>
                  <a:lnTo>
                    <a:pt x="1210" y="1637"/>
                  </a:lnTo>
                  <a:lnTo>
                    <a:pt x="1381" y="1437"/>
                  </a:lnTo>
                  <a:lnTo>
                    <a:pt x="1461" y="1227"/>
                  </a:lnTo>
                  <a:lnTo>
                    <a:pt x="1445" y="1001"/>
                  </a:lnTo>
                  <a:lnTo>
                    <a:pt x="1339" y="992"/>
                  </a:lnTo>
                  <a:lnTo>
                    <a:pt x="1323" y="742"/>
                  </a:lnTo>
                  <a:lnTo>
                    <a:pt x="1436" y="653"/>
                  </a:lnTo>
                  <a:lnTo>
                    <a:pt x="1387" y="613"/>
                  </a:lnTo>
                  <a:lnTo>
                    <a:pt x="1275" y="613"/>
                  </a:lnTo>
                  <a:lnTo>
                    <a:pt x="1268" y="539"/>
                  </a:lnTo>
                  <a:lnTo>
                    <a:pt x="1478" y="339"/>
                  </a:lnTo>
                  <a:lnTo>
                    <a:pt x="1581" y="323"/>
                  </a:lnTo>
                  <a:lnTo>
                    <a:pt x="1614" y="274"/>
                  </a:lnTo>
                  <a:lnTo>
                    <a:pt x="1767" y="233"/>
                  </a:lnTo>
                  <a:lnTo>
                    <a:pt x="1845" y="282"/>
                  </a:lnTo>
                  <a:lnTo>
                    <a:pt x="2104" y="210"/>
                  </a:lnTo>
                  <a:lnTo>
                    <a:pt x="2129" y="55"/>
                  </a:lnTo>
                  <a:lnTo>
                    <a:pt x="2265" y="0"/>
                  </a:lnTo>
                  <a:lnTo>
                    <a:pt x="2274" y="39"/>
                  </a:lnTo>
                  <a:lnTo>
                    <a:pt x="2210" y="113"/>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12" name="Freeform 18"/>
            <p:cNvSpPr>
              <a:spLocks noChangeAspect="1"/>
            </p:cNvSpPr>
            <p:nvPr/>
          </p:nvSpPr>
          <p:spPr bwMode="auto">
            <a:xfrm rot="815464">
              <a:off x="4505321" y="4129181"/>
              <a:ext cx="1255723" cy="1436634"/>
            </a:xfrm>
            <a:custGeom>
              <a:avLst/>
              <a:gdLst>
                <a:gd name="T0" fmla="*/ 0 w 3071"/>
                <a:gd name="T1" fmla="*/ 0 h 3508"/>
                <a:gd name="T2" fmla="*/ 0 w 3071"/>
                <a:gd name="T3" fmla="*/ 0 h 3508"/>
                <a:gd name="T4" fmla="*/ 0 w 3071"/>
                <a:gd name="T5" fmla="*/ 0 h 3508"/>
                <a:gd name="T6" fmla="*/ 0 w 3071"/>
                <a:gd name="T7" fmla="*/ 0 h 3508"/>
                <a:gd name="T8" fmla="*/ 0 w 3071"/>
                <a:gd name="T9" fmla="*/ 0 h 3508"/>
                <a:gd name="T10" fmla="*/ 0 w 3071"/>
                <a:gd name="T11" fmla="*/ 0 h 3508"/>
                <a:gd name="T12" fmla="*/ 0 w 3071"/>
                <a:gd name="T13" fmla="*/ 0 h 3508"/>
                <a:gd name="T14" fmla="*/ 0 w 3071"/>
                <a:gd name="T15" fmla="*/ 0 h 3508"/>
                <a:gd name="T16" fmla="*/ 0 w 3071"/>
                <a:gd name="T17" fmla="*/ 0 h 3508"/>
                <a:gd name="T18" fmla="*/ 0 w 3071"/>
                <a:gd name="T19" fmla="*/ 0 h 3508"/>
                <a:gd name="T20" fmla="*/ 0 w 3071"/>
                <a:gd name="T21" fmla="*/ 0 h 3508"/>
                <a:gd name="T22" fmla="*/ 0 w 3071"/>
                <a:gd name="T23" fmla="*/ 0 h 3508"/>
                <a:gd name="T24" fmla="*/ 0 w 3071"/>
                <a:gd name="T25" fmla="*/ 0 h 3508"/>
                <a:gd name="T26" fmla="*/ 0 w 3071"/>
                <a:gd name="T27" fmla="*/ 0 h 3508"/>
                <a:gd name="T28" fmla="*/ 0 w 3071"/>
                <a:gd name="T29" fmla="*/ 0 h 3508"/>
                <a:gd name="T30" fmla="*/ 0 w 3071"/>
                <a:gd name="T31" fmla="*/ 0 h 3508"/>
                <a:gd name="T32" fmla="*/ 0 w 3071"/>
                <a:gd name="T33" fmla="*/ 0 h 3508"/>
                <a:gd name="T34" fmla="*/ 0 w 3071"/>
                <a:gd name="T35" fmla="*/ 0 h 3508"/>
                <a:gd name="T36" fmla="*/ 0 w 3071"/>
                <a:gd name="T37" fmla="*/ 0 h 3508"/>
                <a:gd name="T38" fmla="*/ 0 w 3071"/>
                <a:gd name="T39" fmla="*/ 0 h 3508"/>
                <a:gd name="T40" fmla="*/ 0 w 3071"/>
                <a:gd name="T41" fmla="*/ 0 h 3508"/>
                <a:gd name="T42" fmla="*/ 0 w 3071"/>
                <a:gd name="T43" fmla="*/ 0 h 3508"/>
                <a:gd name="T44" fmla="*/ 0 w 3071"/>
                <a:gd name="T45" fmla="*/ 0 h 3508"/>
                <a:gd name="T46" fmla="*/ 0 w 3071"/>
                <a:gd name="T47" fmla="*/ 0 h 3508"/>
                <a:gd name="T48" fmla="*/ 0 w 3071"/>
                <a:gd name="T49" fmla="*/ 0 h 3508"/>
                <a:gd name="T50" fmla="*/ 0 w 3071"/>
                <a:gd name="T51" fmla="*/ 0 h 3508"/>
                <a:gd name="T52" fmla="*/ 0 w 3071"/>
                <a:gd name="T53" fmla="*/ 0 h 3508"/>
                <a:gd name="T54" fmla="*/ 0 w 3071"/>
                <a:gd name="T55" fmla="*/ 0 h 3508"/>
                <a:gd name="T56" fmla="*/ 0 w 3071"/>
                <a:gd name="T57" fmla="*/ 0 h 3508"/>
                <a:gd name="T58" fmla="*/ 0 w 3071"/>
                <a:gd name="T59" fmla="*/ 0 h 3508"/>
                <a:gd name="T60" fmla="*/ 0 w 3071"/>
                <a:gd name="T61" fmla="*/ 0 h 3508"/>
                <a:gd name="T62" fmla="*/ 0 w 3071"/>
                <a:gd name="T63" fmla="*/ 0 h 3508"/>
                <a:gd name="T64" fmla="*/ 0 w 3071"/>
                <a:gd name="T65" fmla="*/ 0 h 3508"/>
                <a:gd name="T66" fmla="*/ 0 w 3071"/>
                <a:gd name="T67" fmla="*/ 0 h 3508"/>
                <a:gd name="T68" fmla="*/ 0 w 3071"/>
                <a:gd name="T69" fmla="*/ 0 h 3508"/>
                <a:gd name="T70" fmla="*/ 0 w 3071"/>
                <a:gd name="T71" fmla="*/ 0 h 3508"/>
                <a:gd name="T72" fmla="*/ 0 w 3071"/>
                <a:gd name="T73" fmla="*/ 0 h 3508"/>
                <a:gd name="T74" fmla="*/ 0 w 3071"/>
                <a:gd name="T75" fmla="*/ 0 h 3508"/>
                <a:gd name="T76" fmla="*/ 0 w 3071"/>
                <a:gd name="T77" fmla="*/ 0 h 3508"/>
                <a:gd name="T78" fmla="*/ 0 w 3071"/>
                <a:gd name="T79" fmla="*/ 0 h 3508"/>
                <a:gd name="T80" fmla="*/ 0 w 3071"/>
                <a:gd name="T81" fmla="*/ 0 h 3508"/>
                <a:gd name="T82" fmla="*/ 0 w 3071"/>
                <a:gd name="T83" fmla="*/ 0 h 3508"/>
                <a:gd name="T84" fmla="*/ 0 w 3071"/>
                <a:gd name="T85" fmla="*/ 0 h 3508"/>
                <a:gd name="T86" fmla="*/ 0 w 3071"/>
                <a:gd name="T87" fmla="*/ 0 h 3508"/>
                <a:gd name="T88" fmla="*/ 0 w 3071"/>
                <a:gd name="T89" fmla="*/ 0 h 3508"/>
                <a:gd name="T90" fmla="*/ 0 w 3071"/>
                <a:gd name="T91" fmla="*/ 0 h 3508"/>
                <a:gd name="T92" fmla="*/ 0 w 3071"/>
                <a:gd name="T93" fmla="*/ 0 h 3508"/>
                <a:gd name="T94" fmla="*/ 0 w 3071"/>
                <a:gd name="T95" fmla="*/ 0 h 3508"/>
                <a:gd name="T96" fmla="*/ 0 w 3071"/>
                <a:gd name="T97" fmla="*/ 0 h 350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071"/>
                <a:gd name="T148" fmla="*/ 0 h 3508"/>
                <a:gd name="T149" fmla="*/ 3071 w 3071"/>
                <a:gd name="T150" fmla="*/ 3508 h 350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071" h="3508">
                  <a:moveTo>
                    <a:pt x="1297" y="0"/>
                  </a:moveTo>
                  <a:lnTo>
                    <a:pt x="1339" y="78"/>
                  </a:lnTo>
                  <a:lnTo>
                    <a:pt x="1484" y="214"/>
                  </a:lnTo>
                  <a:lnTo>
                    <a:pt x="1494" y="368"/>
                  </a:lnTo>
                  <a:lnTo>
                    <a:pt x="1606" y="407"/>
                  </a:lnTo>
                  <a:lnTo>
                    <a:pt x="1564" y="498"/>
                  </a:lnTo>
                  <a:lnTo>
                    <a:pt x="1613" y="604"/>
                  </a:lnTo>
                  <a:lnTo>
                    <a:pt x="1758" y="701"/>
                  </a:lnTo>
                  <a:lnTo>
                    <a:pt x="1719" y="1046"/>
                  </a:lnTo>
                  <a:lnTo>
                    <a:pt x="1751" y="1201"/>
                  </a:lnTo>
                  <a:lnTo>
                    <a:pt x="1855" y="1201"/>
                  </a:lnTo>
                  <a:lnTo>
                    <a:pt x="1880" y="1143"/>
                  </a:lnTo>
                  <a:lnTo>
                    <a:pt x="2081" y="1078"/>
                  </a:lnTo>
                  <a:lnTo>
                    <a:pt x="2107" y="1007"/>
                  </a:lnTo>
                  <a:lnTo>
                    <a:pt x="2162" y="1121"/>
                  </a:lnTo>
                  <a:lnTo>
                    <a:pt x="2296" y="949"/>
                  </a:lnTo>
                  <a:lnTo>
                    <a:pt x="2338" y="739"/>
                  </a:lnTo>
                  <a:lnTo>
                    <a:pt x="2490" y="578"/>
                  </a:lnTo>
                  <a:lnTo>
                    <a:pt x="2652" y="675"/>
                  </a:lnTo>
                  <a:lnTo>
                    <a:pt x="2741" y="797"/>
                  </a:lnTo>
                  <a:lnTo>
                    <a:pt x="2839" y="684"/>
                  </a:lnTo>
                  <a:lnTo>
                    <a:pt x="2919" y="718"/>
                  </a:lnTo>
                  <a:lnTo>
                    <a:pt x="2951" y="820"/>
                  </a:lnTo>
                  <a:lnTo>
                    <a:pt x="3071" y="998"/>
                  </a:lnTo>
                  <a:lnTo>
                    <a:pt x="2910" y="1062"/>
                  </a:lnTo>
                  <a:lnTo>
                    <a:pt x="2896" y="1233"/>
                  </a:lnTo>
                  <a:lnTo>
                    <a:pt x="3016" y="1320"/>
                  </a:lnTo>
                  <a:lnTo>
                    <a:pt x="3016" y="1433"/>
                  </a:lnTo>
                  <a:lnTo>
                    <a:pt x="2904" y="1515"/>
                  </a:lnTo>
                  <a:lnTo>
                    <a:pt x="2758" y="1507"/>
                  </a:lnTo>
                  <a:lnTo>
                    <a:pt x="2822" y="1433"/>
                  </a:lnTo>
                  <a:lnTo>
                    <a:pt x="2813" y="1394"/>
                  </a:lnTo>
                  <a:lnTo>
                    <a:pt x="2677" y="1449"/>
                  </a:lnTo>
                  <a:lnTo>
                    <a:pt x="2652" y="1604"/>
                  </a:lnTo>
                  <a:lnTo>
                    <a:pt x="2393" y="1676"/>
                  </a:lnTo>
                  <a:lnTo>
                    <a:pt x="2315" y="1627"/>
                  </a:lnTo>
                  <a:lnTo>
                    <a:pt x="2162" y="1668"/>
                  </a:lnTo>
                  <a:lnTo>
                    <a:pt x="2129" y="1717"/>
                  </a:lnTo>
                  <a:lnTo>
                    <a:pt x="2026" y="1733"/>
                  </a:lnTo>
                  <a:lnTo>
                    <a:pt x="1816" y="1933"/>
                  </a:lnTo>
                  <a:lnTo>
                    <a:pt x="1823" y="2007"/>
                  </a:lnTo>
                  <a:lnTo>
                    <a:pt x="1935" y="2007"/>
                  </a:lnTo>
                  <a:lnTo>
                    <a:pt x="1984" y="2047"/>
                  </a:lnTo>
                  <a:lnTo>
                    <a:pt x="1871" y="2136"/>
                  </a:lnTo>
                  <a:lnTo>
                    <a:pt x="1887" y="2386"/>
                  </a:lnTo>
                  <a:lnTo>
                    <a:pt x="1993" y="2395"/>
                  </a:lnTo>
                  <a:lnTo>
                    <a:pt x="2009" y="2621"/>
                  </a:lnTo>
                  <a:lnTo>
                    <a:pt x="1929" y="2831"/>
                  </a:lnTo>
                  <a:lnTo>
                    <a:pt x="1758" y="3031"/>
                  </a:lnTo>
                  <a:lnTo>
                    <a:pt x="1581" y="3202"/>
                  </a:lnTo>
                  <a:lnTo>
                    <a:pt x="1558" y="3379"/>
                  </a:lnTo>
                  <a:lnTo>
                    <a:pt x="1532" y="3466"/>
                  </a:lnTo>
                  <a:lnTo>
                    <a:pt x="1435" y="3508"/>
                  </a:lnTo>
                  <a:lnTo>
                    <a:pt x="1242" y="3402"/>
                  </a:lnTo>
                  <a:lnTo>
                    <a:pt x="1155" y="3217"/>
                  </a:lnTo>
                  <a:lnTo>
                    <a:pt x="1074" y="3202"/>
                  </a:lnTo>
                  <a:lnTo>
                    <a:pt x="903" y="3160"/>
                  </a:lnTo>
                  <a:lnTo>
                    <a:pt x="752" y="2999"/>
                  </a:lnTo>
                  <a:lnTo>
                    <a:pt x="606" y="3111"/>
                  </a:lnTo>
                  <a:lnTo>
                    <a:pt x="548" y="3111"/>
                  </a:lnTo>
                  <a:lnTo>
                    <a:pt x="548" y="3105"/>
                  </a:lnTo>
                  <a:lnTo>
                    <a:pt x="500" y="3063"/>
                  </a:lnTo>
                  <a:lnTo>
                    <a:pt x="349" y="3056"/>
                  </a:lnTo>
                  <a:lnTo>
                    <a:pt x="252" y="2944"/>
                  </a:lnTo>
                  <a:lnTo>
                    <a:pt x="161" y="2944"/>
                  </a:lnTo>
                  <a:lnTo>
                    <a:pt x="154" y="2944"/>
                  </a:lnTo>
                  <a:lnTo>
                    <a:pt x="10" y="2836"/>
                  </a:lnTo>
                  <a:lnTo>
                    <a:pt x="0" y="2766"/>
                  </a:lnTo>
                  <a:lnTo>
                    <a:pt x="154" y="2734"/>
                  </a:lnTo>
                  <a:lnTo>
                    <a:pt x="161" y="2401"/>
                  </a:lnTo>
                  <a:lnTo>
                    <a:pt x="273" y="2321"/>
                  </a:lnTo>
                  <a:lnTo>
                    <a:pt x="258" y="2159"/>
                  </a:lnTo>
                  <a:lnTo>
                    <a:pt x="154" y="2039"/>
                  </a:lnTo>
                  <a:lnTo>
                    <a:pt x="252" y="1950"/>
                  </a:lnTo>
                  <a:lnTo>
                    <a:pt x="241" y="1863"/>
                  </a:lnTo>
                  <a:lnTo>
                    <a:pt x="445" y="1837"/>
                  </a:lnTo>
                  <a:lnTo>
                    <a:pt x="468" y="1750"/>
                  </a:lnTo>
                  <a:lnTo>
                    <a:pt x="525" y="1756"/>
                  </a:lnTo>
                  <a:lnTo>
                    <a:pt x="612" y="1886"/>
                  </a:lnTo>
                  <a:lnTo>
                    <a:pt x="661" y="1895"/>
                  </a:lnTo>
                  <a:lnTo>
                    <a:pt x="687" y="1740"/>
                  </a:lnTo>
                  <a:lnTo>
                    <a:pt x="854" y="1562"/>
                  </a:lnTo>
                  <a:lnTo>
                    <a:pt x="841" y="1352"/>
                  </a:lnTo>
                  <a:lnTo>
                    <a:pt x="896" y="1352"/>
                  </a:lnTo>
                  <a:lnTo>
                    <a:pt x="994" y="1449"/>
                  </a:lnTo>
                  <a:lnTo>
                    <a:pt x="1170" y="1530"/>
                  </a:lnTo>
                  <a:lnTo>
                    <a:pt x="1210" y="1352"/>
                  </a:lnTo>
                  <a:lnTo>
                    <a:pt x="1138" y="1233"/>
                  </a:lnTo>
                  <a:lnTo>
                    <a:pt x="1203" y="1185"/>
                  </a:lnTo>
                  <a:lnTo>
                    <a:pt x="1178" y="1072"/>
                  </a:lnTo>
                  <a:lnTo>
                    <a:pt x="1042" y="975"/>
                  </a:lnTo>
                  <a:lnTo>
                    <a:pt x="1000" y="830"/>
                  </a:lnTo>
                  <a:lnTo>
                    <a:pt x="1155" y="587"/>
                  </a:lnTo>
                  <a:lnTo>
                    <a:pt x="1187" y="466"/>
                  </a:lnTo>
                  <a:lnTo>
                    <a:pt x="1090" y="311"/>
                  </a:lnTo>
                  <a:lnTo>
                    <a:pt x="1129" y="233"/>
                  </a:lnTo>
                  <a:lnTo>
                    <a:pt x="1161" y="46"/>
                  </a:lnTo>
                  <a:lnTo>
                    <a:pt x="1274" y="46"/>
                  </a:lnTo>
                  <a:lnTo>
                    <a:pt x="1297" y="0"/>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13" name="Freeform 19"/>
            <p:cNvSpPr>
              <a:spLocks noChangeAspect="1"/>
            </p:cNvSpPr>
            <p:nvPr/>
          </p:nvSpPr>
          <p:spPr bwMode="auto">
            <a:xfrm rot="815464">
              <a:off x="3936992" y="5141969"/>
              <a:ext cx="657230" cy="423847"/>
            </a:xfrm>
            <a:custGeom>
              <a:avLst/>
              <a:gdLst>
                <a:gd name="T0" fmla="*/ 0 w 1612"/>
                <a:gd name="T1" fmla="*/ 0 h 1032"/>
                <a:gd name="T2" fmla="*/ 0 w 1612"/>
                <a:gd name="T3" fmla="*/ 0 h 1032"/>
                <a:gd name="T4" fmla="*/ 0 w 1612"/>
                <a:gd name="T5" fmla="*/ 0 h 1032"/>
                <a:gd name="T6" fmla="*/ 0 w 1612"/>
                <a:gd name="T7" fmla="*/ 0 h 1032"/>
                <a:gd name="T8" fmla="*/ 0 w 1612"/>
                <a:gd name="T9" fmla="*/ 0 h 1032"/>
                <a:gd name="T10" fmla="*/ 0 w 1612"/>
                <a:gd name="T11" fmla="*/ 0 h 1032"/>
                <a:gd name="T12" fmla="*/ 0 w 1612"/>
                <a:gd name="T13" fmla="*/ 0 h 1032"/>
                <a:gd name="T14" fmla="*/ 0 w 1612"/>
                <a:gd name="T15" fmla="*/ 0 h 1032"/>
                <a:gd name="T16" fmla="*/ 0 w 1612"/>
                <a:gd name="T17" fmla="*/ 0 h 1032"/>
                <a:gd name="T18" fmla="*/ 0 w 1612"/>
                <a:gd name="T19" fmla="*/ 0 h 1032"/>
                <a:gd name="T20" fmla="*/ 0 w 1612"/>
                <a:gd name="T21" fmla="*/ 0 h 1032"/>
                <a:gd name="T22" fmla="*/ 0 w 1612"/>
                <a:gd name="T23" fmla="*/ 0 h 1032"/>
                <a:gd name="T24" fmla="*/ 0 w 1612"/>
                <a:gd name="T25" fmla="*/ 0 h 1032"/>
                <a:gd name="T26" fmla="*/ 0 w 1612"/>
                <a:gd name="T27" fmla="*/ 0 h 1032"/>
                <a:gd name="T28" fmla="*/ 0 w 1612"/>
                <a:gd name="T29" fmla="*/ 0 h 1032"/>
                <a:gd name="T30" fmla="*/ 0 w 1612"/>
                <a:gd name="T31" fmla="*/ 0 h 1032"/>
                <a:gd name="T32" fmla="*/ 0 w 1612"/>
                <a:gd name="T33" fmla="*/ 0 h 1032"/>
                <a:gd name="T34" fmla="*/ 0 w 1612"/>
                <a:gd name="T35" fmla="*/ 0 h 1032"/>
                <a:gd name="T36" fmla="*/ 0 w 1612"/>
                <a:gd name="T37" fmla="*/ 0 h 1032"/>
                <a:gd name="T38" fmla="*/ 0 w 1612"/>
                <a:gd name="T39" fmla="*/ 0 h 1032"/>
                <a:gd name="T40" fmla="*/ 0 w 1612"/>
                <a:gd name="T41" fmla="*/ 0 h 1032"/>
                <a:gd name="T42" fmla="*/ 0 w 1612"/>
                <a:gd name="T43" fmla="*/ 0 h 1032"/>
                <a:gd name="T44" fmla="*/ 0 w 1612"/>
                <a:gd name="T45" fmla="*/ 0 h 1032"/>
                <a:gd name="T46" fmla="*/ 0 w 1612"/>
                <a:gd name="T47" fmla="*/ 0 h 1032"/>
                <a:gd name="T48" fmla="*/ 0 w 1612"/>
                <a:gd name="T49" fmla="*/ 0 h 1032"/>
                <a:gd name="T50" fmla="*/ 0 w 1612"/>
                <a:gd name="T51" fmla="*/ 0 h 1032"/>
                <a:gd name="T52" fmla="*/ 0 w 1612"/>
                <a:gd name="T53" fmla="*/ 0 h 1032"/>
                <a:gd name="T54" fmla="*/ 0 w 1612"/>
                <a:gd name="T55" fmla="*/ 0 h 1032"/>
                <a:gd name="T56" fmla="*/ 0 w 1612"/>
                <a:gd name="T57" fmla="*/ 0 h 1032"/>
                <a:gd name="T58" fmla="*/ 0 w 1612"/>
                <a:gd name="T59" fmla="*/ 0 h 1032"/>
                <a:gd name="T60" fmla="*/ 0 w 1612"/>
                <a:gd name="T61" fmla="*/ 0 h 1032"/>
                <a:gd name="T62" fmla="*/ 0 w 1612"/>
                <a:gd name="T63" fmla="*/ 0 h 1032"/>
                <a:gd name="T64" fmla="*/ 0 w 1612"/>
                <a:gd name="T65" fmla="*/ 0 h 1032"/>
                <a:gd name="T66" fmla="*/ 0 w 1612"/>
                <a:gd name="T67" fmla="*/ 0 h 1032"/>
                <a:gd name="T68" fmla="*/ 0 w 1612"/>
                <a:gd name="T69" fmla="*/ 0 h 1032"/>
                <a:gd name="T70" fmla="*/ 0 w 1612"/>
                <a:gd name="T71" fmla="*/ 0 h 1032"/>
                <a:gd name="T72" fmla="*/ 0 w 1612"/>
                <a:gd name="T73" fmla="*/ 0 h 1032"/>
                <a:gd name="T74" fmla="*/ 0 w 1612"/>
                <a:gd name="T75" fmla="*/ 0 h 1032"/>
                <a:gd name="T76" fmla="*/ 0 w 1612"/>
                <a:gd name="T77" fmla="*/ 0 h 1032"/>
                <a:gd name="T78" fmla="*/ 0 w 1612"/>
                <a:gd name="T79" fmla="*/ 0 h 1032"/>
                <a:gd name="T80" fmla="*/ 0 w 1612"/>
                <a:gd name="T81" fmla="*/ 0 h 1032"/>
                <a:gd name="T82" fmla="*/ 0 w 1612"/>
                <a:gd name="T83" fmla="*/ 0 h 1032"/>
                <a:gd name="T84" fmla="*/ 0 w 1612"/>
                <a:gd name="T85" fmla="*/ 0 h 1032"/>
                <a:gd name="T86" fmla="*/ 0 w 1612"/>
                <a:gd name="T87" fmla="*/ 0 h 1032"/>
                <a:gd name="T88" fmla="*/ 0 w 1612"/>
                <a:gd name="T89" fmla="*/ 0 h 1032"/>
                <a:gd name="T90" fmla="*/ 0 w 1612"/>
                <a:gd name="T91" fmla="*/ 0 h 1032"/>
                <a:gd name="T92" fmla="*/ 0 w 1612"/>
                <a:gd name="T93" fmla="*/ 0 h 1032"/>
                <a:gd name="T94" fmla="*/ 0 w 1612"/>
                <a:gd name="T95" fmla="*/ 0 h 1032"/>
                <a:gd name="T96" fmla="*/ 0 w 1612"/>
                <a:gd name="T97" fmla="*/ 0 h 1032"/>
                <a:gd name="T98" fmla="*/ 0 w 1612"/>
                <a:gd name="T99" fmla="*/ 0 h 1032"/>
                <a:gd name="T100" fmla="*/ 0 w 1612"/>
                <a:gd name="T101" fmla="*/ 0 h 1032"/>
                <a:gd name="T102" fmla="*/ 0 w 1612"/>
                <a:gd name="T103" fmla="*/ 0 h 103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612"/>
                <a:gd name="T157" fmla="*/ 0 h 1032"/>
                <a:gd name="T158" fmla="*/ 1612 w 1612"/>
                <a:gd name="T159" fmla="*/ 1032 h 1032"/>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612" h="1032">
                  <a:moveTo>
                    <a:pt x="15" y="612"/>
                  </a:moveTo>
                  <a:lnTo>
                    <a:pt x="0" y="758"/>
                  </a:lnTo>
                  <a:lnTo>
                    <a:pt x="5" y="763"/>
                  </a:lnTo>
                  <a:lnTo>
                    <a:pt x="19" y="778"/>
                  </a:lnTo>
                  <a:lnTo>
                    <a:pt x="39" y="799"/>
                  </a:lnTo>
                  <a:lnTo>
                    <a:pt x="63" y="823"/>
                  </a:lnTo>
                  <a:lnTo>
                    <a:pt x="88" y="847"/>
                  </a:lnTo>
                  <a:lnTo>
                    <a:pt x="112" y="870"/>
                  </a:lnTo>
                  <a:lnTo>
                    <a:pt x="123" y="878"/>
                  </a:lnTo>
                  <a:lnTo>
                    <a:pt x="132" y="885"/>
                  </a:lnTo>
                  <a:lnTo>
                    <a:pt x="139" y="891"/>
                  </a:lnTo>
                  <a:lnTo>
                    <a:pt x="144" y="894"/>
                  </a:lnTo>
                  <a:lnTo>
                    <a:pt x="146" y="895"/>
                  </a:lnTo>
                  <a:lnTo>
                    <a:pt x="148" y="896"/>
                  </a:lnTo>
                  <a:lnTo>
                    <a:pt x="149" y="897"/>
                  </a:lnTo>
                  <a:lnTo>
                    <a:pt x="149" y="898"/>
                  </a:lnTo>
                  <a:lnTo>
                    <a:pt x="148" y="902"/>
                  </a:lnTo>
                  <a:lnTo>
                    <a:pt x="144" y="907"/>
                  </a:lnTo>
                  <a:lnTo>
                    <a:pt x="133" y="916"/>
                  </a:lnTo>
                  <a:lnTo>
                    <a:pt x="119" y="926"/>
                  </a:lnTo>
                  <a:lnTo>
                    <a:pt x="102" y="935"/>
                  </a:lnTo>
                  <a:lnTo>
                    <a:pt x="88" y="944"/>
                  </a:lnTo>
                  <a:lnTo>
                    <a:pt x="77" y="950"/>
                  </a:lnTo>
                  <a:lnTo>
                    <a:pt x="74" y="951"/>
                  </a:lnTo>
                  <a:lnTo>
                    <a:pt x="74" y="1015"/>
                  </a:lnTo>
                  <a:lnTo>
                    <a:pt x="99" y="1032"/>
                  </a:lnTo>
                  <a:lnTo>
                    <a:pt x="579" y="822"/>
                  </a:lnTo>
                  <a:lnTo>
                    <a:pt x="709" y="919"/>
                  </a:lnTo>
                  <a:lnTo>
                    <a:pt x="886" y="871"/>
                  </a:lnTo>
                  <a:lnTo>
                    <a:pt x="983" y="1032"/>
                  </a:lnTo>
                  <a:lnTo>
                    <a:pt x="1403" y="1032"/>
                  </a:lnTo>
                  <a:lnTo>
                    <a:pt x="1612" y="871"/>
                  </a:lnTo>
                  <a:lnTo>
                    <a:pt x="1499" y="678"/>
                  </a:lnTo>
                  <a:lnTo>
                    <a:pt x="1596" y="468"/>
                  </a:lnTo>
                  <a:lnTo>
                    <a:pt x="1596" y="341"/>
                  </a:lnTo>
                  <a:lnTo>
                    <a:pt x="1596" y="161"/>
                  </a:lnTo>
                  <a:lnTo>
                    <a:pt x="1548" y="119"/>
                  </a:lnTo>
                  <a:lnTo>
                    <a:pt x="1397" y="112"/>
                  </a:lnTo>
                  <a:lnTo>
                    <a:pt x="1300" y="0"/>
                  </a:lnTo>
                  <a:lnTo>
                    <a:pt x="1209" y="0"/>
                  </a:lnTo>
                  <a:lnTo>
                    <a:pt x="1187" y="48"/>
                  </a:lnTo>
                  <a:lnTo>
                    <a:pt x="1026" y="102"/>
                  </a:lnTo>
                  <a:lnTo>
                    <a:pt x="863" y="264"/>
                  </a:lnTo>
                  <a:lnTo>
                    <a:pt x="774" y="451"/>
                  </a:lnTo>
                  <a:lnTo>
                    <a:pt x="687" y="483"/>
                  </a:lnTo>
                  <a:lnTo>
                    <a:pt x="622" y="570"/>
                  </a:lnTo>
                  <a:lnTo>
                    <a:pt x="331" y="532"/>
                  </a:lnTo>
                  <a:lnTo>
                    <a:pt x="267" y="447"/>
                  </a:lnTo>
                  <a:lnTo>
                    <a:pt x="257" y="458"/>
                  </a:lnTo>
                  <a:lnTo>
                    <a:pt x="193" y="483"/>
                  </a:lnTo>
                  <a:lnTo>
                    <a:pt x="112" y="602"/>
                  </a:lnTo>
                  <a:lnTo>
                    <a:pt x="15" y="612"/>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14" name="Freeform 20"/>
            <p:cNvSpPr>
              <a:spLocks noChangeAspect="1"/>
            </p:cNvSpPr>
            <p:nvPr/>
          </p:nvSpPr>
          <p:spPr bwMode="auto">
            <a:xfrm rot="815464">
              <a:off x="3749665" y="4732409"/>
              <a:ext cx="307977" cy="482582"/>
            </a:xfrm>
            <a:custGeom>
              <a:avLst/>
              <a:gdLst>
                <a:gd name="T0" fmla="*/ 0 w 748"/>
                <a:gd name="T1" fmla="*/ 0 h 1177"/>
                <a:gd name="T2" fmla="*/ 0 w 748"/>
                <a:gd name="T3" fmla="*/ 0 h 1177"/>
                <a:gd name="T4" fmla="*/ 0 w 748"/>
                <a:gd name="T5" fmla="*/ 0 h 1177"/>
                <a:gd name="T6" fmla="*/ 0 w 748"/>
                <a:gd name="T7" fmla="*/ 0 h 1177"/>
                <a:gd name="T8" fmla="*/ 0 w 748"/>
                <a:gd name="T9" fmla="*/ 0 h 1177"/>
                <a:gd name="T10" fmla="*/ 0 w 748"/>
                <a:gd name="T11" fmla="*/ 0 h 1177"/>
                <a:gd name="T12" fmla="*/ 0 w 748"/>
                <a:gd name="T13" fmla="*/ 0 h 1177"/>
                <a:gd name="T14" fmla="*/ 0 w 748"/>
                <a:gd name="T15" fmla="*/ 0 h 1177"/>
                <a:gd name="T16" fmla="*/ 0 w 748"/>
                <a:gd name="T17" fmla="*/ 0 h 1177"/>
                <a:gd name="T18" fmla="*/ 0 w 748"/>
                <a:gd name="T19" fmla="*/ 0 h 1177"/>
                <a:gd name="T20" fmla="*/ 0 w 748"/>
                <a:gd name="T21" fmla="*/ 0 h 1177"/>
                <a:gd name="T22" fmla="*/ 0 w 748"/>
                <a:gd name="T23" fmla="*/ 0 h 1177"/>
                <a:gd name="T24" fmla="*/ 0 w 748"/>
                <a:gd name="T25" fmla="*/ 0 h 1177"/>
                <a:gd name="T26" fmla="*/ 0 w 748"/>
                <a:gd name="T27" fmla="*/ 0 h 1177"/>
                <a:gd name="T28" fmla="*/ 0 w 748"/>
                <a:gd name="T29" fmla="*/ 0 h 1177"/>
                <a:gd name="T30" fmla="*/ 0 w 748"/>
                <a:gd name="T31" fmla="*/ 0 h 1177"/>
                <a:gd name="T32" fmla="*/ 0 w 748"/>
                <a:gd name="T33" fmla="*/ 0 h 1177"/>
                <a:gd name="T34" fmla="*/ 0 w 748"/>
                <a:gd name="T35" fmla="*/ 0 h 1177"/>
                <a:gd name="T36" fmla="*/ 0 w 748"/>
                <a:gd name="T37" fmla="*/ 0 h 1177"/>
                <a:gd name="T38" fmla="*/ 0 w 748"/>
                <a:gd name="T39" fmla="*/ 0 h 1177"/>
                <a:gd name="T40" fmla="*/ 0 w 748"/>
                <a:gd name="T41" fmla="*/ 0 h 1177"/>
                <a:gd name="T42" fmla="*/ 0 w 748"/>
                <a:gd name="T43" fmla="*/ 0 h 1177"/>
                <a:gd name="T44" fmla="*/ 0 w 748"/>
                <a:gd name="T45" fmla="*/ 0 h 1177"/>
                <a:gd name="T46" fmla="*/ 0 w 748"/>
                <a:gd name="T47" fmla="*/ 0 h 1177"/>
                <a:gd name="T48" fmla="*/ 0 w 748"/>
                <a:gd name="T49" fmla="*/ 0 h 1177"/>
                <a:gd name="T50" fmla="*/ 0 w 748"/>
                <a:gd name="T51" fmla="*/ 0 h 1177"/>
                <a:gd name="T52" fmla="*/ 0 w 748"/>
                <a:gd name="T53" fmla="*/ 0 h 117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48"/>
                <a:gd name="T82" fmla="*/ 0 h 1177"/>
                <a:gd name="T83" fmla="*/ 748 w 748"/>
                <a:gd name="T84" fmla="*/ 1177 h 1177"/>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48" h="1177">
                  <a:moveTo>
                    <a:pt x="71" y="593"/>
                  </a:moveTo>
                  <a:lnTo>
                    <a:pt x="103" y="579"/>
                  </a:lnTo>
                  <a:lnTo>
                    <a:pt x="174" y="708"/>
                  </a:lnTo>
                  <a:lnTo>
                    <a:pt x="336" y="838"/>
                  </a:lnTo>
                  <a:lnTo>
                    <a:pt x="320" y="967"/>
                  </a:lnTo>
                  <a:lnTo>
                    <a:pt x="384" y="1054"/>
                  </a:lnTo>
                  <a:lnTo>
                    <a:pt x="381" y="1102"/>
                  </a:lnTo>
                  <a:lnTo>
                    <a:pt x="606" y="1177"/>
                  </a:lnTo>
                  <a:lnTo>
                    <a:pt x="716" y="1005"/>
                  </a:lnTo>
                  <a:lnTo>
                    <a:pt x="668" y="861"/>
                  </a:lnTo>
                  <a:lnTo>
                    <a:pt x="701" y="676"/>
                  </a:lnTo>
                  <a:lnTo>
                    <a:pt x="594" y="644"/>
                  </a:lnTo>
                  <a:lnTo>
                    <a:pt x="594" y="596"/>
                  </a:lnTo>
                  <a:lnTo>
                    <a:pt x="659" y="499"/>
                  </a:lnTo>
                  <a:lnTo>
                    <a:pt x="604" y="467"/>
                  </a:lnTo>
                  <a:lnTo>
                    <a:pt x="604" y="377"/>
                  </a:lnTo>
                  <a:lnTo>
                    <a:pt x="652" y="354"/>
                  </a:lnTo>
                  <a:lnTo>
                    <a:pt x="748" y="225"/>
                  </a:lnTo>
                  <a:lnTo>
                    <a:pt x="627" y="70"/>
                  </a:lnTo>
                  <a:lnTo>
                    <a:pt x="619" y="0"/>
                  </a:lnTo>
                  <a:lnTo>
                    <a:pt x="481" y="87"/>
                  </a:lnTo>
                  <a:lnTo>
                    <a:pt x="394" y="32"/>
                  </a:lnTo>
                  <a:lnTo>
                    <a:pt x="281" y="53"/>
                  </a:lnTo>
                  <a:lnTo>
                    <a:pt x="169" y="161"/>
                  </a:lnTo>
                  <a:lnTo>
                    <a:pt x="0" y="161"/>
                  </a:lnTo>
                  <a:lnTo>
                    <a:pt x="71" y="257"/>
                  </a:lnTo>
                  <a:lnTo>
                    <a:pt x="71" y="593"/>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15" name="Freeform 21"/>
            <p:cNvSpPr>
              <a:spLocks noChangeAspect="1"/>
            </p:cNvSpPr>
            <p:nvPr/>
          </p:nvSpPr>
          <p:spPr bwMode="auto">
            <a:xfrm rot="815464">
              <a:off x="3359137" y="4192679"/>
              <a:ext cx="800106" cy="592116"/>
            </a:xfrm>
            <a:custGeom>
              <a:avLst/>
              <a:gdLst>
                <a:gd name="T0" fmla="*/ 0 w 1961"/>
                <a:gd name="T1" fmla="*/ 0 h 1446"/>
                <a:gd name="T2" fmla="*/ 0 w 1961"/>
                <a:gd name="T3" fmla="*/ 0 h 1446"/>
                <a:gd name="T4" fmla="*/ 0 w 1961"/>
                <a:gd name="T5" fmla="*/ 0 h 1446"/>
                <a:gd name="T6" fmla="*/ 0 w 1961"/>
                <a:gd name="T7" fmla="*/ 0 h 1446"/>
                <a:gd name="T8" fmla="*/ 0 w 1961"/>
                <a:gd name="T9" fmla="*/ 0 h 1446"/>
                <a:gd name="T10" fmla="*/ 0 w 1961"/>
                <a:gd name="T11" fmla="*/ 0 h 1446"/>
                <a:gd name="T12" fmla="*/ 0 w 1961"/>
                <a:gd name="T13" fmla="*/ 0 h 1446"/>
                <a:gd name="T14" fmla="*/ 0 w 1961"/>
                <a:gd name="T15" fmla="*/ 0 h 1446"/>
                <a:gd name="T16" fmla="*/ 0 w 1961"/>
                <a:gd name="T17" fmla="*/ 0 h 1446"/>
                <a:gd name="T18" fmla="*/ 0 w 1961"/>
                <a:gd name="T19" fmla="*/ 0 h 1446"/>
                <a:gd name="T20" fmla="*/ 0 w 1961"/>
                <a:gd name="T21" fmla="*/ 0 h 1446"/>
                <a:gd name="T22" fmla="*/ 0 w 1961"/>
                <a:gd name="T23" fmla="*/ 0 h 1446"/>
                <a:gd name="T24" fmla="*/ 0 w 1961"/>
                <a:gd name="T25" fmla="*/ 0 h 1446"/>
                <a:gd name="T26" fmla="*/ 0 w 1961"/>
                <a:gd name="T27" fmla="*/ 0 h 1446"/>
                <a:gd name="T28" fmla="*/ 0 w 1961"/>
                <a:gd name="T29" fmla="*/ 0 h 1446"/>
                <a:gd name="T30" fmla="*/ 0 w 1961"/>
                <a:gd name="T31" fmla="*/ 0 h 1446"/>
                <a:gd name="T32" fmla="*/ 0 w 1961"/>
                <a:gd name="T33" fmla="*/ 0 h 1446"/>
                <a:gd name="T34" fmla="*/ 0 w 1961"/>
                <a:gd name="T35" fmla="*/ 0 h 1446"/>
                <a:gd name="T36" fmla="*/ 0 w 1961"/>
                <a:gd name="T37" fmla="*/ 0 h 1446"/>
                <a:gd name="T38" fmla="*/ 0 w 1961"/>
                <a:gd name="T39" fmla="*/ 0 h 1446"/>
                <a:gd name="T40" fmla="*/ 0 w 1961"/>
                <a:gd name="T41" fmla="*/ 0 h 1446"/>
                <a:gd name="T42" fmla="*/ 0 w 1961"/>
                <a:gd name="T43" fmla="*/ 0 h 1446"/>
                <a:gd name="T44" fmla="*/ 0 w 1961"/>
                <a:gd name="T45" fmla="*/ 0 h 1446"/>
                <a:gd name="T46" fmla="*/ 0 w 1961"/>
                <a:gd name="T47" fmla="*/ 0 h 1446"/>
                <a:gd name="T48" fmla="*/ 0 w 1961"/>
                <a:gd name="T49" fmla="*/ 0 h 1446"/>
                <a:gd name="T50" fmla="*/ 0 w 1961"/>
                <a:gd name="T51" fmla="*/ 0 h 1446"/>
                <a:gd name="T52" fmla="*/ 0 w 1961"/>
                <a:gd name="T53" fmla="*/ 0 h 1446"/>
                <a:gd name="T54" fmla="*/ 0 w 1961"/>
                <a:gd name="T55" fmla="*/ 0 h 1446"/>
                <a:gd name="T56" fmla="*/ 0 w 1961"/>
                <a:gd name="T57" fmla="*/ 0 h 1446"/>
                <a:gd name="T58" fmla="*/ 0 w 1961"/>
                <a:gd name="T59" fmla="*/ 0 h 1446"/>
                <a:gd name="T60" fmla="*/ 0 w 1961"/>
                <a:gd name="T61" fmla="*/ 0 h 1446"/>
                <a:gd name="T62" fmla="*/ 0 w 1961"/>
                <a:gd name="T63" fmla="*/ 0 h 1446"/>
                <a:gd name="T64" fmla="*/ 0 w 1961"/>
                <a:gd name="T65" fmla="*/ 0 h 1446"/>
                <a:gd name="T66" fmla="*/ 0 w 1961"/>
                <a:gd name="T67" fmla="*/ 0 h 1446"/>
                <a:gd name="T68" fmla="*/ 0 w 1961"/>
                <a:gd name="T69" fmla="*/ 0 h 1446"/>
                <a:gd name="T70" fmla="*/ 0 w 1961"/>
                <a:gd name="T71" fmla="*/ 0 h 1446"/>
                <a:gd name="T72" fmla="*/ 0 w 1961"/>
                <a:gd name="T73" fmla="*/ 0 h 1446"/>
                <a:gd name="T74" fmla="*/ 0 w 1961"/>
                <a:gd name="T75" fmla="*/ 0 h 1446"/>
                <a:gd name="T76" fmla="*/ 0 w 1961"/>
                <a:gd name="T77" fmla="*/ 0 h 1446"/>
                <a:gd name="T78" fmla="*/ 0 w 1961"/>
                <a:gd name="T79" fmla="*/ 0 h 1446"/>
                <a:gd name="T80" fmla="*/ 0 w 1961"/>
                <a:gd name="T81" fmla="*/ 0 h 1446"/>
                <a:gd name="T82" fmla="*/ 0 w 1961"/>
                <a:gd name="T83" fmla="*/ 0 h 1446"/>
                <a:gd name="T84" fmla="*/ 0 w 1961"/>
                <a:gd name="T85" fmla="*/ 0 h 1446"/>
                <a:gd name="T86" fmla="*/ 0 w 1961"/>
                <a:gd name="T87" fmla="*/ 0 h 144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961"/>
                <a:gd name="T133" fmla="*/ 0 h 1446"/>
                <a:gd name="T134" fmla="*/ 1961 w 1961"/>
                <a:gd name="T135" fmla="*/ 1446 h 144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961" h="1446">
                  <a:moveTo>
                    <a:pt x="1332" y="140"/>
                  </a:moveTo>
                  <a:lnTo>
                    <a:pt x="1374" y="210"/>
                  </a:lnTo>
                  <a:lnTo>
                    <a:pt x="1357" y="365"/>
                  </a:lnTo>
                  <a:lnTo>
                    <a:pt x="1574" y="349"/>
                  </a:lnTo>
                  <a:lnTo>
                    <a:pt x="1713" y="420"/>
                  </a:lnTo>
                  <a:lnTo>
                    <a:pt x="1761" y="534"/>
                  </a:lnTo>
                  <a:lnTo>
                    <a:pt x="1906" y="543"/>
                  </a:lnTo>
                  <a:lnTo>
                    <a:pt x="1923" y="598"/>
                  </a:lnTo>
                  <a:lnTo>
                    <a:pt x="1800" y="687"/>
                  </a:lnTo>
                  <a:lnTo>
                    <a:pt x="1761" y="817"/>
                  </a:lnTo>
                  <a:lnTo>
                    <a:pt x="1938" y="897"/>
                  </a:lnTo>
                  <a:lnTo>
                    <a:pt x="1961" y="994"/>
                  </a:lnTo>
                  <a:lnTo>
                    <a:pt x="1841" y="1091"/>
                  </a:lnTo>
                  <a:lnTo>
                    <a:pt x="1841" y="1189"/>
                  </a:lnTo>
                  <a:lnTo>
                    <a:pt x="1703" y="1276"/>
                  </a:lnTo>
                  <a:lnTo>
                    <a:pt x="1616" y="1221"/>
                  </a:lnTo>
                  <a:lnTo>
                    <a:pt x="1503" y="1242"/>
                  </a:lnTo>
                  <a:lnTo>
                    <a:pt x="1391" y="1350"/>
                  </a:lnTo>
                  <a:lnTo>
                    <a:pt x="1222" y="1350"/>
                  </a:lnTo>
                  <a:lnTo>
                    <a:pt x="1084" y="1446"/>
                  </a:lnTo>
                  <a:lnTo>
                    <a:pt x="1003" y="1333"/>
                  </a:lnTo>
                  <a:lnTo>
                    <a:pt x="1090" y="1276"/>
                  </a:lnTo>
                  <a:lnTo>
                    <a:pt x="977" y="1210"/>
                  </a:lnTo>
                  <a:lnTo>
                    <a:pt x="880" y="1268"/>
                  </a:lnTo>
                  <a:lnTo>
                    <a:pt x="783" y="1189"/>
                  </a:lnTo>
                  <a:lnTo>
                    <a:pt x="670" y="1195"/>
                  </a:lnTo>
                  <a:lnTo>
                    <a:pt x="445" y="1001"/>
                  </a:lnTo>
                  <a:lnTo>
                    <a:pt x="202" y="937"/>
                  </a:lnTo>
                  <a:lnTo>
                    <a:pt x="77" y="920"/>
                  </a:lnTo>
                  <a:lnTo>
                    <a:pt x="47" y="752"/>
                  </a:lnTo>
                  <a:lnTo>
                    <a:pt x="0" y="500"/>
                  </a:lnTo>
                  <a:lnTo>
                    <a:pt x="123" y="349"/>
                  </a:lnTo>
                  <a:lnTo>
                    <a:pt x="170" y="284"/>
                  </a:lnTo>
                  <a:lnTo>
                    <a:pt x="322" y="269"/>
                  </a:lnTo>
                  <a:lnTo>
                    <a:pt x="299" y="155"/>
                  </a:lnTo>
                  <a:lnTo>
                    <a:pt x="386" y="0"/>
                  </a:lnTo>
                  <a:lnTo>
                    <a:pt x="628" y="0"/>
                  </a:lnTo>
                  <a:lnTo>
                    <a:pt x="719" y="75"/>
                  </a:lnTo>
                  <a:lnTo>
                    <a:pt x="832" y="49"/>
                  </a:lnTo>
                  <a:lnTo>
                    <a:pt x="912" y="108"/>
                  </a:lnTo>
                  <a:lnTo>
                    <a:pt x="1052" y="155"/>
                  </a:lnTo>
                  <a:lnTo>
                    <a:pt x="1122" y="59"/>
                  </a:lnTo>
                  <a:lnTo>
                    <a:pt x="1196" y="26"/>
                  </a:lnTo>
                  <a:lnTo>
                    <a:pt x="1332" y="140"/>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16" name="Freeform 22"/>
            <p:cNvSpPr>
              <a:spLocks noChangeAspect="1"/>
            </p:cNvSpPr>
            <p:nvPr/>
          </p:nvSpPr>
          <p:spPr bwMode="auto">
            <a:xfrm rot="815464">
              <a:off x="2836846" y="3391022"/>
              <a:ext cx="1298585" cy="925477"/>
            </a:xfrm>
            <a:custGeom>
              <a:avLst/>
              <a:gdLst>
                <a:gd name="T0" fmla="*/ 0 w 3197"/>
                <a:gd name="T1" fmla="*/ 0 h 2268"/>
                <a:gd name="T2" fmla="*/ 0 w 3197"/>
                <a:gd name="T3" fmla="*/ 0 h 2268"/>
                <a:gd name="T4" fmla="*/ 0 w 3197"/>
                <a:gd name="T5" fmla="*/ 0 h 2268"/>
                <a:gd name="T6" fmla="*/ 0 w 3197"/>
                <a:gd name="T7" fmla="*/ 0 h 2268"/>
                <a:gd name="T8" fmla="*/ 0 w 3197"/>
                <a:gd name="T9" fmla="*/ 0 h 2268"/>
                <a:gd name="T10" fmla="*/ 0 w 3197"/>
                <a:gd name="T11" fmla="*/ 0 h 2268"/>
                <a:gd name="T12" fmla="*/ 0 w 3197"/>
                <a:gd name="T13" fmla="*/ 0 h 2268"/>
                <a:gd name="T14" fmla="*/ 0 w 3197"/>
                <a:gd name="T15" fmla="*/ 0 h 2268"/>
                <a:gd name="T16" fmla="*/ 0 w 3197"/>
                <a:gd name="T17" fmla="*/ 0 h 2268"/>
                <a:gd name="T18" fmla="*/ 0 w 3197"/>
                <a:gd name="T19" fmla="*/ 0 h 2268"/>
                <a:gd name="T20" fmla="*/ 0 w 3197"/>
                <a:gd name="T21" fmla="*/ 0 h 2268"/>
                <a:gd name="T22" fmla="*/ 0 w 3197"/>
                <a:gd name="T23" fmla="*/ 0 h 2268"/>
                <a:gd name="T24" fmla="*/ 0 w 3197"/>
                <a:gd name="T25" fmla="*/ 0 h 2268"/>
                <a:gd name="T26" fmla="*/ 0 w 3197"/>
                <a:gd name="T27" fmla="*/ 0 h 2268"/>
                <a:gd name="T28" fmla="*/ 0 w 3197"/>
                <a:gd name="T29" fmla="*/ 0 h 2268"/>
                <a:gd name="T30" fmla="*/ 0 w 3197"/>
                <a:gd name="T31" fmla="*/ 0 h 2268"/>
                <a:gd name="T32" fmla="*/ 0 w 3197"/>
                <a:gd name="T33" fmla="*/ 0 h 2268"/>
                <a:gd name="T34" fmla="*/ 0 w 3197"/>
                <a:gd name="T35" fmla="*/ 0 h 2268"/>
                <a:gd name="T36" fmla="*/ 0 w 3197"/>
                <a:gd name="T37" fmla="*/ 0 h 2268"/>
                <a:gd name="T38" fmla="*/ 0 w 3197"/>
                <a:gd name="T39" fmla="*/ 0 h 2268"/>
                <a:gd name="T40" fmla="*/ 0 w 3197"/>
                <a:gd name="T41" fmla="*/ 0 h 2268"/>
                <a:gd name="T42" fmla="*/ 0 w 3197"/>
                <a:gd name="T43" fmla="*/ 0 h 2268"/>
                <a:gd name="T44" fmla="*/ 0 w 3197"/>
                <a:gd name="T45" fmla="*/ 0 h 2268"/>
                <a:gd name="T46" fmla="*/ 0 w 3197"/>
                <a:gd name="T47" fmla="*/ 0 h 2268"/>
                <a:gd name="T48" fmla="*/ 0 w 3197"/>
                <a:gd name="T49" fmla="*/ 0 h 2268"/>
                <a:gd name="T50" fmla="*/ 0 w 3197"/>
                <a:gd name="T51" fmla="*/ 0 h 2268"/>
                <a:gd name="T52" fmla="*/ 0 w 3197"/>
                <a:gd name="T53" fmla="*/ 0 h 2268"/>
                <a:gd name="T54" fmla="*/ 0 w 3197"/>
                <a:gd name="T55" fmla="*/ 0 h 2268"/>
                <a:gd name="T56" fmla="*/ 0 w 3197"/>
                <a:gd name="T57" fmla="*/ 0 h 2268"/>
                <a:gd name="T58" fmla="*/ 0 w 3197"/>
                <a:gd name="T59" fmla="*/ 0 h 2268"/>
                <a:gd name="T60" fmla="*/ 0 w 3197"/>
                <a:gd name="T61" fmla="*/ 0 h 2268"/>
                <a:gd name="T62" fmla="*/ 0 w 3197"/>
                <a:gd name="T63" fmla="*/ 0 h 2268"/>
                <a:gd name="T64" fmla="*/ 0 w 3197"/>
                <a:gd name="T65" fmla="*/ 0 h 2268"/>
                <a:gd name="T66" fmla="*/ 0 w 3197"/>
                <a:gd name="T67" fmla="*/ 0 h 2268"/>
                <a:gd name="T68" fmla="*/ 0 w 3197"/>
                <a:gd name="T69" fmla="*/ 0 h 2268"/>
                <a:gd name="T70" fmla="*/ 0 w 3197"/>
                <a:gd name="T71" fmla="*/ 0 h 226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97"/>
                <a:gd name="T109" fmla="*/ 0 h 2268"/>
                <a:gd name="T110" fmla="*/ 3197 w 3197"/>
                <a:gd name="T111" fmla="*/ 2268 h 226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97" h="2268">
                  <a:moveTo>
                    <a:pt x="420" y="1930"/>
                  </a:moveTo>
                  <a:lnTo>
                    <a:pt x="374" y="1730"/>
                  </a:lnTo>
                  <a:lnTo>
                    <a:pt x="235" y="1601"/>
                  </a:lnTo>
                  <a:lnTo>
                    <a:pt x="261" y="1478"/>
                  </a:lnTo>
                  <a:lnTo>
                    <a:pt x="212" y="1359"/>
                  </a:lnTo>
                  <a:lnTo>
                    <a:pt x="235" y="1155"/>
                  </a:lnTo>
                  <a:lnTo>
                    <a:pt x="170" y="962"/>
                  </a:lnTo>
                  <a:lnTo>
                    <a:pt x="36" y="833"/>
                  </a:lnTo>
                  <a:lnTo>
                    <a:pt x="0" y="762"/>
                  </a:lnTo>
                  <a:lnTo>
                    <a:pt x="19" y="742"/>
                  </a:lnTo>
                  <a:lnTo>
                    <a:pt x="123" y="381"/>
                  </a:lnTo>
                  <a:lnTo>
                    <a:pt x="244" y="284"/>
                  </a:lnTo>
                  <a:lnTo>
                    <a:pt x="261" y="140"/>
                  </a:lnTo>
                  <a:lnTo>
                    <a:pt x="348" y="64"/>
                  </a:lnTo>
                  <a:lnTo>
                    <a:pt x="461" y="85"/>
                  </a:lnTo>
                  <a:lnTo>
                    <a:pt x="519" y="85"/>
                  </a:lnTo>
                  <a:lnTo>
                    <a:pt x="574" y="0"/>
                  </a:lnTo>
                  <a:lnTo>
                    <a:pt x="649" y="0"/>
                  </a:lnTo>
                  <a:lnTo>
                    <a:pt x="704" y="97"/>
                  </a:lnTo>
                  <a:lnTo>
                    <a:pt x="622" y="268"/>
                  </a:lnTo>
                  <a:lnTo>
                    <a:pt x="729" y="407"/>
                  </a:lnTo>
                  <a:lnTo>
                    <a:pt x="944" y="407"/>
                  </a:lnTo>
                  <a:lnTo>
                    <a:pt x="1052" y="462"/>
                  </a:lnTo>
                  <a:lnTo>
                    <a:pt x="1074" y="600"/>
                  </a:lnTo>
                  <a:lnTo>
                    <a:pt x="1228" y="607"/>
                  </a:lnTo>
                  <a:lnTo>
                    <a:pt x="1309" y="543"/>
                  </a:lnTo>
                  <a:lnTo>
                    <a:pt x="1423" y="645"/>
                  </a:lnTo>
                  <a:lnTo>
                    <a:pt x="1423" y="752"/>
                  </a:lnTo>
                  <a:lnTo>
                    <a:pt x="1493" y="817"/>
                  </a:lnTo>
                  <a:lnTo>
                    <a:pt x="1478" y="929"/>
                  </a:lnTo>
                  <a:lnTo>
                    <a:pt x="1648" y="956"/>
                  </a:lnTo>
                  <a:lnTo>
                    <a:pt x="1826" y="1075"/>
                  </a:lnTo>
                  <a:lnTo>
                    <a:pt x="2042" y="1107"/>
                  </a:lnTo>
                  <a:lnTo>
                    <a:pt x="2229" y="1301"/>
                  </a:lnTo>
                  <a:lnTo>
                    <a:pt x="2481" y="1317"/>
                  </a:lnTo>
                  <a:lnTo>
                    <a:pt x="2625" y="1188"/>
                  </a:lnTo>
                  <a:lnTo>
                    <a:pt x="2665" y="1310"/>
                  </a:lnTo>
                  <a:lnTo>
                    <a:pt x="2787" y="1310"/>
                  </a:lnTo>
                  <a:lnTo>
                    <a:pt x="3019" y="1465"/>
                  </a:lnTo>
                  <a:lnTo>
                    <a:pt x="3030" y="1592"/>
                  </a:lnTo>
                  <a:lnTo>
                    <a:pt x="3197" y="1666"/>
                  </a:lnTo>
                  <a:lnTo>
                    <a:pt x="3191" y="1720"/>
                  </a:lnTo>
                  <a:lnTo>
                    <a:pt x="3003" y="1817"/>
                  </a:lnTo>
                  <a:lnTo>
                    <a:pt x="2971" y="1908"/>
                  </a:lnTo>
                  <a:lnTo>
                    <a:pt x="2835" y="1794"/>
                  </a:lnTo>
                  <a:lnTo>
                    <a:pt x="2761" y="1827"/>
                  </a:lnTo>
                  <a:lnTo>
                    <a:pt x="2691" y="1923"/>
                  </a:lnTo>
                  <a:lnTo>
                    <a:pt x="2551" y="1876"/>
                  </a:lnTo>
                  <a:lnTo>
                    <a:pt x="2471" y="1817"/>
                  </a:lnTo>
                  <a:lnTo>
                    <a:pt x="2358" y="1843"/>
                  </a:lnTo>
                  <a:lnTo>
                    <a:pt x="2267" y="1768"/>
                  </a:lnTo>
                  <a:lnTo>
                    <a:pt x="2025" y="1768"/>
                  </a:lnTo>
                  <a:lnTo>
                    <a:pt x="1938" y="1923"/>
                  </a:lnTo>
                  <a:lnTo>
                    <a:pt x="1961" y="2037"/>
                  </a:lnTo>
                  <a:lnTo>
                    <a:pt x="1809" y="2052"/>
                  </a:lnTo>
                  <a:lnTo>
                    <a:pt x="1762" y="2117"/>
                  </a:lnTo>
                  <a:lnTo>
                    <a:pt x="1639" y="2268"/>
                  </a:lnTo>
                  <a:lnTo>
                    <a:pt x="1632" y="2253"/>
                  </a:lnTo>
                  <a:lnTo>
                    <a:pt x="1639" y="2268"/>
                  </a:lnTo>
                  <a:lnTo>
                    <a:pt x="1584" y="2198"/>
                  </a:lnTo>
                  <a:lnTo>
                    <a:pt x="1413" y="2166"/>
                  </a:lnTo>
                  <a:lnTo>
                    <a:pt x="1300" y="1946"/>
                  </a:lnTo>
                  <a:lnTo>
                    <a:pt x="1187" y="1810"/>
                  </a:lnTo>
                  <a:lnTo>
                    <a:pt x="1107" y="1785"/>
                  </a:lnTo>
                  <a:lnTo>
                    <a:pt x="993" y="1704"/>
                  </a:lnTo>
                  <a:lnTo>
                    <a:pt x="944" y="1785"/>
                  </a:lnTo>
                  <a:lnTo>
                    <a:pt x="777" y="1849"/>
                  </a:lnTo>
                  <a:lnTo>
                    <a:pt x="622" y="1859"/>
                  </a:lnTo>
                  <a:lnTo>
                    <a:pt x="558" y="1930"/>
                  </a:lnTo>
                  <a:lnTo>
                    <a:pt x="422" y="1946"/>
                  </a:lnTo>
                  <a:lnTo>
                    <a:pt x="420" y="1930"/>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17" name="Freeform 23"/>
            <p:cNvSpPr>
              <a:spLocks noChangeAspect="1"/>
            </p:cNvSpPr>
            <p:nvPr/>
          </p:nvSpPr>
          <p:spPr bwMode="auto">
            <a:xfrm rot="815464">
              <a:off x="4149718" y="3514842"/>
              <a:ext cx="323853" cy="112708"/>
            </a:xfrm>
            <a:custGeom>
              <a:avLst/>
              <a:gdLst>
                <a:gd name="T0" fmla="*/ 0 w 797"/>
                <a:gd name="T1" fmla="*/ 0 h 271"/>
                <a:gd name="T2" fmla="*/ 0 w 797"/>
                <a:gd name="T3" fmla="*/ 0 h 271"/>
                <a:gd name="T4" fmla="*/ 0 w 797"/>
                <a:gd name="T5" fmla="*/ 0 h 271"/>
                <a:gd name="T6" fmla="*/ 0 w 797"/>
                <a:gd name="T7" fmla="*/ 0 h 271"/>
                <a:gd name="T8" fmla="*/ 0 w 797"/>
                <a:gd name="T9" fmla="*/ 0 h 271"/>
                <a:gd name="T10" fmla="*/ 0 w 797"/>
                <a:gd name="T11" fmla="*/ 0 h 271"/>
                <a:gd name="T12" fmla="*/ 0 w 797"/>
                <a:gd name="T13" fmla="*/ 0 h 271"/>
                <a:gd name="T14" fmla="*/ 0 w 797"/>
                <a:gd name="T15" fmla="*/ 0 h 271"/>
                <a:gd name="T16" fmla="*/ 0 w 797"/>
                <a:gd name="T17" fmla="*/ 0 h 271"/>
                <a:gd name="T18" fmla="*/ 0 w 797"/>
                <a:gd name="T19" fmla="*/ 0 h 27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97"/>
                <a:gd name="T31" fmla="*/ 0 h 271"/>
                <a:gd name="T32" fmla="*/ 797 w 797"/>
                <a:gd name="T33" fmla="*/ 271 h 27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97" h="271">
                  <a:moveTo>
                    <a:pt x="0" y="0"/>
                  </a:moveTo>
                  <a:lnTo>
                    <a:pt x="65" y="64"/>
                  </a:lnTo>
                  <a:lnTo>
                    <a:pt x="74" y="195"/>
                  </a:lnTo>
                  <a:lnTo>
                    <a:pt x="161" y="239"/>
                  </a:lnTo>
                  <a:lnTo>
                    <a:pt x="252" y="55"/>
                  </a:lnTo>
                  <a:lnTo>
                    <a:pt x="355" y="142"/>
                  </a:lnTo>
                  <a:lnTo>
                    <a:pt x="430" y="259"/>
                  </a:lnTo>
                  <a:lnTo>
                    <a:pt x="623" y="217"/>
                  </a:lnTo>
                  <a:lnTo>
                    <a:pt x="797" y="271"/>
                  </a:lnTo>
                  <a:lnTo>
                    <a:pt x="0" y="0"/>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18" name="Freeform 24"/>
            <p:cNvSpPr>
              <a:spLocks noChangeAspect="1"/>
            </p:cNvSpPr>
            <p:nvPr/>
          </p:nvSpPr>
          <p:spPr bwMode="auto">
            <a:xfrm rot="815464">
              <a:off x="3224199" y="4524455"/>
              <a:ext cx="596905" cy="436546"/>
            </a:xfrm>
            <a:custGeom>
              <a:avLst/>
              <a:gdLst>
                <a:gd name="T0" fmla="*/ 0 w 1461"/>
                <a:gd name="T1" fmla="*/ 0 h 1066"/>
                <a:gd name="T2" fmla="*/ 0 w 1461"/>
                <a:gd name="T3" fmla="*/ 0 h 1066"/>
                <a:gd name="T4" fmla="*/ 0 w 1461"/>
                <a:gd name="T5" fmla="*/ 0 h 1066"/>
                <a:gd name="T6" fmla="*/ 0 w 1461"/>
                <a:gd name="T7" fmla="*/ 0 h 1066"/>
                <a:gd name="T8" fmla="*/ 0 w 1461"/>
                <a:gd name="T9" fmla="*/ 0 h 1066"/>
                <a:gd name="T10" fmla="*/ 0 w 1461"/>
                <a:gd name="T11" fmla="*/ 0 h 1066"/>
                <a:gd name="T12" fmla="*/ 0 w 1461"/>
                <a:gd name="T13" fmla="*/ 0 h 1066"/>
                <a:gd name="T14" fmla="*/ 0 w 1461"/>
                <a:gd name="T15" fmla="*/ 0 h 1066"/>
                <a:gd name="T16" fmla="*/ 0 w 1461"/>
                <a:gd name="T17" fmla="*/ 0 h 1066"/>
                <a:gd name="T18" fmla="*/ 0 w 1461"/>
                <a:gd name="T19" fmla="*/ 0 h 1066"/>
                <a:gd name="T20" fmla="*/ 0 w 1461"/>
                <a:gd name="T21" fmla="*/ 0 h 1066"/>
                <a:gd name="T22" fmla="*/ 0 w 1461"/>
                <a:gd name="T23" fmla="*/ 0 h 1066"/>
                <a:gd name="T24" fmla="*/ 0 w 1461"/>
                <a:gd name="T25" fmla="*/ 0 h 1066"/>
                <a:gd name="T26" fmla="*/ 0 w 1461"/>
                <a:gd name="T27" fmla="*/ 0 h 1066"/>
                <a:gd name="T28" fmla="*/ 0 w 1461"/>
                <a:gd name="T29" fmla="*/ 0 h 1066"/>
                <a:gd name="T30" fmla="*/ 0 w 1461"/>
                <a:gd name="T31" fmla="*/ 0 h 1066"/>
                <a:gd name="T32" fmla="*/ 0 w 1461"/>
                <a:gd name="T33" fmla="*/ 0 h 1066"/>
                <a:gd name="T34" fmla="*/ 0 w 1461"/>
                <a:gd name="T35" fmla="*/ 0 h 1066"/>
                <a:gd name="T36" fmla="*/ 0 w 1461"/>
                <a:gd name="T37" fmla="*/ 0 h 1066"/>
                <a:gd name="T38" fmla="*/ 0 w 1461"/>
                <a:gd name="T39" fmla="*/ 0 h 1066"/>
                <a:gd name="T40" fmla="*/ 0 w 1461"/>
                <a:gd name="T41" fmla="*/ 0 h 1066"/>
                <a:gd name="T42" fmla="*/ 0 w 1461"/>
                <a:gd name="T43" fmla="*/ 0 h 1066"/>
                <a:gd name="T44" fmla="*/ 0 w 1461"/>
                <a:gd name="T45" fmla="*/ 0 h 1066"/>
                <a:gd name="T46" fmla="*/ 0 w 1461"/>
                <a:gd name="T47" fmla="*/ 0 h 1066"/>
                <a:gd name="T48" fmla="*/ 0 w 1461"/>
                <a:gd name="T49" fmla="*/ 0 h 1066"/>
                <a:gd name="T50" fmla="*/ 0 w 1461"/>
                <a:gd name="T51" fmla="*/ 0 h 1066"/>
                <a:gd name="T52" fmla="*/ 0 w 1461"/>
                <a:gd name="T53" fmla="*/ 0 h 1066"/>
                <a:gd name="T54" fmla="*/ 0 w 1461"/>
                <a:gd name="T55" fmla="*/ 0 h 1066"/>
                <a:gd name="T56" fmla="*/ 0 w 1461"/>
                <a:gd name="T57" fmla="*/ 0 h 1066"/>
                <a:gd name="T58" fmla="*/ 0 w 1461"/>
                <a:gd name="T59" fmla="*/ 0 h 1066"/>
                <a:gd name="T60" fmla="*/ 0 w 1461"/>
                <a:gd name="T61" fmla="*/ 0 h 1066"/>
                <a:gd name="T62" fmla="*/ 0 w 1461"/>
                <a:gd name="T63" fmla="*/ 0 h 1066"/>
                <a:gd name="T64" fmla="*/ 0 w 1461"/>
                <a:gd name="T65" fmla="*/ 0 h 1066"/>
                <a:gd name="T66" fmla="*/ 0 w 1461"/>
                <a:gd name="T67" fmla="*/ 0 h 1066"/>
                <a:gd name="T68" fmla="*/ 0 w 1461"/>
                <a:gd name="T69" fmla="*/ 0 h 106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461"/>
                <a:gd name="T106" fmla="*/ 0 h 1066"/>
                <a:gd name="T107" fmla="*/ 1461 w 1461"/>
                <a:gd name="T108" fmla="*/ 1066 h 106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461" h="1066">
                  <a:moveTo>
                    <a:pt x="310" y="984"/>
                  </a:moveTo>
                  <a:lnTo>
                    <a:pt x="119" y="816"/>
                  </a:lnTo>
                  <a:lnTo>
                    <a:pt x="232" y="752"/>
                  </a:lnTo>
                  <a:lnTo>
                    <a:pt x="39" y="720"/>
                  </a:lnTo>
                  <a:lnTo>
                    <a:pt x="22" y="723"/>
                  </a:lnTo>
                  <a:lnTo>
                    <a:pt x="22" y="646"/>
                  </a:lnTo>
                  <a:lnTo>
                    <a:pt x="81" y="606"/>
                  </a:lnTo>
                  <a:lnTo>
                    <a:pt x="0" y="462"/>
                  </a:lnTo>
                  <a:lnTo>
                    <a:pt x="22" y="322"/>
                  </a:lnTo>
                  <a:lnTo>
                    <a:pt x="242" y="226"/>
                  </a:lnTo>
                  <a:lnTo>
                    <a:pt x="200" y="146"/>
                  </a:lnTo>
                  <a:lnTo>
                    <a:pt x="248" y="42"/>
                  </a:lnTo>
                  <a:lnTo>
                    <a:pt x="245" y="0"/>
                  </a:lnTo>
                  <a:lnTo>
                    <a:pt x="370" y="17"/>
                  </a:lnTo>
                  <a:lnTo>
                    <a:pt x="613" y="81"/>
                  </a:lnTo>
                  <a:lnTo>
                    <a:pt x="838" y="275"/>
                  </a:lnTo>
                  <a:lnTo>
                    <a:pt x="951" y="269"/>
                  </a:lnTo>
                  <a:lnTo>
                    <a:pt x="1048" y="348"/>
                  </a:lnTo>
                  <a:lnTo>
                    <a:pt x="1145" y="290"/>
                  </a:lnTo>
                  <a:lnTo>
                    <a:pt x="1258" y="356"/>
                  </a:lnTo>
                  <a:lnTo>
                    <a:pt x="1171" y="413"/>
                  </a:lnTo>
                  <a:lnTo>
                    <a:pt x="1252" y="526"/>
                  </a:lnTo>
                  <a:lnTo>
                    <a:pt x="1390" y="430"/>
                  </a:lnTo>
                  <a:lnTo>
                    <a:pt x="1461" y="526"/>
                  </a:lnTo>
                  <a:lnTo>
                    <a:pt x="1461" y="862"/>
                  </a:lnTo>
                  <a:lnTo>
                    <a:pt x="1387" y="903"/>
                  </a:lnTo>
                  <a:lnTo>
                    <a:pt x="1355" y="968"/>
                  </a:lnTo>
                  <a:lnTo>
                    <a:pt x="1161" y="968"/>
                  </a:lnTo>
                  <a:lnTo>
                    <a:pt x="1058" y="1066"/>
                  </a:lnTo>
                  <a:lnTo>
                    <a:pt x="957" y="1011"/>
                  </a:lnTo>
                  <a:lnTo>
                    <a:pt x="925" y="903"/>
                  </a:lnTo>
                  <a:lnTo>
                    <a:pt x="781" y="848"/>
                  </a:lnTo>
                  <a:lnTo>
                    <a:pt x="499" y="994"/>
                  </a:lnTo>
                  <a:lnTo>
                    <a:pt x="387" y="952"/>
                  </a:lnTo>
                  <a:lnTo>
                    <a:pt x="310" y="984"/>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19" name="Freeform 25"/>
            <p:cNvSpPr>
              <a:spLocks noChangeAspect="1"/>
            </p:cNvSpPr>
            <p:nvPr/>
          </p:nvSpPr>
          <p:spPr bwMode="auto">
            <a:xfrm rot="815464">
              <a:off x="3595677" y="5165781"/>
              <a:ext cx="390528" cy="380986"/>
            </a:xfrm>
            <a:custGeom>
              <a:avLst/>
              <a:gdLst>
                <a:gd name="T0" fmla="*/ 0 w 952"/>
                <a:gd name="T1" fmla="*/ 0 h 933"/>
                <a:gd name="T2" fmla="*/ 0 w 952"/>
                <a:gd name="T3" fmla="*/ 0 h 933"/>
                <a:gd name="T4" fmla="*/ 0 w 952"/>
                <a:gd name="T5" fmla="*/ 0 h 933"/>
                <a:gd name="T6" fmla="*/ 0 w 952"/>
                <a:gd name="T7" fmla="*/ 0 h 933"/>
                <a:gd name="T8" fmla="*/ 0 w 952"/>
                <a:gd name="T9" fmla="*/ 0 h 933"/>
                <a:gd name="T10" fmla="*/ 0 w 952"/>
                <a:gd name="T11" fmla="*/ 0 h 933"/>
                <a:gd name="T12" fmla="*/ 0 w 952"/>
                <a:gd name="T13" fmla="*/ 0 h 933"/>
                <a:gd name="T14" fmla="*/ 0 w 952"/>
                <a:gd name="T15" fmla="*/ 0 h 933"/>
                <a:gd name="T16" fmla="*/ 0 w 952"/>
                <a:gd name="T17" fmla="*/ 0 h 933"/>
                <a:gd name="T18" fmla="*/ 0 w 952"/>
                <a:gd name="T19" fmla="*/ 0 h 933"/>
                <a:gd name="T20" fmla="*/ 0 w 952"/>
                <a:gd name="T21" fmla="*/ 0 h 933"/>
                <a:gd name="T22" fmla="*/ 0 w 952"/>
                <a:gd name="T23" fmla="*/ 0 h 933"/>
                <a:gd name="T24" fmla="*/ 0 w 952"/>
                <a:gd name="T25" fmla="*/ 0 h 933"/>
                <a:gd name="T26" fmla="*/ 0 w 952"/>
                <a:gd name="T27" fmla="*/ 0 h 933"/>
                <a:gd name="T28" fmla="*/ 0 w 952"/>
                <a:gd name="T29" fmla="*/ 0 h 933"/>
                <a:gd name="T30" fmla="*/ 0 w 952"/>
                <a:gd name="T31" fmla="*/ 0 h 933"/>
                <a:gd name="T32" fmla="*/ 0 w 952"/>
                <a:gd name="T33" fmla="*/ 0 h 933"/>
                <a:gd name="T34" fmla="*/ 0 w 952"/>
                <a:gd name="T35" fmla="*/ 0 h 933"/>
                <a:gd name="T36" fmla="*/ 0 w 952"/>
                <a:gd name="T37" fmla="*/ 0 h 933"/>
                <a:gd name="T38" fmla="*/ 0 w 952"/>
                <a:gd name="T39" fmla="*/ 0 h 933"/>
                <a:gd name="T40" fmla="*/ 0 w 952"/>
                <a:gd name="T41" fmla="*/ 0 h 933"/>
                <a:gd name="T42" fmla="*/ 0 w 952"/>
                <a:gd name="T43" fmla="*/ 0 h 933"/>
                <a:gd name="T44" fmla="*/ 0 w 952"/>
                <a:gd name="T45" fmla="*/ 0 h 933"/>
                <a:gd name="T46" fmla="*/ 0 w 952"/>
                <a:gd name="T47" fmla="*/ 0 h 933"/>
                <a:gd name="T48" fmla="*/ 0 w 952"/>
                <a:gd name="T49" fmla="*/ 0 h 933"/>
                <a:gd name="T50" fmla="*/ 0 w 952"/>
                <a:gd name="T51" fmla="*/ 0 h 933"/>
                <a:gd name="T52" fmla="*/ 0 w 952"/>
                <a:gd name="T53" fmla="*/ 0 h 933"/>
                <a:gd name="T54" fmla="*/ 0 w 952"/>
                <a:gd name="T55" fmla="*/ 0 h 933"/>
                <a:gd name="T56" fmla="*/ 0 w 952"/>
                <a:gd name="T57" fmla="*/ 0 h 933"/>
                <a:gd name="T58" fmla="*/ 0 w 952"/>
                <a:gd name="T59" fmla="*/ 0 h 933"/>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952"/>
                <a:gd name="T91" fmla="*/ 0 h 933"/>
                <a:gd name="T92" fmla="*/ 952 w 952"/>
                <a:gd name="T93" fmla="*/ 933 h 933"/>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952" h="933">
                  <a:moveTo>
                    <a:pt x="0" y="545"/>
                  </a:moveTo>
                  <a:lnTo>
                    <a:pt x="0" y="545"/>
                  </a:lnTo>
                  <a:lnTo>
                    <a:pt x="74" y="422"/>
                  </a:lnTo>
                  <a:lnTo>
                    <a:pt x="43" y="388"/>
                  </a:lnTo>
                  <a:lnTo>
                    <a:pt x="59" y="316"/>
                  </a:lnTo>
                  <a:lnTo>
                    <a:pt x="210" y="274"/>
                  </a:lnTo>
                  <a:lnTo>
                    <a:pt x="397" y="162"/>
                  </a:lnTo>
                  <a:lnTo>
                    <a:pt x="462" y="43"/>
                  </a:lnTo>
                  <a:lnTo>
                    <a:pt x="526" y="32"/>
                  </a:lnTo>
                  <a:lnTo>
                    <a:pt x="530" y="0"/>
                  </a:lnTo>
                  <a:lnTo>
                    <a:pt x="755" y="75"/>
                  </a:lnTo>
                  <a:lnTo>
                    <a:pt x="613" y="252"/>
                  </a:lnTo>
                  <a:lnTo>
                    <a:pt x="736" y="382"/>
                  </a:lnTo>
                  <a:lnTo>
                    <a:pt x="776" y="291"/>
                  </a:lnTo>
                  <a:lnTo>
                    <a:pt x="823" y="284"/>
                  </a:lnTo>
                  <a:lnTo>
                    <a:pt x="808" y="430"/>
                  </a:lnTo>
                  <a:lnTo>
                    <a:pt x="952" y="566"/>
                  </a:lnTo>
                  <a:lnTo>
                    <a:pt x="882" y="623"/>
                  </a:lnTo>
                  <a:lnTo>
                    <a:pt x="882" y="687"/>
                  </a:lnTo>
                  <a:lnTo>
                    <a:pt x="907" y="704"/>
                  </a:lnTo>
                  <a:lnTo>
                    <a:pt x="855" y="849"/>
                  </a:lnTo>
                  <a:lnTo>
                    <a:pt x="662" y="849"/>
                  </a:lnTo>
                  <a:lnTo>
                    <a:pt x="526" y="933"/>
                  </a:lnTo>
                  <a:lnTo>
                    <a:pt x="437" y="855"/>
                  </a:lnTo>
                  <a:lnTo>
                    <a:pt x="388" y="759"/>
                  </a:lnTo>
                  <a:lnTo>
                    <a:pt x="301" y="823"/>
                  </a:lnTo>
                  <a:lnTo>
                    <a:pt x="146" y="742"/>
                  </a:lnTo>
                  <a:lnTo>
                    <a:pt x="140" y="645"/>
                  </a:lnTo>
                  <a:lnTo>
                    <a:pt x="49" y="623"/>
                  </a:lnTo>
                  <a:lnTo>
                    <a:pt x="0" y="545"/>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20" name="Freeform 26"/>
            <p:cNvSpPr>
              <a:spLocks noChangeAspect="1"/>
            </p:cNvSpPr>
            <p:nvPr/>
          </p:nvSpPr>
          <p:spPr bwMode="auto">
            <a:xfrm rot="815464">
              <a:off x="2984484" y="4206967"/>
              <a:ext cx="392116" cy="577828"/>
            </a:xfrm>
            <a:custGeom>
              <a:avLst/>
              <a:gdLst>
                <a:gd name="T0" fmla="*/ 0 w 958"/>
                <a:gd name="T1" fmla="*/ 0 h 1405"/>
                <a:gd name="T2" fmla="*/ 0 w 958"/>
                <a:gd name="T3" fmla="*/ 0 h 1405"/>
                <a:gd name="T4" fmla="*/ 0 w 958"/>
                <a:gd name="T5" fmla="*/ 0 h 1405"/>
                <a:gd name="T6" fmla="*/ 0 w 958"/>
                <a:gd name="T7" fmla="*/ 0 h 1405"/>
                <a:gd name="T8" fmla="*/ 0 w 958"/>
                <a:gd name="T9" fmla="*/ 0 h 1405"/>
                <a:gd name="T10" fmla="*/ 0 w 958"/>
                <a:gd name="T11" fmla="*/ 0 h 1405"/>
                <a:gd name="T12" fmla="*/ 0 w 958"/>
                <a:gd name="T13" fmla="*/ 0 h 1405"/>
                <a:gd name="T14" fmla="*/ 0 w 958"/>
                <a:gd name="T15" fmla="*/ 0 h 1405"/>
                <a:gd name="T16" fmla="*/ 0 w 958"/>
                <a:gd name="T17" fmla="*/ 0 h 1405"/>
                <a:gd name="T18" fmla="*/ 0 w 958"/>
                <a:gd name="T19" fmla="*/ 0 h 1405"/>
                <a:gd name="T20" fmla="*/ 0 w 958"/>
                <a:gd name="T21" fmla="*/ 0 h 1405"/>
                <a:gd name="T22" fmla="*/ 0 w 958"/>
                <a:gd name="T23" fmla="*/ 0 h 1405"/>
                <a:gd name="T24" fmla="*/ 0 w 958"/>
                <a:gd name="T25" fmla="*/ 0 h 1405"/>
                <a:gd name="T26" fmla="*/ 0 w 958"/>
                <a:gd name="T27" fmla="*/ 0 h 1405"/>
                <a:gd name="T28" fmla="*/ 0 w 958"/>
                <a:gd name="T29" fmla="*/ 0 h 1405"/>
                <a:gd name="T30" fmla="*/ 0 w 958"/>
                <a:gd name="T31" fmla="*/ 0 h 1405"/>
                <a:gd name="T32" fmla="*/ 0 w 958"/>
                <a:gd name="T33" fmla="*/ 0 h 1405"/>
                <a:gd name="T34" fmla="*/ 0 w 958"/>
                <a:gd name="T35" fmla="*/ 0 h 1405"/>
                <a:gd name="T36" fmla="*/ 0 w 958"/>
                <a:gd name="T37" fmla="*/ 0 h 1405"/>
                <a:gd name="T38" fmla="*/ 0 w 958"/>
                <a:gd name="T39" fmla="*/ 0 h 1405"/>
                <a:gd name="T40" fmla="*/ 0 w 958"/>
                <a:gd name="T41" fmla="*/ 0 h 1405"/>
                <a:gd name="T42" fmla="*/ 0 w 958"/>
                <a:gd name="T43" fmla="*/ 0 h 1405"/>
                <a:gd name="T44" fmla="*/ 0 w 958"/>
                <a:gd name="T45" fmla="*/ 0 h 1405"/>
                <a:gd name="T46" fmla="*/ 0 w 958"/>
                <a:gd name="T47" fmla="*/ 0 h 1405"/>
                <a:gd name="T48" fmla="*/ 0 w 958"/>
                <a:gd name="T49" fmla="*/ 0 h 1405"/>
                <a:gd name="T50" fmla="*/ 0 w 958"/>
                <a:gd name="T51" fmla="*/ 0 h 1405"/>
                <a:gd name="T52" fmla="*/ 0 w 958"/>
                <a:gd name="T53" fmla="*/ 0 h 1405"/>
                <a:gd name="T54" fmla="*/ 0 w 958"/>
                <a:gd name="T55" fmla="*/ 0 h 1405"/>
                <a:gd name="T56" fmla="*/ 0 w 958"/>
                <a:gd name="T57" fmla="*/ 0 h 1405"/>
                <a:gd name="T58" fmla="*/ 0 w 958"/>
                <a:gd name="T59" fmla="*/ 0 h 1405"/>
                <a:gd name="T60" fmla="*/ 0 w 958"/>
                <a:gd name="T61" fmla="*/ 0 h 1405"/>
                <a:gd name="T62" fmla="*/ 0 w 958"/>
                <a:gd name="T63" fmla="*/ 0 h 1405"/>
                <a:gd name="T64" fmla="*/ 0 w 958"/>
                <a:gd name="T65" fmla="*/ 0 h 1405"/>
                <a:gd name="T66" fmla="*/ 0 w 958"/>
                <a:gd name="T67" fmla="*/ 0 h 1405"/>
                <a:gd name="T68" fmla="*/ 0 w 958"/>
                <a:gd name="T69" fmla="*/ 0 h 140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58"/>
                <a:gd name="T106" fmla="*/ 0 h 1405"/>
                <a:gd name="T107" fmla="*/ 958 w 958"/>
                <a:gd name="T108" fmla="*/ 1405 h 140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58" h="1405">
                  <a:moveTo>
                    <a:pt x="955" y="549"/>
                  </a:moveTo>
                  <a:lnTo>
                    <a:pt x="958" y="591"/>
                  </a:lnTo>
                  <a:lnTo>
                    <a:pt x="910" y="695"/>
                  </a:lnTo>
                  <a:lnTo>
                    <a:pt x="952" y="775"/>
                  </a:lnTo>
                  <a:lnTo>
                    <a:pt x="732" y="871"/>
                  </a:lnTo>
                  <a:lnTo>
                    <a:pt x="710" y="1011"/>
                  </a:lnTo>
                  <a:lnTo>
                    <a:pt x="791" y="1155"/>
                  </a:lnTo>
                  <a:lnTo>
                    <a:pt x="732" y="1195"/>
                  </a:lnTo>
                  <a:lnTo>
                    <a:pt x="732" y="1272"/>
                  </a:lnTo>
                  <a:lnTo>
                    <a:pt x="458" y="1405"/>
                  </a:lnTo>
                  <a:lnTo>
                    <a:pt x="378" y="1372"/>
                  </a:lnTo>
                  <a:lnTo>
                    <a:pt x="361" y="1285"/>
                  </a:lnTo>
                  <a:lnTo>
                    <a:pt x="452" y="1269"/>
                  </a:lnTo>
                  <a:lnTo>
                    <a:pt x="178" y="1091"/>
                  </a:lnTo>
                  <a:lnTo>
                    <a:pt x="0" y="1107"/>
                  </a:lnTo>
                  <a:lnTo>
                    <a:pt x="96" y="979"/>
                  </a:lnTo>
                  <a:lnTo>
                    <a:pt x="81" y="818"/>
                  </a:lnTo>
                  <a:lnTo>
                    <a:pt x="49" y="804"/>
                  </a:lnTo>
                  <a:lnTo>
                    <a:pt x="71" y="672"/>
                  </a:lnTo>
                  <a:lnTo>
                    <a:pt x="178" y="623"/>
                  </a:lnTo>
                  <a:lnTo>
                    <a:pt x="183" y="534"/>
                  </a:lnTo>
                  <a:lnTo>
                    <a:pt x="291" y="485"/>
                  </a:lnTo>
                  <a:lnTo>
                    <a:pt x="291" y="371"/>
                  </a:lnTo>
                  <a:lnTo>
                    <a:pt x="216" y="284"/>
                  </a:lnTo>
                  <a:lnTo>
                    <a:pt x="216" y="108"/>
                  </a:lnTo>
                  <a:lnTo>
                    <a:pt x="323" y="0"/>
                  </a:lnTo>
                  <a:lnTo>
                    <a:pt x="378" y="59"/>
                  </a:lnTo>
                  <a:lnTo>
                    <a:pt x="361" y="172"/>
                  </a:lnTo>
                  <a:lnTo>
                    <a:pt x="554" y="242"/>
                  </a:lnTo>
                  <a:lnTo>
                    <a:pt x="630" y="178"/>
                  </a:lnTo>
                  <a:lnTo>
                    <a:pt x="726" y="236"/>
                  </a:lnTo>
                  <a:lnTo>
                    <a:pt x="871" y="114"/>
                  </a:lnTo>
                  <a:lnTo>
                    <a:pt x="878" y="129"/>
                  </a:lnTo>
                  <a:lnTo>
                    <a:pt x="925" y="381"/>
                  </a:lnTo>
                  <a:lnTo>
                    <a:pt x="955" y="549"/>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21" name="Freeform 27"/>
            <p:cNvSpPr>
              <a:spLocks noChangeAspect="1"/>
            </p:cNvSpPr>
            <p:nvPr/>
          </p:nvSpPr>
          <p:spPr bwMode="auto">
            <a:xfrm rot="815464">
              <a:off x="2335192" y="2883041"/>
              <a:ext cx="1154121" cy="706411"/>
            </a:xfrm>
            <a:custGeom>
              <a:avLst/>
              <a:gdLst>
                <a:gd name="T0" fmla="*/ 0 w 2832"/>
                <a:gd name="T1" fmla="*/ 0 h 1726"/>
                <a:gd name="T2" fmla="*/ 0 w 2832"/>
                <a:gd name="T3" fmla="*/ 0 h 1726"/>
                <a:gd name="T4" fmla="*/ 0 w 2832"/>
                <a:gd name="T5" fmla="*/ 0 h 1726"/>
                <a:gd name="T6" fmla="*/ 0 w 2832"/>
                <a:gd name="T7" fmla="*/ 0 h 1726"/>
                <a:gd name="T8" fmla="*/ 0 w 2832"/>
                <a:gd name="T9" fmla="*/ 0 h 1726"/>
                <a:gd name="T10" fmla="*/ 0 w 2832"/>
                <a:gd name="T11" fmla="*/ 0 h 1726"/>
                <a:gd name="T12" fmla="*/ 0 w 2832"/>
                <a:gd name="T13" fmla="*/ 0 h 1726"/>
                <a:gd name="T14" fmla="*/ 0 w 2832"/>
                <a:gd name="T15" fmla="*/ 0 h 1726"/>
                <a:gd name="T16" fmla="*/ 0 w 2832"/>
                <a:gd name="T17" fmla="*/ 0 h 1726"/>
                <a:gd name="T18" fmla="*/ 0 w 2832"/>
                <a:gd name="T19" fmla="*/ 0 h 1726"/>
                <a:gd name="T20" fmla="*/ 0 w 2832"/>
                <a:gd name="T21" fmla="*/ 0 h 1726"/>
                <a:gd name="T22" fmla="*/ 0 w 2832"/>
                <a:gd name="T23" fmla="*/ 0 h 1726"/>
                <a:gd name="T24" fmla="*/ 0 w 2832"/>
                <a:gd name="T25" fmla="*/ 0 h 1726"/>
                <a:gd name="T26" fmla="*/ 0 w 2832"/>
                <a:gd name="T27" fmla="*/ 0 h 1726"/>
                <a:gd name="T28" fmla="*/ 0 w 2832"/>
                <a:gd name="T29" fmla="*/ 0 h 1726"/>
                <a:gd name="T30" fmla="*/ 0 w 2832"/>
                <a:gd name="T31" fmla="*/ 0 h 1726"/>
                <a:gd name="T32" fmla="*/ 0 w 2832"/>
                <a:gd name="T33" fmla="*/ 0 h 1726"/>
                <a:gd name="T34" fmla="*/ 0 w 2832"/>
                <a:gd name="T35" fmla="*/ 0 h 1726"/>
                <a:gd name="T36" fmla="*/ 0 w 2832"/>
                <a:gd name="T37" fmla="*/ 0 h 1726"/>
                <a:gd name="T38" fmla="*/ 0 w 2832"/>
                <a:gd name="T39" fmla="*/ 0 h 1726"/>
                <a:gd name="T40" fmla="*/ 0 w 2832"/>
                <a:gd name="T41" fmla="*/ 0 h 1726"/>
                <a:gd name="T42" fmla="*/ 0 w 2832"/>
                <a:gd name="T43" fmla="*/ 0 h 1726"/>
                <a:gd name="T44" fmla="*/ 0 w 2832"/>
                <a:gd name="T45" fmla="*/ 0 h 1726"/>
                <a:gd name="T46" fmla="*/ 0 w 2832"/>
                <a:gd name="T47" fmla="*/ 0 h 1726"/>
                <a:gd name="T48" fmla="*/ 0 w 2832"/>
                <a:gd name="T49" fmla="*/ 0 h 1726"/>
                <a:gd name="T50" fmla="*/ 0 w 2832"/>
                <a:gd name="T51" fmla="*/ 0 h 1726"/>
                <a:gd name="T52" fmla="*/ 0 w 2832"/>
                <a:gd name="T53" fmla="*/ 0 h 1726"/>
                <a:gd name="T54" fmla="*/ 0 w 2832"/>
                <a:gd name="T55" fmla="*/ 0 h 1726"/>
                <a:gd name="T56" fmla="*/ 0 w 2832"/>
                <a:gd name="T57" fmla="*/ 0 h 1726"/>
                <a:gd name="T58" fmla="*/ 0 w 2832"/>
                <a:gd name="T59" fmla="*/ 0 h 1726"/>
                <a:gd name="T60" fmla="*/ 0 w 2832"/>
                <a:gd name="T61" fmla="*/ 0 h 1726"/>
                <a:gd name="T62" fmla="*/ 0 w 2832"/>
                <a:gd name="T63" fmla="*/ 0 h 1726"/>
                <a:gd name="T64" fmla="*/ 0 w 2832"/>
                <a:gd name="T65" fmla="*/ 0 h 1726"/>
                <a:gd name="T66" fmla="*/ 0 w 2832"/>
                <a:gd name="T67" fmla="*/ 0 h 1726"/>
                <a:gd name="T68" fmla="*/ 0 w 2832"/>
                <a:gd name="T69" fmla="*/ 0 h 1726"/>
                <a:gd name="T70" fmla="*/ 0 w 2832"/>
                <a:gd name="T71" fmla="*/ 0 h 1726"/>
                <a:gd name="T72" fmla="*/ 0 w 2832"/>
                <a:gd name="T73" fmla="*/ 0 h 1726"/>
                <a:gd name="T74" fmla="*/ 0 w 2832"/>
                <a:gd name="T75" fmla="*/ 0 h 1726"/>
                <a:gd name="T76" fmla="*/ 0 w 2832"/>
                <a:gd name="T77" fmla="*/ 0 h 1726"/>
                <a:gd name="T78" fmla="*/ 0 w 2832"/>
                <a:gd name="T79" fmla="*/ 0 h 1726"/>
                <a:gd name="T80" fmla="*/ 0 w 2832"/>
                <a:gd name="T81" fmla="*/ 0 h 1726"/>
                <a:gd name="T82" fmla="*/ 0 w 2832"/>
                <a:gd name="T83" fmla="*/ 0 h 1726"/>
                <a:gd name="T84" fmla="*/ 0 w 2832"/>
                <a:gd name="T85" fmla="*/ 0 h 1726"/>
                <a:gd name="T86" fmla="*/ 0 w 2832"/>
                <a:gd name="T87" fmla="*/ 0 h 1726"/>
                <a:gd name="T88" fmla="*/ 0 w 2832"/>
                <a:gd name="T89" fmla="*/ 0 h 1726"/>
                <a:gd name="T90" fmla="*/ 0 w 2832"/>
                <a:gd name="T91" fmla="*/ 0 h 1726"/>
                <a:gd name="T92" fmla="*/ 0 w 2832"/>
                <a:gd name="T93" fmla="*/ 0 h 1726"/>
                <a:gd name="T94" fmla="*/ 0 w 2832"/>
                <a:gd name="T95" fmla="*/ 0 h 1726"/>
                <a:gd name="T96" fmla="*/ 0 w 2832"/>
                <a:gd name="T97" fmla="*/ 0 h 1726"/>
                <a:gd name="T98" fmla="*/ 0 w 2832"/>
                <a:gd name="T99" fmla="*/ 0 h 1726"/>
                <a:gd name="T100" fmla="*/ 0 w 2832"/>
                <a:gd name="T101" fmla="*/ 0 h 1726"/>
                <a:gd name="T102" fmla="*/ 0 w 2832"/>
                <a:gd name="T103" fmla="*/ 0 h 1726"/>
                <a:gd name="T104" fmla="*/ 0 w 2832"/>
                <a:gd name="T105" fmla="*/ 0 h 1726"/>
                <a:gd name="T106" fmla="*/ 0 w 2832"/>
                <a:gd name="T107" fmla="*/ 0 h 1726"/>
                <a:gd name="T108" fmla="*/ 0 w 2832"/>
                <a:gd name="T109" fmla="*/ 0 h 1726"/>
                <a:gd name="T110" fmla="*/ 0 w 2832"/>
                <a:gd name="T111" fmla="*/ 0 h 1726"/>
                <a:gd name="T112" fmla="*/ 0 w 2832"/>
                <a:gd name="T113" fmla="*/ 0 h 1726"/>
                <a:gd name="T114" fmla="*/ 0 w 2832"/>
                <a:gd name="T115" fmla="*/ 0 h 1726"/>
                <a:gd name="T116" fmla="*/ 0 w 2832"/>
                <a:gd name="T117" fmla="*/ 0 h 172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832"/>
                <a:gd name="T178" fmla="*/ 0 h 1726"/>
                <a:gd name="T179" fmla="*/ 2832 w 2832"/>
                <a:gd name="T180" fmla="*/ 1726 h 172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832" h="1726">
                  <a:moveTo>
                    <a:pt x="2790" y="287"/>
                  </a:moveTo>
                  <a:lnTo>
                    <a:pt x="2784" y="403"/>
                  </a:lnTo>
                  <a:lnTo>
                    <a:pt x="2832" y="499"/>
                  </a:lnTo>
                  <a:lnTo>
                    <a:pt x="2597" y="662"/>
                  </a:lnTo>
                  <a:lnTo>
                    <a:pt x="2436" y="694"/>
                  </a:lnTo>
                  <a:lnTo>
                    <a:pt x="2252" y="829"/>
                  </a:lnTo>
                  <a:lnTo>
                    <a:pt x="2188" y="861"/>
                  </a:lnTo>
                  <a:lnTo>
                    <a:pt x="2113" y="861"/>
                  </a:lnTo>
                  <a:lnTo>
                    <a:pt x="2058" y="946"/>
                  </a:lnTo>
                  <a:lnTo>
                    <a:pt x="2000" y="946"/>
                  </a:lnTo>
                  <a:lnTo>
                    <a:pt x="1887" y="925"/>
                  </a:lnTo>
                  <a:lnTo>
                    <a:pt x="1800" y="1001"/>
                  </a:lnTo>
                  <a:lnTo>
                    <a:pt x="1783" y="1145"/>
                  </a:lnTo>
                  <a:lnTo>
                    <a:pt x="1662" y="1242"/>
                  </a:lnTo>
                  <a:lnTo>
                    <a:pt x="1558" y="1603"/>
                  </a:lnTo>
                  <a:lnTo>
                    <a:pt x="1539" y="1623"/>
                  </a:lnTo>
                  <a:lnTo>
                    <a:pt x="1419" y="1726"/>
                  </a:lnTo>
                  <a:lnTo>
                    <a:pt x="1162" y="1580"/>
                  </a:lnTo>
                  <a:lnTo>
                    <a:pt x="887" y="1603"/>
                  </a:lnTo>
                  <a:lnTo>
                    <a:pt x="703" y="1533"/>
                  </a:lnTo>
                  <a:lnTo>
                    <a:pt x="670" y="1436"/>
                  </a:lnTo>
                  <a:lnTo>
                    <a:pt x="484" y="1442"/>
                  </a:lnTo>
                  <a:lnTo>
                    <a:pt x="503" y="1580"/>
                  </a:lnTo>
                  <a:lnTo>
                    <a:pt x="365" y="1603"/>
                  </a:lnTo>
                  <a:lnTo>
                    <a:pt x="322" y="1565"/>
                  </a:lnTo>
                  <a:lnTo>
                    <a:pt x="155" y="1558"/>
                  </a:lnTo>
                  <a:lnTo>
                    <a:pt x="91" y="1629"/>
                  </a:lnTo>
                  <a:lnTo>
                    <a:pt x="10" y="1623"/>
                  </a:lnTo>
                  <a:lnTo>
                    <a:pt x="0" y="1397"/>
                  </a:lnTo>
                  <a:lnTo>
                    <a:pt x="119" y="1219"/>
                  </a:lnTo>
                  <a:lnTo>
                    <a:pt x="193" y="1145"/>
                  </a:lnTo>
                  <a:lnTo>
                    <a:pt x="348" y="1152"/>
                  </a:lnTo>
                  <a:lnTo>
                    <a:pt x="322" y="1001"/>
                  </a:lnTo>
                  <a:lnTo>
                    <a:pt x="574" y="855"/>
                  </a:lnTo>
                  <a:lnTo>
                    <a:pt x="429" y="774"/>
                  </a:lnTo>
                  <a:lnTo>
                    <a:pt x="332" y="848"/>
                  </a:lnTo>
                  <a:lnTo>
                    <a:pt x="252" y="742"/>
                  </a:lnTo>
                  <a:lnTo>
                    <a:pt x="339" y="662"/>
                  </a:lnTo>
                  <a:lnTo>
                    <a:pt x="435" y="429"/>
                  </a:lnTo>
                  <a:lnTo>
                    <a:pt x="339" y="291"/>
                  </a:lnTo>
                  <a:lnTo>
                    <a:pt x="381" y="242"/>
                  </a:lnTo>
                  <a:lnTo>
                    <a:pt x="558" y="323"/>
                  </a:lnTo>
                  <a:lnTo>
                    <a:pt x="670" y="461"/>
                  </a:lnTo>
                  <a:lnTo>
                    <a:pt x="791" y="429"/>
                  </a:lnTo>
                  <a:lnTo>
                    <a:pt x="871" y="499"/>
                  </a:lnTo>
                  <a:lnTo>
                    <a:pt x="935" y="435"/>
                  </a:lnTo>
                  <a:lnTo>
                    <a:pt x="913" y="268"/>
                  </a:lnTo>
                  <a:lnTo>
                    <a:pt x="871" y="193"/>
                  </a:lnTo>
                  <a:lnTo>
                    <a:pt x="984" y="64"/>
                  </a:lnTo>
                  <a:lnTo>
                    <a:pt x="1306" y="54"/>
                  </a:lnTo>
                  <a:lnTo>
                    <a:pt x="1355" y="0"/>
                  </a:lnTo>
                  <a:lnTo>
                    <a:pt x="1446" y="41"/>
                  </a:lnTo>
                  <a:lnTo>
                    <a:pt x="1836" y="270"/>
                  </a:lnTo>
                  <a:lnTo>
                    <a:pt x="2226" y="442"/>
                  </a:lnTo>
                  <a:lnTo>
                    <a:pt x="2404" y="435"/>
                  </a:lnTo>
                  <a:lnTo>
                    <a:pt x="2478" y="371"/>
                  </a:lnTo>
                  <a:lnTo>
                    <a:pt x="2606" y="365"/>
                  </a:lnTo>
                  <a:lnTo>
                    <a:pt x="2655" y="300"/>
                  </a:lnTo>
                  <a:lnTo>
                    <a:pt x="2790" y="287"/>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22" name="Freeform 28"/>
            <p:cNvSpPr>
              <a:spLocks noChangeAspect="1"/>
            </p:cNvSpPr>
            <p:nvPr/>
          </p:nvSpPr>
          <p:spPr bwMode="auto">
            <a:xfrm rot="815464">
              <a:off x="2049440" y="2475068"/>
              <a:ext cx="1520837" cy="874680"/>
            </a:xfrm>
            <a:custGeom>
              <a:avLst/>
              <a:gdLst>
                <a:gd name="T0" fmla="*/ 0 w 3732"/>
                <a:gd name="T1" fmla="*/ 0 h 2132"/>
                <a:gd name="T2" fmla="*/ 0 w 3732"/>
                <a:gd name="T3" fmla="*/ 0 h 2132"/>
                <a:gd name="T4" fmla="*/ 0 w 3732"/>
                <a:gd name="T5" fmla="*/ 0 h 2132"/>
                <a:gd name="T6" fmla="*/ 0 w 3732"/>
                <a:gd name="T7" fmla="*/ 0 h 2132"/>
                <a:gd name="T8" fmla="*/ 0 w 3732"/>
                <a:gd name="T9" fmla="*/ 0 h 2132"/>
                <a:gd name="T10" fmla="*/ 0 w 3732"/>
                <a:gd name="T11" fmla="*/ 0 h 2132"/>
                <a:gd name="T12" fmla="*/ 0 w 3732"/>
                <a:gd name="T13" fmla="*/ 0 h 2132"/>
                <a:gd name="T14" fmla="*/ 0 w 3732"/>
                <a:gd name="T15" fmla="*/ 0 h 2132"/>
                <a:gd name="T16" fmla="*/ 0 w 3732"/>
                <a:gd name="T17" fmla="*/ 0 h 2132"/>
                <a:gd name="T18" fmla="*/ 0 w 3732"/>
                <a:gd name="T19" fmla="*/ 0 h 2132"/>
                <a:gd name="T20" fmla="*/ 0 w 3732"/>
                <a:gd name="T21" fmla="*/ 0 h 2132"/>
                <a:gd name="T22" fmla="*/ 0 w 3732"/>
                <a:gd name="T23" fmla="*/ 0 h 2132"/>
                <a:gd name="T24" fmla="*/ 0 w 3732"/>
                <a:gd name="T25" fmla="*/ 0 h 2132"/>
                <a:gd name="T26" fmla="*/ 0 w 3732"/>
                <a:gd name="T27" fmla="*/ 0 h 2132"/>
                <a:gd name="T28" fmla="*/ 0 w 3732"/>
                <a:gd name="T29" fmla="*/ 0 h 2132"/>
                <a:gd name="T30" fmla="*/ 0 w 3732"/>
                <a:gd name="T31" fmla="*/ 0 h 2132"/>
                <a:gd name="T32" fmla="*/ 0 w 3732"/>
                <a:gd name="T33" fmla="*/ 0 h 2132"/>
                <a:gd name="T34" fmla="*/ 0 w 3732"/>
                <a:gd name="T35" fmla="*/ 0 h 2132"/>
                <a:gd name="T36" fmla="*/ 0 w 3732"/>
                <a:gd name="T37" fmla="*/ 0 h 2132"/>
                <a:gd name="T38" fmla="*/ 0 w 3732"/>
                <a:gd name="T39" fmla="*/ 0 h 2132"/>
                <a:gd name="T40" fmla="*/ 0 w 3732"/>
                <a:gd name="T41" fmla="*/ 0 h 2132"/>
                <a:gd name="T42" fmla="*/ 0 w 3732"/>
                <a:gd name="T43" fmla="*/ 0 h 2132"/>
                <a:gd name="T44" fmla="*/ 0 w 3732"/>
                <a:gd name="T45" fmla="*/ 0 h 2132"/>
                <a:gd name="T46" fmla="*/ 0 w 3732"/>
                <a:gd name="T47" fmla="*/ 0 h 2132"/>
                <a:gd name="T48" fmla="*/ 0 w 3732"/>
                <a:gd name="T49" fmla="*/ 0 h 2132"/>
                <a:gd name="T50" fmla="*/ 0 w 3732"/>
                <a:gd name="T51" fmla="*/ 0 h 2132"/>
                <a:gd name="T52" fmla="*/ 0 w 3732"/>
                <a:gd name="T53" fmla="*/ 0 h 2132"/>
                <a:gd name="T54" fmla="*/ 0 w 3732"/>
                <a:gd name="T55" fmla="*/ 0 h 2132"/>
                <a:gd name="T56" fmla="*/ 0 w 3732"/>
                <a:gd name="T57" fmla="*/ 0 h 2132"/>
                <a:gd name="T58" fmla="*/ 0 w 3732"/>
                <a:gd name="T59" fmla="*/ 0 h 2132"/>
                <a:gd name="T60" fmla="*/ 0 w 3732"/>
                <a:gd name="T61" fmla="*/ 0 h 2132"/>
                <a:gd name="T62" fmla="*/ 0 w 3732"/>
                <a:gd name="T63" fmla="*/ 0 h 2132"/>
                <a:gd name="T64" fmla="*/ 0 w 3732"/>
                <a:gd name="T65" fmla="*/ 0 h 2132"/>
                <a:gd name="T66" fmla="*/ 0 w 3732"/>
                <a:gd name="T67" fmla="*/ 0 h 2132"/>
                <a:gd name="T68" fmla="*/ 0 w 3732"/>
                <a:gd name="T69" fmla="*/ 0 h 2132"/>
                <a:gd name="T70" fmla="*/ 0 w 3732"/>
                <a:gd name="T71" fmla="*/ 0 h 2132"/>
                <a:gd name="T72" fmla="*/ 0 w 3732"/>
                <a:gd name="T73" fmla="*/ 0 h 2132"/>
                <a:gd name="T74" fmla="*/ 0 w 3732"/>
                <a:gd name="T75" fmla="*/ 0 h 2132"/>
                <a:gd name="T76" fmla="*/ 0 w 3732"/>
                <a:gd name="T77" fmla="*/ 0 h 2132"/>
                <a:gd name="T78" fmla="*/ 0 w 3732"/>
                <a:gd name="T79" fmla="*/ 0 h 2132"/>
                <a:gd name="T80" fmla="*/ 0 w 3732"/>
                <a:gd name="T81" fmla="*/ 0 h 2132"/>
                <a:gd name="T82" fmla="*/ 0 w 3732"/>
                <a:gd name="T83" fmla="*/ 0 h 2132"/>
                <a:gd name="T84" fmla="*/ 0 w 3732"/>
                <a:gd name="T85" fmla="*/ 0 h 2132"/>
                <a:gd name="T86" fmla="*/ 0 w 3732"/>
                <a:gd name="T87" fmla="*/ 0 h 2132"/>
                <a:gd name="T88" fmla="*/ 0 w 3732"/>
                <a:gd name="T89" fmla="*/ 0 h 2132"/>
                <a:gd name="T90" fmla="*/ 0 w 3732"/>
                <a:gd name="T91" fmla="*/ 0 h 2132"/>
                <a:gd name="T92" fmla="*/ 0 w 3732"/>
                <a:gd name="T93" fmla="*/ 0 h 213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732"/>
                <a:gd name="T142" fmla="*/ 0 h 2132"/>
                <a:gd name="T143" fmla="*/ 3732 w 3732"/>
                <a:gd name="T144" fmla="*/ 2132 h 213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732" h="2132">
                  <a:moveTo>
                    <a:pt x="1862" y="977"/>
                  </a:moveTo>
                  <a:lnTo>
                    <a:pt x="2184" y="967"/>
                  </a:lnTo>
                  <a:lnTo>
                    <a:pt x="2233" y="913"/>
                  </a:lnTo>
                  <a:lnTo>
                    <a:pt x="2324" y="954"/>
                  </a:lnTo>
                  <a:lnTo>
                    <a:pt x="2714" y="1183"/>
                  </a:lnTo>
                  <a:lnTo>
                    <a:pt x="3104" y="1355"/>
                  </a:lnTo>
                  <a:lnTo>
                    <a:pt x="3282" y="1348"/>
                  </a:lnTo>
                  <a:lnTo>
                    <a:pt x="3356" y="1284"/>
                  </a:lnTo>
                  <a:lnTo>
                    <a:pt x="3484" y="1278"/>
                  </a:lnTo>
                  <a:lnTo>
                    <a:pt x="3533" y="1213"/>
                  </a:lnTo>
                  <a:lnTo>
                    <a:pt x="3668" y="1200"/>
                  </a:lnTo>
                  <a:lnTo>
                    <a:pt x="3694" y="1194"/>
                  </a:lnTo>
                  <a:lnTo>
                    <a:pt x="3732" y="1117"/>
                  </a:lnTo>
                  <a:lnTo>
                    <a:pt x="3662" y="1058"/>
                  </a:lnTo>
                  <a:lnTo>
                    <a:pt x="3732" y="994"/>
                  </a:lnTo>
                  <a:lnTo>
                    <a:pt x="3726" y="987"/>
                  </a:lnTo>
                  <a:lnTo>
                    <a:pt x="3726" y="858"/>
                  </a:lnTo>
                  <a:lnTo>
                    <a:pt x="3501" y="678"/>
                  </a:lnTo>
                  <a:lnTo>
                    <a:pt x="3371" y="678"/>
                  </a:lnTo>
                  <a:lnTo>
                    <a:pt x="3388" y="484"/>
                  </a:lnTo>
                  <a:lnTo>
                    <a:pt x="3259" y="374"/>
                  </a:lnTo>
                  <a:lnTo>
                    <a:pt x="3242" y="503"/>
                  </a:lnTo>
                  <a:lnTo>
                    <a:pt x="3323" y="697"/>
                  </a:lnTo>
                  <a:lnTo>
                    <a:pt x="3323" y="871"/>
                  </a:lnTo>
                  <a:lnTo>
                    <a:pt x="3210" y="922"/>
                  </a:lnTo>
                  <a:lnTo>
                    <a:pt x="3162" y="1032"/>
                  </a:lnTo>
                  <a:lnTo>
                    <a:pt x="3066" y="967"/>
                  </a:lnTo>
                  <a:lnTo>
                    <a:pt x="3146" y="890"/>
                  </a:lnTo>
                  <a:lnTo>
                    <a:pt x="3113" y="774"/>
                  </a:lnTo>
                  <a:lnTo>
                    <a:pt x="2920" y="806"/>
                  </a:lnTo>
                  <a:lnTo>
                    <a:pt x="2775" y="729"/>
                  </a:lnTo>
                  <a:lnTo>
                    <a:pt x="2629" y="793"/>
                  </a:lnTo>
                  <a:lnTo>
                    <a:pt x="2532" y="710"/>
                  </a:lnTo>
                  <a:lnTo>
                    <a:pt x="2727" y="664"/>
                  </a:lnTo>
                  <a:lnTo>
                    <a:pt x="2742" y="568"/>
                  </a:lnTo>
                  <a:lnTo>
                    <a:pt x="2549" y="549"/>
                  </a:lnTo>
                  <a:lnTo>
                    <a:pt x="2485" y="632"/>
                  </a:lnTo>
                  <a:lnTo>
                    <a:pt x="2420" y="568"/>
                  </a:lnTo>
                  <a:lnTo>
                    <a:pt x="2129" y="549"/>
                  </a:lnTo>
                  <a:lnTo>
                    <a:pt x="2065" y="600"/>
                  </a:lnTo>
                  <a:lnTo>
                    <a:pt x="1968" y="549"/>
                  </a:lnTo>
                  <a:lnTo>
                    <a:pt x="1855" y="664"/>
                  </a:lnTo>
                  <a:lnTo>
                    <a:pt x="1711" y="613"/>
                  </a:lnTo>
                  <a:lnTo>
                    <a:pt x="1775" y="407"/>
                  </a:lnTo>
                  <a:lnTo>
                    <a:pt x="1936" y="439"/>
                  </a:lnTo>
                  <a:lnTo>
                    <a:pt x="1952" y="212"/>
                  </a:lnTo>
                  <a:lnTo>
                    <a:pt x="1743" y="0"/>
                  </a:lnTo>
                  <a:lnTo>
                    <a:pt x="1775" y="225"/>
                  </a:lnTo>
                  <a:lnTo>
                    <a:pt x="1565" y="354"/>
                  </a:lnTo>
                  <a:lnTo>
                    <a:pt x="1548" y="536"/>
                  </a:lnTo>
                  <a:lnTo>
                    <a:pt x="1488" y="574"/>
                  </a:lnTo>
                  <a:lnTo>
                    <a:pt x="1452" y="600"/>
                  </a:lnTo>
                  <a:lnTo>
                    <a:pt x="1307" y="419"/>
                  </a:lnTo>
                  <a:lnTo>
                    <a:pt x="1049" y="419"/>
                  </a:lnTo>
                  <a:lnTo>
                    <a:pt x="904" y="516"/>
                  </a:lnTo>
                  <a:lnTo>
                    <a:pt x="839" y="664"/>
                  </a:lnTo>
                  <a:lnTo>
                    <a:pt x="694" y="503"/>
                  </a:lnTo>
                  <a:lnTo>
                    <a:pt x="598" y="310"/>
                  </a:lnTo>
                  <a:lnTo>
                    <a:pt x="517" y="407"/>
                  </a:lnTo>
                  <a:lnTo>
                    <a:pt x="533" y="600"/>
                  </a:lnTo>
                  <a:lnTo>
                    <a:pt x="342" y="568"/>
                  </a:lnTo>
                  <a:lnTo>
                    <a:pt x="282" y="574"/>
                  </a:lnTo>
                  <a:lnTo>
                    <a:pt x="178" y="719"/>
                  </a:lnTo>
                  <a:lnTo>
                    <a:pt x="242" y="833"/>
                  </a:lnTo>
                  <a:lnTo>
                    <a:pt x="178" y="1009"/>
                  </a:lnTo>
                  <a:lnTo>
                    <a:pt x="65" y="1106"/>
                  </a:lnTo>
                  <a:lnTo>
                    <a:pt x="0" y="1161"/>
                  </a:lnTo>
                  <a:lnTo>
                    <a:pt x="23" y="1348"/>
                  </a:lnTo>
                  <a:lnTo>
                    <a:pt x="259" y="1581"/>
                  </a:lnTo>
                  <a:lnTo>
                    <a:pt x="388" y="1575"/>
                  </a:lnTo>
                  <a:lnTo>
                    <a:pt x="410" y="1677"/>
                  </a:lnTo>
                  <a:lnTo>
                    <a:pt x="555" y="1710"/>
                  </a:lnTo>
                  <a:lnTo>
                    <a:pt x="765" y="1838"/>
                  </a:lnTo>
                  <a:lnTo>
                    <a:pt x="839" y="1948"/>
                  </a:lnTo>
                  <a:lnTo>
                    <a:pt x="991" y="1978"/>
                  </a:lnTo>
                  <a:lnTo>
                    <a:pt x="997" y="2132"/>
                  </a:lnTo>
                  <a:lnTo>
                    <a:pt x="1071" y="2058"/>
                  </a:lnTo>
                  <a:lnTo>
                    <a:pt x="1226" y="2065"/>
                  </a:lnTo>
                  <a:lnTo>
                    <a:pt x="1200" y="1914"/>
                  </a:lnTo>
                  <a:lnTo>
                    <a:pt x="1452" y="1768"/>
                  </a:lnTo>
                  <a:lnTo>
                    <a:pt x="1307" y="1687"/>
                  </a:lnTo>
                  <a:lnTo>
                    <a:pt x="1210" y="1761"/>
                  </a:lnTo>
                  <a:lnTo>
                    <a:pt x="1130" y="1655"/>
                  </a:lnTo>
                  <a:lnTo>
                    <a:pt x="1217" y="1575"/>
                  </a:lnTo>
                  <a:lnTo>
                    <a:pt x="1313" y="1342"/>
                  </a:lnTo>
                  <a:lnTo>
                    <a:pt x="1217" y="1204"/>
                  </a:lnTo>
                  <a:lnTo>
                    <a:pt x="1259" y="1155"/>
                  </a:lnTo>
                  <a:lnTo>
                    <a:pt x="1436" y="1236"/>
                  </a:lnTo>
                  <a:lnTo>
                    <a:pt x="1548" y="1374"/>
                  </a:lnTo>
                  <a:lnTo>
                    <a:pt x="1669" y="1342"/>
                  </a:lnTo>
                  <a:lnTo>
                    <a:pt x="1749" y="1412"/>
                  </a:lnTo>
                  <a:lnTo>
                    <a:pt x="1813" y="1348"/>
                  </a:lnTo>
                  <a:lnTo>
                    <a:pt x="1791" y="1181"/>
                  </a:lnTo>
                  <a:lnTo>
                    <a:pt x="1749" y="1106"/>
                  </a:lnTo>
                  <a:lnTo>
                    <a:pt x="1862" y="977"/>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23" name="Freeform 29"/>
            <p:cNvSpPr>
              <a:spLocks noChangeAspect="1"/>
            </p:cNvSpPr>
            <p:nvPr/>
          </p:nvSpPr>
          <p:spPr bwMode="auto">
            <a:xfrm rot="815464">
              <a:off x="2522519" y="4146644"/>
              <a:ext cx="401640" cy="293676"/>
            </a:xfrm>
            <a:custGeom>
              <a:avLst/>
              <a:gdLst>
                <a:gd name="T0" fmla="*/ 0 w 987"/>
                <a:gd name="T1" fmla="*/ 0 h 719"/>
                <a:gd name="T2" fmla="*/ 0 w 987"/>
                <a:gd name="T3" fmla="*/ 0 h 719"/>
                <a:gd name="T4" fmla="*/ 0 w 987"/>
                <a:gd name="T5" fmla="*/ 0 h 719"/>
                <a:gd name="T6" fmla="*/ 0 w 987"/>
                <a:gd name="T7" fmla="*/ 0 h 719"/>
                <a:gd name="T8" fmla="*/ 0 w 987"/>
                <a:gd name="T9" fmla="*/ 0 h 719"/>
                <a:gd name="T10" fmla="*/ 0 w 987"/>
                <a:gd name="T11" fmla="*/ 0 h 719"/>
                <a:gd name="T12" fmla="*/ 0 w 987"/>
                <a:gd name="T13" fmla="*/ 0 h 719"/>
                <a:gd name="T14" fmla="*/ 0 w 987"/>
                <a:gd name="T15" fmla="*/ 0 h 719"/>
                <a:gd name="T16" fmla="*/ 0 w 987"/>
                <a:gd name="T17" fmla="*/ 0 h 719"/>
                <a:gd name="T18" fmla="*/ 0 w 987"/>
                <a:gd name="T19" fmla="*/ 0 h 719"/>
                <a:gd name="T20" fmla="*/ 0 w 987"/>
                <a:gd name="T21" fmla="*/ 0 h 719"/>
                <a:gd name="T22" fmla="*/ 0 w 987"/>
                <a:gd name="T23" fmla="*/ 0 h 719"/>
                <a:gd name="T24" fmla="*/ 0 w 987"/>
                <a:gd name="T25" fmla="*/ 0 h 719"/>
                <a:gd name="T26" fmla="*/ 0 w 987"/>
                <a:gd name="T27" fmla="*/ 0 h 719"/>
                <a:gd name="T28" fmla="*/ 0 w 987"/>
                <a:gd name="T29" fmla="*/ 0 h 719"/>
                <a:gd name="T30" fmla="*/ 0 w 987"/>
                <a:gd name="T31" fmla="*/ 0 h 719"/>
                <a:gd name="T32" fmla="*/ 0 w 987"/>
                <a:gd name="T33" fmla="*/ 0 h 719"/>
                <a:gd name="T34" fmla="*/ 0 w 987"/>
                <a:gd name="T35" fmla="*/ 0 h 719"/>
                <a:gd name="T36" fmla="*/ 0 w 987"/>
                <a:gd name="T37" fmla="*/ 0 h 719"/>
                <a:gd name="T38" fmla="*/ 0 w 987"/>
                <a:gd name="T39" fmla="*/ 0 h 719"/>
                <a:gd name="T40" fmla="*/ 0 w 987"/>
                <a:gd name="T41" fmla="*/ 0 h 719"/>
                <a:gd name="T42" fmla="*/ 0 w 987"/>
                <a:gd name="T43" fmla="*/ 0 h 71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987"/>
                <a:gd name="T67" fmla="*/ 0 h 719"/>
                <a:gd name="T68" fmla="*/ 987 w 987"/>
                <a:gd name="T69" fmla="*/ 719 h 719"/>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987" h="719">
                  <a:moveTo>
                    <a:pt x="936" y="484"/>
                  </a:moveTo>
                  <a:lnTo>
                    <a:pt x="845" y="445"/>
                  </a:lnTo>
                  <a:lnTo>
                    <a:pt x="813" y="354"/>
                  </a:lnTo>
                  <a:lnTo>
                    <a:pt x="700" y="354"/>
                  </a:lnTo>
                  <a:lnTo>
                    <a:pt x="620" y="225"/>
                  </a:lnTo>
                  <a:lnTo>
                    <a:pt x="613" y="83"/>
                  </a:lnTo>
                  <a:lnTo>
                    <a:pt x="555" y="64"/>
                  </a:lnTo>
                  <a:lnTo>
                    <a:pt x="436" y="106"/>
                  </a:lnTo>
                  <a:lnTo>
                    <a:pt x="291" y="0"/>
                  </a:lnTo>
                  <a:lnTo>
                    <a:pt x="226" y="9"/>
                  </a:lnTo>
                  <a:lnTo>
                    <a:pt x="149" y="70"/>
                  </a:lnTo>
                  <a:lnTo>
                    <a:pt x="113" y="235"/>
                  </a:lnTo>
                  <a:lnTo>
                    <a:pt x="0" y="332"/>
                  </a:lnTo>
                  <a:lnTo>
                    <a:pt x="33" y="445"/>
                  </a:lnTo>
                  <a:lnTo>
                    <a:pt x="120" y="477"/>
                  </a:lnTo>
                  <a:lnTo>
                    <a:pt x="113" y="606"/>
                  </a:lnTo>
                  <a:lnTo>
                    <a:pt x="274" y="606"/>
                  </a:lnTo>
                  <a:lnTo>
                    <a:pt x="355" y="719"/>
                  </a:lnTo>
                  <a:lnTo>
                    <a:pt x="452" y="622"/>
                  </a:lnTo>
                  <a:lnTo>
                    <a:pt x="807" y="655"/>
                  </a:lnTo>
                  <a:lnTo>
                    <a:pt x="987" y="590"/>
                  </a:lnTo>
                  <a:lnTo>
                    <a:pt x="936" y="484"/>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24" name="Freeform 30"/>
            <p:cNvSpPr>
              <a:spLocks noChangeAspect="1"/>
            </p:cNvSpPr>
            <p:nvPr/>
          </p:nvSpPr>
          <p:spPr bwMode="auto">
            <a:xfrm rot="815464">
              <a:off x="2236766" y="4002186"/>
              <a:ext cx="352428" cy="444483"/>
            </a:xfrm>
            <a:custGeom>
              <a:avLst/>
              <a:gdLst>
                <a:gd name="T0" fmla="*/ 0 w 852"/>
                <a:gd name="T1" fmla="*/ 0 h 1073"/>
                <a:gd name="T2" fmla="*/ 0 w 852"/>
                <a:gd name="T3" fmla="*/ 0 h 1073"/>
                <a:gd name="T4" fmla="*/ 0 w 852"/>
                <a:gd name="T5" fmla="*/ 0 h 1073"/>
                <a:gd name="T6" fmla="*/ 0 w 852"/>
                <a:gd name="T7" fmla="*/ 0 h 1073"/>
                <a:gd name="T8" fmla="*/ 0 w 852"/>
                <a:gd name="T9" fmla="*/ 0 h 1073"/>
                <a:gd name="T10" fmla="*/ 0 w 852"/>
                <a:gd name="T11" fmla="*/ 0 h 1073"/>
                <a:gd name="T12" fmla="*/ 0 w 852"/>
                <a:gd name="T13" fmla="*/ 0 h 1073"/>
                <a:gd name="T14" fmla="*/ 0 w 852"/>
                <a:gd name="T15" fmla="*/ 0 h 1073"/>
                <a:gd name="T16" fmla="*/ 0 w 852"/>
                <a:gd name="T17" fmla="*/ 0 h 1073"/>
                <a:gd name="T18" fmla="*/ 0 w 852"/>
                <a:gd name="T19" fmla="*/ 0 h 1073"/>
                <a:gd name="T20" fmla="*/ 0 w 852"/>
                <a:gd name="T21" fmla="*/ 0 h 1073"/>
                <a:gd name="T22" fmla="*/ 0 w 852"/>
                <a:gd name="T23" fmla="*/ 0 h 1073"/>
                <a:gd name="T24" fmla="*/ 0 w 852"/>
                <a:gd name="T25" fmla="*/ 0 h 1073"/>
                <a:gd name="T26" fmla="*/ 0 w 852"/>
                <a:gd name="T27" fmla="*/ 0 h 1073"/>
                <a:gd name="T28" fmla="*/ 0 w 852"/>
                <a:gd name="T29" fmla="*/ 0 h 1073"/>
                <a:gd name="T30" fmla="*/ 0 w 852"/>
                <a:gd name="T31" fmla="*/ 0 h 1073"/>
                <a:gd name="T32" fmla="*/ 0 w 852"/>
                <a:gd name="T33" fmla="*/ 0 h 1073"/>
                <a:gd name="T34" fmla="*/ 0 w 852"/>
                <a:gd name="T35" fmla="*/ 0 h 1073"/>
                <a:gd name="T36" fmla="*/ 0 w 852"/>
                <a:gd name="T37" fmla="*/ 0 h 1073"/>
                <a:gd name="T38" fmla="*/ 0 w 852"/>
                <a:gd name="T39" fmla="*/ 0 h 1073"/>
                <a:gd name="T40" fmla="*/ 0 w 852"/>
                <a:gd name="T41" fmla="*/ 0 h 1073"/>
                <a:gd name="T42" fmla="*/ 0 w 852"/>
                <a:gd name="T43" fmla="*/ 0 h 1073"/>
                <a:gd name="T44" fmla="*/ 0 w 852"/>
                <a:gd name="T45" fmla="*/ 0 h 1073"/>
                <a:gd name="T46" fmla="*/ 0 w 852"/>
                <a:gd name="T47" fmla="*/ 0 h 1073"/>
                <a:gd name="T48" fmla="*/ 0 w 852"/>
                <a:gd name="T49" fmla="*/ 0 h 1073"/>
                <a:gd name="T50" fmla="*/ 0 w 852"/>
                <a:gd name="T51" fmla="*/ 0 h 1073"/>
                <a:gd name="T52" fmla="*/ 0 w 852"/>
                <a:gd name="T53" fmla="*/ 0 h 1073"/>
                <a:gd name="T54" fmla="*/ 0 w 852"/>
                <a:gd name="T55" fmla="*/ 0 h 1073"/>
                <a:gd name="T56" fmla="*/ 0 w 852"/>
                <a:gd name="T57" fmla="*/ 0 h 1073"/>
                <a:gd name="T58" fmla="*/ 0 w 852"/>
                <a:gd name="T59" fmla="*/ 0 h 1073"/>
                <a:gd name="T60" fmla="*/ 0 w 852"/>
                <a:gd name="T61" fmla="*/ 0 h 1073"/>
                <a:gd name="T62" fmla="*/ 0 w 852"/>
                <a:gd name="T63" fmla="*/ 0 h 1073"/>
                <a:gd name="T64" fmla="*/ 0 w 852"/>
                <a:gd name="T65" fmla="*/ 0 h 107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52"/>
                <a:gd name="T100" fmla="*/ 0 h 1073"/>
                <a:gd name="T101" fmla="*/ 852 w 852"/>
                <a:gd name="T102" fmla="*/ 1073 h 107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52" h="1073">
                  <a:moveTo>
                    <a:pt x="0" y="944"/>
                  </a:moveTo>
                  <a:lnTo>
                    <a:pt x="16" y="799"/>
                  </a:lnTo>
                  <a:lnTo>
                    <a:pt x="178" y="547"/>
                  </a:lnTo>
                  <a:lnTo>
                    <a:pt x="307" y="558"/>
                  </a:lnTo>
                  <a:lnTo>
                    <a:pt x="397" y="412"/>
                  </a:lnTo>
                  <a:lnTo>
                    <a:pt x="106" y="386"/>
                  </a:lnTo>
                  <a:lnTo>
                    <a:pt x="58" y="299"/>
                  </a:lnTo>
                  <a:lnTo>
                    <a:pt x="32" y="187"/>
                  </a:lnTo>
                  <a:lnTo>
                    <a:pt x="113" y="122"/>
                  </a:lnTo>
                  <a:lnTo>
                    <a:pt x="225" y="193"/>
                  </a:lnTo>
                  <a:lnTo>
                    <a:pt x="178" y="242"/>
                  </a:lnTo>
                  <a:lnTo>
                    <a:pt x="290" y="267"/>
                  </a:lnTo>
                  <a:lnTo>
                    <a:pt x="462" y="210"/>
                  </a:lnTo>
                  <a:lnTo>
                    <a:pt x="462" y="47"/>
                  </a:lnTo>
                  <a:lnTo>
                    <a:pt x="500" y="0"/>
                  </a:lnTo>
                  <a:lnTo>
                    <a:pt x="629" y="128"/>
                  </a:lnTo>
                  <a:lnTo>
                    <a:pt x="757" y="128"/>
                  </a:lnTo>
                  <a:lnTo>
                    <a:pt x="852" y="231"/>
                  </a:lnTo>
                  <a:lnTo>
                    <a:pt x="816" y="396"/>
                  </a:lnTo>
                  <a:lnTo>
                    <a:pt x="703" y="493"/>
                  </a:lnTo>
                  <a:lnTo>
                    <a:pt x="736" y="606"/>
                  </a:lnTo>
                  <a:lnTo>
                    <a:pt x="823" y="638"/>
                  </a:lnTo>
                  <a:lnTo>
                    <a:pt x="816" y="767"/>
                  </a:lnTo>
                  <a:lnTo>
                    <a:pt x="623" y="767"/>
                  </a:lnTo>
                  <a:lnTo>
                    <a:pt x="477" y="687"/>
                  </a:lnTo>
                  <a:lnTo>
                    <a:pt x="413" y="848"/>
                  </a:lnTo>
                  <a:lnTo>
                    <a:pt x="494" y="1026"/>
                  </a:lnTo>
                  <a:lnTo>
                    <a:pt x="252" y="977"/>
                  </a:lnTo>
                  <a:lnTo>
                    <a:pt x="267" y="1073"/>
                  </a:lnTo>
                  <a:lnTo>
                    <a:pt x="113" y="1071"/>
                  </a:lnTo>
                  <a:lnTo>
                    <a:pt x="155" y="999"/>
                  </a:lnTo>
                  <a:lnTo>
                    <a:pt x="106" y="944"/>
                  </a:lnTo>
                  <a:lnTo>
                    <a:pt x="0" y="944"/>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25" name="Freeform 31"/>
            <p:cNvSpPr>
              <a:spLocks noChangeAspect="1"/>
            </p:cNvSpPr>
            <p:nvPr/>
          </p:nvSpPr>
          <p:spPr bwMode="auto">
            <a:xfrm rot="815464">
              <a:off x="2035152" y="3814868"/>
              <a:ext cx="415928" cy="582591"/>
            </a:xfrm>
            <a:custGeom>
              <a:avLst/>
              <a:gdLst>
                <a:gd name="T0" fmla="*/ 0 w 1017"/>
                <a:gd name="T1" fmla="*/ 0 h 1420"/>
                <a:gd name="T2" fmla="*/ 0 w 1017"/>
                <a:gd name="T3" fmla="*/ 0 h 1420"/>
                <a:gd name="T4" fmla="*/ 0 w 1017"/>
                <a:gd name="T5" fmla="*/ 0 h 1420"/>
                <a:gd name="T6" fmla="*/ 0 w 1017"/>
                <a:gd name="T7" fmla="*/ 0 h 1420"/>
                <a:gd name="T8" fmla="*/ 0 w 1017"/>
                <a:gd name="T9" fmla="*/ 0 h 1420"/>
                <a:gd name="T10" fmla="*/ 0 w 1017"/>
                <a:gd name="T11" fmla="*/ 0 h 1420"/>
                <a:gd name="T12" fmla="*/ 0 w 1017"/>
                <a:gd name="T13" fmla="*/ 0 h 1420"/>
                <a:gd name="T14" fmla="*/ 0 w 1017"/>
                <a:gd name="T15" fmla="*/ 0 h 1420"/>
                <a:gd name="T16" fmla="*/ 0 w 1017"/>
                <a:gd name="T17" fmla="*/ 0 h 1420"/>
                <a:gd name="T18" fmla="*/ 0 w 1017"/>
                <a:gd name="T19" fmla="*/ 0 h 1420"/>
                <a:gd name="T20" fmla="*/ 0 w 1017"/>
                <a:gd name="T21" fmla="*/ 0 h 1420"/>
                <a:gd name="T22" fmla="*/ 0 w 1017"/>
                <a:gd name="T23" fmla="*/ 0 h 1420"/>
                <a:gd name="T24" fmla="*/ 0 w 1017"/>
                <a:gd name="T25" fmla="*/ 0 h 1420"/>
                <a:gd name="T26" fmla="*/ 0 w 1017"/>
                <a:gd name="T27" fmla="*/ 0 h 1420"/>
                <a:gd name="T28" fmla="*/ 0 w 1017"/>
                <a:gd name="T29" fmla="*/ 0 h 1420"/>
                <a:gd name="T30" fmla="*/ 0 w 1017"/>
                <a:gd name="T31" fmla="*/ 0 h 1420"/>
                <a:gd name="T32" fmla="*/ 0 w 1017"/>
                <a:gd name="T33" fmla="*/ 0 h 1420"/>
                <a:gd name="T34" fmla="*/ 0 w 1017"/>
                <a:gd name="T35" fmla="*/ 0 h 1420"/>
                <a:gd name="T36" fmla="*/ 0 w 1017"/>
                <a:gd name="T37" fmla="*/ 0 h 1420"/>
                <a:gd name="T38" fmla="*/ 0 w 1017"/>
                <a:gd name="T39" fmla="*/ 0 h 1420"/>
                <a:gd name="T40" fmla="*/ 0 w 1017"/>
                <a:gd name="T41" fmla="*/ 0 h 1420"/>
                <a:gd name="T42" fmla="*/ 0 w 1017"/>
                <a:gd name="T43" fmla="*/ 0 h 1420"/>
                <a:gd name="T44" fmla="*/ 0 w 1017"/>
                <a:gd name="T45" fmla="*/ 0 h 1420"/>
                <a:gd name="T46" fmla="*/ 0 w 1017"/>
                <a:gd name="T47" fmla="*/ 0 h 1420"/>
                <a:gd name="T48" fmla="*/ 0 w 1017"/>
                <a:gd name="T49" fmla="*/ 0 h 1420"/>
                <a:gd name="T50" fmla="*/ 0 w 1017"/>
                <a:gd name="T51" fmla="*/ 0 h 1420"/>
                <a:gd name="T52" fmla="*/ 0 w 1017"/>
                <a:gd name="T53" fmla="*/ 0 h 1420"/>
                <a:gd name="T54" fmla="*/ 0 w 1017"/>
                <a:gd name="T55" fmla="*/ 0 h 1420"/>
                <a:gd name="T56" fmla="*/ 0 w 1017"/>
                <a:gd name="T57" fmla="*/ 0 h 1420"/>
                <a:gd name="T58" fmla="*/ 0 w 1017"/>
                <a:gd name="T59" fmla="*/ 0 h 1420"/>
                <a:gd name="T60" fmla="*/ 0 w 1017"/>
                <a:gd name="T61" fmla="*/ 0 h 1420"/>
                <a:gd name="T62" fmla="*/ 0 w 1017"/>
                <a:gd name="T63" fmla="*/ 0 h 1420"/>
                <a:gd name="T64" fmla="*/ 0 w 1017"/>
                <a:gd name="T65" fmla="*/ 0 h 1420"/>
                <a:gd name="T66" fmla="*/ 0 w 1017"/>
                <a:gd name="T67" fmla="*/ 0 h 1420"/>
                <a:gd name="T68" fmla="*/ 0 w 1017"/>
                <a:gd name="T69" fmla="*/ 0 h 1420"/>
                <a:gd name="T70" fmla="*/ 0 w 1017"/>
                <a:gd name="T71" fmla="*/ 0 h 1420"/>
                <a:gd name="T72" fmla="*/ 0 w 1017"/>
                <a:gd name="T73" fmla="*/ 0 h 1420"/>
                <a:gd name="T74" fmla="*/ 0 w 1017"/>
                <a:gd name="T75" fmla="*/ 0 h 1420"/>
                <a:gd name="T76" fmla="*/ 0 w 1017"/>
                <a:gd name="T77" fmla="*/ 0 h 1420"/>
                <a:gd name="T78" fmla="*/ 0 w 1017"/>
                <a:gd name="T79" fmla="*/ 0 h 1420"/>
                <a:gd name="T80" fmla="*/ 0 w 1017"/>
                <a:gd name="T81" fmla="*/ 0 h 1420"/>
                <a:gd name="T82" fmla="*/ 0 w 1017"/>
                <a:gd name="T83" fmla="*/ 0 h 1420"/>
                <a:gd name="T84" fmla="*/ 0 w 1017"/>
                <a:gd name="T85" fmla="*/ 0 h 142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17"/>
                <a:gd name="T130" fmla="*/ 0 h 1420"/>
                <a:gd name="T131" fmla="*/ 1017 w 1017"/>
                <a:gd name="T132" fmla="*/ 1420 h 142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17" h="1420">
                  <a:moveTo>
                    <a:pt x="555" y="1306"/>
                  </a:moveTo>
                  <a:lnTo>
                    <a:pt x="523" y="1306"/>
                  </a:lnTo>
                  <a:lnTo>
                    <a:pt x="419" y="1394"/>
                  </a:lnTo>
                  <a:lnTo>
                    <a:pt x="355" y="1420"/>
                  </a:lnTo>
                  <a:lnTo>
                    <a:pt x="339" y="1346"/>
                  </a:lnTo>
                  <a:lnTo>
                    <a:pt x="281" y="1314"/>
                  </a:lnTo>
                  <a:lnTo>
                    <a:pt x="184" y="1371"/>
                  </a:lnTo>
                  <a:lnTo>
                    <a:pt x="145" y="1297"/>
                  </a:lnTo>
                  <a:lnTo>
                    <a:pt x="135" y="1151"/>
                  </a:lnTo>
                  <a:lnTo>
                    <a:pt x="200" y="1087"/>
                  </a:lnTo>
                  <a:lnTo>
                    <a:pt x="135" y="1032"/>
                  </a:lnTo>
                  <a:lnTo>
                    <a:pt x="80" y="1096"/>
                  </a:lnTo>
                  <a:lnTo>
                    <a:pt x="48" y="984"/>
                  </a:lnTo>
                  <a:lnTo>
                    <a:pt x="87" y="839"/>
                  </a:lnTo>
                  <a:lnTo>
                    <a:pt x="0" y="684"/>
                  </a:lnTo>
                  <a:lnTo>
                    <a:pt x="0" y="409"/>
                  </a:lnTo>
                  <a:lnTo>
                    <a:pt x="103" y="339"/>
                  </a:lnTo>
                  <a:lnTo>
                    <a:pt x="87" y="242"/>
                  </a:lnTo>
                  <a:lnTo>
                    <a:pt x="248" y="242"/>
                  </a:lnTo>
                  <a:lnTo>
                    <a:pt x="268" y="106"/>
                  </a:lnTo>
                  <a:lnTo>
                    <a:pt x="419" y="0"/>
                  </a:lnTo>
                  <a:lnTo>
                    <a:pt x="451" y="6"/>
                  </a:lnTo>
                  <a:lnTo>
                    <a:pt x="468" y="70"/>
                  </a:lnTo>
                  <a:lnTo>
                    <a:pt x="523" y="97"/>
                  </a:lnTo>
                  <a:lnTo>
                    <a:pt x="538" y="152"/>
                  </a:lnTo>
                  <a:lnTo>
                    <a:pt x="661" y="152"/>
                  </a:lnTo>
                  <a:lnTo>
                    <a:pt x="668" y="233"/>
                  </a:lnTo>
                  <a:lnTo>
                    <a:pt x="767" y="274"/>
                  </a:lnTo>
                  <a:lnTo>
                    <a:pt x="829" y="354"/>
                  </a:lnTo>
                  <a:lnTo>
                    <a:pt x="1017" y="409"/>
                  </a:lnTo>
                  <a:lnTo>
                    <a:pt x="1017" y="572"/>
                  </a:lnTo>
                  <a:lnTo>
                    <a:pt x="845" y="629"/>
                  </a:lnTo>
                  <a:lnTo>
                    <a:pt x="733" y="604"/>
                  </a:lnTo>
                  <a:lnTo>
                    <a:pt x="780" y="555"/>
                  </a:lnTo>
                  <a:lnTo>
                    <a:pt x="668" y="484"/>
                  </a:lnTo>
                  <a:lnTo>
                    <a:pt x="587" y="549"/>
                  </a:lnTo>
                  <a:lnTo>
                    <a:pt x="613" y="661"/>
                  </a:lnTo>
                  <a:lnTo>
                    <a:pt x="661" y="748"/>
                  </a:lnTo>
                  <a:lnTo>
                    <a:pt x="952" y="774"/>
                  </a:lnTo>
                  <a:lnTo>
                    <a:pt x="862" y="920"/>
                  </a:lnTo>
                  <a:lnTo>
                    <a:pt x="733" y="909"/>
                  </a:lnTo>
                  <a:lnTo>
                    <a:pt x="571" y="1161"/>
                  </a:lnTo>
                  <a:lnTo>
                    <a:pt x="555" y="1306"/>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26" name="Freeform 32"/>
            <p:cNvSpPr>
              <a:spLocks noChangeAspect="1"/>
            </p:cNvSpPr>
            <p:nvPr/>
          </p:nvSpPr>
          <p:spPr bwMode="auto">
            <a:xfrm rot="815464">
              <a:off x="1717649" y="3906940"/>
              <a:ext cx="620718" cy="623865"/>
            </a:xfrm>
            <a:custGeom>
              <a:avLst/>
              <a:gdLst>
                <a:gd name="T0" fmla="*/ 0 w 1522"/>
                <a:gd name="T1" fmla="*/ 0 h 1523"/>
                <a:gd name="T2" fmla="*/ 0 w 1522"/>
                <a:gd name="T3" fmla="*/ 0 h 1523"/>
                <a:gd name="T4" fmla="*/ 0 w 1522"/>
                <a:gd name="T5" fmla="*/ 0 h 1523"/>
                <a:gd name="T6" fmla="*/ 0 w 1522"/>
                <a:gd name="T7" fmla="*/ 0 h 1523"/>
                <a:gd name="T8" fmla="*/ 0 w 1522"/>
                <a:gd name="T9" fmla="*/ 0 h 1523"/>
                <a:gd name="T10" fmla="*/ 0 w 1522"/>
                <a:gd name="T11" fmla="*/ 0 h 1523"/>
                <a:gd name="T12" fmla="*/ 0 w 1522"/>
                <a:gd name="T13" fmla="*/ 0 h 1523"/>
                <a:gd name="T14" fmla="*/ 0 w 1522"/>
                <a:gd name="T15" fmla="*/ 0 h 1523"/>
                <a:gd name="T16" fmla="*/ 0 w 1522"/>
                <a:gd name="T17" fmla="*/ 0 h 1523"/>
                <a:gd name="T18" fmla="*/ 0 w 1522"/>
                <a:gd name="T19" fmla="*/ 0 h 1523"/>
                <a:gd name="T20" fmla="*/ 0 w 1522"/>
                <a:gd name="T21" fmla="*/ 0 h 1523"/>
                <a:gd name="T22" fmla="*/ 0 w 1522"/>
                <a:gd name="T23" fmla="*/ 0 h 1523"/>
                <a:gd name="T24" fmla="*/ 0 w 1522"/>
                <a:gd name="T25" fmla="*/ 0 h 1523"/>
                <a:gd name="T26" fmla="*/ 0 w 1522"/>
                <a:gd name="T27" fmla="*/ 0 h 1523"/>
                <a:gd name="T28" fmla="*/ 0 w 1522"/>
                <a:gd name="T29" fmla="*/ 0 h 1523"/>
                <a:gd name="T30" fmla="*/ 0 w 1522"/>
                <a:gd name="T31" fmla="*/ 0 h 1523"/>
                <a:gd name="T32" fmla="*/ 0 w 1522"/>
                <a:gd name="T33" fmla="*/ 0 h 1523"/>
                <a:gd name="T34" fmla="*/ 0 w 1522"/>
                <a:gd name="T35" fmla="*/ 0 h 1523"/>
                <a:gd name="T36" fmla="*/ 0 w 1522"/>
                <a:gd name="T37" fmla="*/ 0 h 1523"/>
                <a:gd name="T38" fmla="*/ 0 w 1522"/>
                <a:gd name="T39" fmla="*/ 0 h 1523"/>
                <a:gd name="T40" fmla="*/ 0 w 1522"/>
                <a:gd name="T41" fmla="*/ 0 h 1523"/>
                <a:gd name="T42" fmla="*/ 0 w 1522"/>
                <a:gd name="T43" fmla="*/ 0 h 1523"/>
                <a:gd name="T44" fmla="*/ 0 w 1522"/>
                <a:gd name="T45" fmla="*/ 0 h 1523"/>
                <a:gd name="T46" fmla="*/ 0 w 1522"/>
                <a:gd name="T47" fmla="*/ 0 h 1523"/>
                <a:gd name="T48" fmla="*/ 0 w 1522"/>
                <a:gd name="T49" fmla="*/ 0 h 1523"/>
                <a:gd name="T50" fmla="*/ 0 w 1522"/>
                <a:gd name="T51" fmla="*/ 0 h 1523"/>
                <a:gd name="T52" fmla="*/ 0 w 1522"/>
                <a:gd name="T53" fmla="*/ 0 h 1523"/>
                <a:gd name="T54" fmla="*/ 0 w 1522"/>
                <a:gd name="T55" fmla="*/ 0 h 1523"/>
                <a:gd name="T56" fmla="*/ 0 w 1522"/>
                <a:gd name="T57" fmla="*/ 0 h 1523"/>
                <a:gd name="T58" fmla="*/ 0 w 1522"/>
                <a:gd name="T59" fmla="*/ 0 h 1523"/>
                <a:gd name="T60" fmla="*/ 0 w 1522"/>
                <a:gd name="T61" fmla="*/ 0 h 1523"/>
                <a:gd name="T62" fmla="*/ 0 w 1522"/>
                <a:gd name="T63" fmla="*/ 0 h 1523"/>
                <a:gd name="T64" fmla="*/ 0 w 1522"/>
                <a:gd name="T65" fmla="*/ 0 h 1523"/>
                <a:gd name="T66" fmla="*/ 0 w 1522"/>
                <a:gd name="T67" fmla="*/ 0 h 1523"/>
                <a:gd name="T68" fmla="*/ 0 w 1522"/>
                <a:gd name="T69" fmla="*/ 0 h 1523"/>
                <a:gd name="T70" fmla="*/ 0 w 1522"/>
                <a:gd name="T71" fmla="*/ 0 h 1523"/>
                <a:gd name="T72" fmla="*/ 0 w 1522"/>
                <a:gd name="T73" fmla="*/ 0 h 1523"/>
                <a:gd name="T74" fmla="*/ 0 w 1522"/>
                <a:gd name="T75" fmla="*/ 0 h 1523"/>
                <a:gd name="T76" fmla="*/ 0 w 1522"/>
                <a:gd name="T77" fmla="*/ 0 h 1523"/>
                <a:gd name="T78" fmla="*/ 0 w 1522"/>
                <a:gd name="T79" fmla="*/ 0 h 1523"/>
                <a:gd name="T80" fmla="*/ 0 w 1522"/>
                <a:gd name="T81" fmla="*/ 0 h 1523"/>
                <a:gd name="T82" fmla="*/ 0 w 1522"/>
                <a:gd name="T83" fmla="*/ 0 h 152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522"/>
                <a:gd name="T127" fmla="*/ 0 h 1523"/>
                <a:gd name="T128" fmla="*/ 1522 w 1522"/>
                <a:gd name="T129" fmla="*/ 1523 h 1523"/>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522" h="1523">
                  <a:moveTo>
                    <a:pt x="1255" y="958"/>
                  </a:moveTo>
                  <a:lnTo>
                    <a:pt x="1361" y="958"/>
                  </a:lnTo>
                  <a:lnTo>
                    <a:pt x="1410" y="1013"/>
                  </a:lnTo>
                  <a:lnTo>
                    <a:pt x="1368" y="1085"/>
                  </a:lnTo>
                  <a:lnTo>
                    <a:pt x="1346" y="1087"/>
                  </a:lnTo>
                  <a:lnTo>
                    <a:pt x="1522" y="1378"/>
                  </a:lnTo>
                  <a:lnTo>
                    <a:pt x="1393" y="1523"/>
                  </a:lnTo>
                  <a:lnTo>
                    <a:pt x="1232" y="1378"/>
                  </a:lnTo>
                  <a:lnTo>
                    <a:pt x="1087" y="1426"/>
                  </a:lnTo>
                  <a:lnTo>
                    <a:pt x="1007" y="1184"/>
                  </a:lnTo>
                  <a:lnTo>
                    <a:pt x="845" y="1184"/>
                  </a:lnTo>
                  <a:lnTo>
                    <a:pt x="780" y="1104"/>
                  </a:lnTo>
                  <a:lnTo>
                    <a:pt x="490" y="1104"/>
                  </a:lnTo>
                  <a:lnTo>
                    <a:pt x="523" y="1023"/>
                  </a:lnTo>
                  <a:lnTo>
                    <a:pt x="362" y="862"/>
                  </a:lnTo>
                  <a:lnTo>
                    <a:pt x="313" y="701"/>
                  </a:lnTo>
                  <a:lnTo>
                    <a:pt x="201" y="684"/>
                  </a:lnTo>
                  <a:lnTo>
                    <a:pt x="216" y="587"/>
                  </a:lnTo>
                  <a:lnTo>
                    <a:pt x="71" y="572"/>
                  </a:lnTo>
                  <a:lnTo>
                    <a:pt x="0" y="449"/>
                  </a:lnTo>
                  <a:lnTo>
                    <a:pt x="135" y="449"/>
                  </a:lnTo>
                  <a:lnTo>
                    <a:pt x="201" y="345"/>
                  </a:lnTo>
                  <a:lnTo>
                    <a:pt x="352" y="303"/>
                  </a:lnTo>
                  <a:lnTo>
                    <a:pt x="384" y="184"/>
                  </a:lnTo>
                  <a:lnTo>
                    <a:pt x="496" y="142"/>
                  </a:lnTo>
                  <a:lnTo>
                    <a:pt x="591" y="0"/>
                  </a:lnTo>
                  <a:lnTo>
                    <a:pt x="700" y="61"/>
                  </a:lnTo>
                  <a:lnTo>
                    <a:pt x="700" y="336"/>
                  </a:lnTo>
                  <a:lnTo>
                    <a:pt x="787" y="491"/>
                  </a:lnTo>
                  <a:lnTo>
                    <a:pt x="748" y="636"/>
                  </a:lnTo>
                  <a:lnTo>
                    <a:pt x="780" y="748"/>
                  </a:lnTo>
                  <a:lnTo>
                    <a:pt x="835" y="684"/>
                  </a:lnTo>
                  <a:lnTo>
                    <a:pt x="900" y="739"/>
                  </a:lnTo>
                  <a:lnTo>
                    <a:pt x="835" y="803"/>
                  </a:lnTo>
                  <a:lnTo>
                    <a:pt x="845" y="949"/>
                  </a:lnTo>
                  <a:lnTo>
                    <a:pt x="884" y="1023"/>
                  </a:lnTo>
                  <a:lnTo>
                    <a:pt x="981" y="966"/>
                  </a:lnTo>
                  <a:lnTo>
                    <a:pt x="1039" y="998"/>
                  </a:lnTo>
                  <a:lnTo>
                    <a:pt x="1055" y="1072"/>
                  </a:lnTo>
                  <a:lnTo>
                    <a:pt x="1119" y="1046"/>
                  </a:lnTo>
                  <a:lnTo>
                    <a:pt x="1223" y="958"/>
                  </a:lnTo>
                  <a:lnTo>
                    <a:pt x="1255" y="958"/>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27" name="Freeform 33"/>
            <p:cNvSpPr>
              <a:spLocks noChangeAspect="1"/>
            </p:cNvSpPr>
            <p:nvPr/>
          </p:nvSpPr>
          <p:spPr bwMode="auto">
            <a:xfrm rot="815464">
              <a:off x="1741462" y="2697310"/>
              <a:ext cx="622305" cy="517506"/>
            </a:xfrm>
            <a:custGeom>
              <a:avLst/>
              <a:gdLst>
                <a:gd name="T0" fmla="*/ 0 w 1516"/>
                <a:gd name="T1" fmla="*/ 0 h 1275"/>
                <a:gd name="T2" fmla="*/ 0 w 1516"/>
                <a:gd name="T3" fmla="*/ 0 h 1275"/>
                <a:gd name="T4" fmla="*/ 0 w 1516"/>
                <a:gd name="T5" fmla="*/ 0 h 1275"/>
                <a:gd name="T6" fmla="*/ 0 w 1516"/>
                <a:gd name="T7" fmla="*/ 0 h 1275"/>
                <a:gd name="T8" fmla="*/ 0 w 1516"/>
                <a:gd name="T9" fmla="*/ 0 h 1275"/>
                <a:gd name="T10" fmla="*/ 0 w 1516"/>
                <a:gd name="T11" fmla="*/ 0 h 1275"/>
                <a:gd name="T12" fmla="*/ 0 w 1516"/>
                <a:gd name="T13" fmla="*/ 0 h 1275"/>
                <a:gd name="T14" fmla="*/ 0 w 1516"/>
                <a:gd name="T15" fmla="*/ 0 h 1275"/>
                <a:gd name="T16" fmla="*/ 0 w 1516"/>
                <a:gd name="T17" fmla="*/ 0 h 1275"/>
                <a:gd name="T18" fmla="*/ 0 w 1516"/>
                <a:gd name="T19" fmla="*/ 0 h 1275"/>
                <a:gd name="T20" fmla="*/ 0 w 1516"/>
                <a:gd name="T21" fmla="*/ 0 h 1275"/>
                <a:gd name="T22" fmla="*/ 0 w 1516"/>
                <a:gd name="T23" fmla="*/ 0 h 1275"/>
                <a:gd name="T24" fmla="*/ 0 w 1516"/>
                <a:gd name="T25" fmla="*/ 0 h 1275"/>
                <a:gd name="T26" fmla="*/ 0 w 1516"/>
                <a:gd name="T27" fmla="*/ 0 h 1275"/>
                <a:gd name="T28" fmla="*/ 0 w 1516"/>
                <a:gd name="T29" fmla="*/ 0 h 1275"/>
                <a:gd name="T30" fmla="*/ 0 w 1516"/>
                <a:gd name="T31" fmla="*/ 0 h 1275"/>
                <a:gd name="T32" fmla="*/ 0 w 1516"/>
                <a:gd name="T33" fmla="*/ 0 h 1275"/>
                <a:gd name="T34" fmla="*/ 0 w 1516"/>
                <a:gd name="T35" fmla="*/ 0 h 1275"/>
                <a:gd name="T36" fmla="*/ 0 w 1516"/>
                <a:gd name="T37" fmla="*/ 0 h 1275"/>
                <a:gd name="T38" fmla="*/ 0 w 1516"/>
                <a:gd name="T39" fmla="*/ 0 h 1275"/>
                <a:gd name="T40" fmla="*/ 0 w 1516"/>
                <a:gd name="T41" fmla="*/ 0 h 1275"/>
                <a:gd name="T42" fmla="*/ 0 w 1516"/>
                <a:gd name="T43" fmla="*/ 0 h 1275"/>
                <a:gd name="T44" fmla="*/ 0 w 1516"/>
                <a:gd name="T45" fmla="*/ 0 h 1275"/>
                <a:gd name="T46" fmla="*/ 0 w 1516"/>
                <a:gd name="T47" fmla="*/ 0 h 1275"/>
                <a:gd name="T48" fmla="*/ 0 w 1516"/>
                <a:gd name="T49" fmla="*/ 0 h 1275"/>
                <a:gd name="T50" fmla="*/ 0 w 1516"/>
                <a:gd name="T51" fmla="*/ 0 h 1275"/>
                <a:gd name="T52" fmla="*/ 0 w 1516"/>
                <a:gd name="T53" fmla="*/ 0 h 1275"/>
                <a:gd name="T54" fmla="*/ 0 w 1516"/>
                <a:gd name="T55" fmla="*/ 0 h 1275"/>
                <a:gd name="T56" fmla="*/ 0 w 1516"/>
                <a:gd name="T57" fmla="*/ 0 h 1275"/>
                <a:gd name="T58" fmla="*/ 0 w 1516"/>
                <a:gd name="T59" fmla="*/ 0 h 1275"/>
                <a:gd name="T60" fmla="*/ 0 w 1516"/>
                <a:gd name="T61" fmla="*/ 0 h 127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516"/>
                <a:gd name="T94" fmla="*/ 0 h 1275"/>
                <a:gd name="T95" fmla="*/ 1516 w 1516"/>
                <a:gd name="T96" fmla="*/ 1275 h 1275"/>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516" h="1275">
                  <a:moveTo>
                    <a:pt x="70" y="582"/>
                  </a:moveTo>
                  <a:lnTo>
                    <a:pt x="64" y="517"/>
                  </a:lnTo>
                  <a:lnTo>
                    <a:pt x="0" y="459"/>
                  </a:lnTo>
                  <a:lnTo>
                    <a:pt x="15" y="332"/>
                  </a:lnTo>
                  <a:lnTo>
                    <a:pt x="187" y="317"/>
                  </a:lnTo>
                  <a:lnTo>
                    <a:pt x="203" y="194"/>
                  </a:lnTo>
                  <a:lnTo>
                    <a:pt x="480" y="10"/>
                  </a:lnTo>
                  <a:lnTo>
                    <a:pt x="564" y="0"/>
                  </a:lnTo>
                  <a:lnTo>
                    <a:pt x="735" y="145"/>
                  </a:lnTo>
                  <a:lnTo>
                    <a:pt x="670" y="200"/>
                  </a:lnTo>
                  <a:lnTo>
                    <a:pt x="693" y="387"/>
                  </a:lnTo>
                  <a:lnTo>
                    <a:pt x="929" y="620"/>
                  </a:lnTo>
                  <a:lnTo>
                    <a:pt x="1058" y="614"/>
                  </a:lnTo>
                  <a:lnTo>
                    <a:pt x="1080" y="716"/>
                  </a:lnTo>
                  <a:lnTo>
                    <a:pt x="1225" y="749"/>
                  </a:lnTo>
                  <a:lnTo>
                    <a:pt x="1435" y="877"/>
                  </a:lnTo>
                  <a:lnTo>
                    <a:pt x="1509" y="987"/>
                  </a:lnTo>
                  <a:lnTo>
                    <a:pt x="1516" y="1072"/>
                  </a:lnTo>
                  <a:lnTo>
                    <a:pt x="1397" y="1169"/>
                  </a:lnTo>
                  <a:lnTo>
                    <a:pt x="1370" y="1259"/>
                  </a:lnTo>
                  <a:lnTo>
                    <a:pt x="1364" y="1265"/>
                  </a:lnTo>
                  <a:lnTo>
                    <a:pt x="1113" y="1275"/>
                  </a:lnTo>
                  <a:lnTo>
                    <a:pt x="757" y="953"/>
                  </a:lnTo>
                  <a:lnTo>
                    <a:pt x="532" y="1007"/>
                  </a:lnTo>
                  <a:lnTo>
                    <a:pt x="445" y="968"/>
                  </a:lnTo>
                  <a:lnTo>
                    <a:pt x="445" y="866"/>
                  </a:lnTo>
                  <a:lnTo>
                    <a:pt x="500" y="807"/>
                  </a:lnTo>
                  <a:lnTo>
                    <a:pt x="471" y="735"/>
                  </a:lnTo>
                  <a:lnTo>
                    <a:pt x="161" y="726"/>
                  </a:lnTo>
                  <a:lnTo>
                    <a:pt x="138" y="574"/>
                  </a:lnTo>
                  <a:lnTo>
                    <a:pt x="70" y="582"/>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28" name="Freeform 34"/>
            <p:cNvSpPr>
              <a:spLocks noChangeAspect="1"/>
            </p:cNvSpPr>
            <p:nvPr/>
          </p:nvSpPr>
          <p:spPr bwMode="auto">
            <a:xfrm rot="815464">
              <a:off x="2006577" y="3162431"/>
              <a:ext cx="512767" cy="582590"/>
            </a:xfrm>
            <a:custGeom>
              <a:avLst/>
              <a:gdLst>
                <a:gd name="T0" fmla="*/ 0 w 1259"/>
                <a:gd name="T1" fmla="*/ 0 h 1418"/>
                <a:gd name="T2" fmla="*/ 0 w 1259"/>
                <a:gd name="T3" fmla="*/ 0 h 1418"/>
                <a:gd name="T4" fmla="*/ 0 w 1259"/>
                <a:gd name="T5" fmla="*/ 0 h 1418"/>
                <a:gd name="T6" fmla="*/ 0 w 1259"/>
                <a:gd name="T7" fmla="*/ 0 h 1418"/>
                <a:gd name="T8" fmla="*/ 0 w 1259"/>
                <a:gd name="T9" fmla="*/ 0 h 1418"/>
                <a:gd name="T10" fmla="*/ 0 w 1259"/>
                <a:gd name="T11" fmla="*/ 0 h 1418"/>
                <a:gd name="T12" fmla="*/ 0 w 1259"/>
                <a:gd name="T13" fmla="*/ 0 h 1418"/>
                <a:gd name="T14" fmla="*/ 0 w 1259"/>
                <a:gd name="T15" fmla="*/ 0 h 1418"/>
                <a:gd name="T16" fmla="*/ 0 w 1259"/>
                <a:gd name="T17" fmla="*/ 0 h 1418"/>
                <a:gd name="T18" fmla="*/ 0 w 1259"/>
                <a:gd name="T19" fmla="*/ 0 h 1418"/>
                <a:gd name="T20" fmla="*/ 0 w 1259"/>
                <a:gd name="T21" fmla="*/ 0 h 1418"/>
                <a:gd name="T22" fmla="*/ 0 w 1259"/>
                <a:gd name="T23" fmla="*/ 0 h 1418"/>
                <a:gd name="T24" fmla="*/ 0 w 1259"/>
                <a:gd name="T25" fmla="*/ 0 h 1418"/>
                <a:gd name="T26" fmla="*/ 0 w 1259"/>
                <a:gd name="T27" fmla="*/ 0 h 1418"/>
                <a:gd name="T28" fmla="*/ 0 w 1259"/>
                <a:gd name="T29" fmla="*/ 0 h 1418"/>
                <a:gd name="T30" fmla="*/ 0 w 1259"/>
                <a:gd name="T31" fmla="*/ 0 h 1418"/>
                <a:gd name="T32" fmla="*/ 0 w 1259"/>
                <a:gd name="T33" fmla="*/ 0 h 1418"/>
                <a:gd name="T34" fmla="*/ 0 w 1259"/>
                <a:gd name="T35" fmla="*/ 0 h 1418"/>
                <a:gd name="T36" fmla="*/ 0 w 1259"/>
                <a:gd name="T37" fmla="*/ 0 h 1418"/>
                <a:gd name="T38" fmla="*/ 0 w 1259"/>
                <a:gd name="T39" fmla="*/ 0 h 1418"/>
                <a:gd name="T40" fmla="*/ 0 w 1259"/>
                <a:gd name="T41" fmla="*/ 0 h 1418"/>
                <a:gd name="T42" fmla="*/ 0 w 1259"/>
                <a:gd name="T43" fmla="*/ 0 h 1418"/>
                <a:gd name="T44" fmla="*/ 0 w 1259"/>
                <a:gd name="T45" fmla="*/ 0 h 1418"/>
                <a:gd name="T46" fmla="*/ 0 w 1259"/>
                <a:gd name="T47" fmla="*/ 0 h 1418"/>
                <a:gd name="T48" fmla="*/ 0 w 1259"/>
                <a:gd name="T49" fmla="*/ 0 h 1418"/>
                <a:gd name="T50" fmla="*/ 0 w 1259"/>
                <a:gd name="T51" fmla="*/ 0 h 1418"/>
                <a:gd name="T52" fmla="*/ 0 w 1259"/>
                <a:gd name="T53" fmla="*/ 0 h 1418"/>
                <a:gd name="T54" fmla="*/ 0 w 1259"/>
                <a:gd name="T55" fmla="*/ 0 h 1418"/>
                <a:gd name="T56" fmla="*/ 0 w 1259"/>
                <a:gd name="T57" fmla="*/ 0 h 1418"/>
                <a:gd name="T58" fmla="*/ 0 w 1259"/>
                <a:gd name="T59" fmla="*/ 0 h 1418"/>
                <a:gd name="T60" fmla="*/ 0 w 1259"/>
                <a:gd name="T61" fmla="*/ 0 h 1418"/>
                <a:gd name="T62" fmla="*/ 0 w 1259"/>
                <a:gd name="T63" fmla="*/ 0 h 1418"/>
                <a:gd name="T64" fmla="*/ 0 w 1259"/>
                <a:gd name="T65" fmla="*/ 0 h 1418"/>
                <a:gd name="T66" fmla="*/ 0 w 1259"/>
                <a:gd name="T67" fmla="*/ 0 h 1418"/>
                <a:gd name="T68" fmla="*/ 0 w 1259"/>
                <a:gd name="T69" fmla="*/ 0 h 1418"/>
                <a:gd name="T70" fmla="*/ 0 w 1259"/>
                <a:gd name="T71" fmla="*/ 0 h 1418"/>
                <a:gd name="T72" fmla="*/ 0 w 1259"/>
                <a:gd name="T73" fmla="*/ 0 h 1418"/>
                <a:gd name="T74" fmla="*/ 0 w 1259"/>
                <a:gd name="T75" fmla="*/ 0 h 1418"/>
                <a:gd name="T76" fmla="*/ 0 w 1259"/>
                <a:gd name="T77" fmla="*/ 0 h 1418"/>
                <a:gd name="T78" fmla="*/ 0 w 1259"/>
                <a:gd name="T79" fmla="*/ 0 h 1418"/>
                <a:gd name="T80" fmla="*/ 0 w 1259"/>
                <a:gd name="T81" fmla="*/ 0 h 141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259"/>
                <a:gd name="T124" fmla="*/ 0 h 1418"/>
                <a:gd name="T125" fmla="*/ 1259 w 1259"/>
                <a:gd name="T126" fmla="*/ 1418 h 141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259" h="1418">
                  <a:moveTo>
                    <a:pt x="1104" y="1047"/>
                  </a:moveTo>
                  <a:lnTo>
                    <a:pt x="1023" y="1062"/>
                  </a:lnTo>
                  <a:lnTo>
                    <a:pt x="952" y="1079"/>
                  </a:lnTo>
                  <a:lnTo>
                    <a:pt x="894" y="975"/>
                  </a:lnTo>
                  <a:lnTo>
                    <a:pt x="791" y="949"/>
                  </a:lnTo>
                  <a:lnTo>
                    <a:pt x="717" y="1111"/>
                  </a:lnTo>
                  <a:lnTo>
                    <a:pt x="597" y="1149"/>
                  </a:lnTo>
                  <a:lnTo>
                    <a:pt x="564" y="1265"/>
                  </a:lnTo>
                  <a:lnTo>
                    <a:pt x="436" y="1418"/>
                  </a:lnTo>
                  <a:lnTo>
                    <a:pt x="411" y="1265"/>
                  </a:lnTo>
                  <a:lnTo>
                    <a:pt x="362" y="1249"/>
                  </a:lnTo>
                  <a:lnTo>
                    <a:pt x="356" y="1214"/>
                  </a:lnTo>
                  <a:lnTo>
                    <a:pt x="329" y="1104"/>
                  </a:lnTo>
                  <a:lnTo>
                    <a:pt x="362" y="998"/>
                  </a:lnTo>
                  <a:lnTo>
                    <a:pt x="161" y="981"/>
                  </a:lnTo>
                  <a:lnTo>
                    <a:pt x="0" y="884"/>
                  </a:lnTo>
                  <a:lnTo>
                    <a:pt x="10" y="862"/>
                  </a:lnTo>
                  <a:lnTo>
                    <a:pt x="55" y="755"/>
                  </a:lnTo>
                  <a:lnTo>
                    <a:pt x="194" y="782"/>
                  </a:lnTo>
                  <a:lnTo>
                    <a:pt x="258" y="697"/>
                  </a:lnTo>
                  <a:lnTo>
                    <a:pt x="161" y="572"/>
                  </a:lnTo>
                  <a:lnTo>
                    <a:pt x="258" y="498"/>
                  </a:lnTo>
                  <a:lnTo>
                    <a:pt x="403" y="491"/>
                  </a:lnTo>
                  <a:lnTo>
                    <a:pt x="452" y="278"/>
                  </a:lnTo>
                  <a:lnTo>
                    <a:pt x="458" y="272"/>
                  </a:lnTo>
                  <a:lnTo>
                    <a:pt x="485" y="182"/>
                  </a:lnTo>
                  <a:lnTo>
                    <a:pt x="604" y="85"/>
                  </a:lnTo>
                  <a:lnTo>
                    <a:pt x="597" y="0"/>
                  </a:lnTo>
                  <a:lnTo>
                    <a:pt x="749" y="30"/>
                  </a:lnTo>
                  <a:lnTo>
                    <a:pt x="755" y="184"/>
                  </a:lnTo>
                  <a:lnTo>
                    <a:pt x="636" y="362"/>
                  </a:lnTo>
                  <a:lnTo>
                    <a:pt x="646" y="588"/>
                  </a:lnTo>
                  <a:lnTo>
                    <a:pt x="727" y="594"/>
                  </a:lnTo>
                  <a:lnTo>
                    <a:pt x="791" y="523"/>
                  </a:lnTo>
                  <a:lnTo>
                    <a:pt x="958" y="530"/>
                  </a:lnTo>
                  <a:lnTo>
                    <a:pt x="1001" y="568"/>
                  </a:lnTo>
                  <a:lnTo>
                    <a:pt x="1139" y="545"/>
                  </a:lnTo>
                  <a:lnTo>
                    <a:pt x="1145" y="600"/>
                  </a:lnTo>
                  <a:lnTo>
                    <a:pt x="1259" y="665"/>
                  </a:lnTo>
                  <a:lnTo>
                    <a:pt x="1136" y="795"/>
                  </a:lnTo>
                  <a:lnTo>
                    <a:pt x="1104" y="1047"/>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29" name="Freeform 35"/>
            <p:cNvSpPr>
              <a:spLocks noChangeAspect="1"/>
            </p:cNvSpPr>
            <p:nvPr/>
          </p:nvSpPr>
          <p:spPr bwMode="auto">
            <a:xfrm rot="815464">
              <a:off x="2127228" y="3549766"/>
              <a:ext cx="246065" cy="300026"/>
            </a:xfrm>
            <a:custGeom>
              <a:avLst/>
              <a:gdLst>
                <a:gd name="T0" fmla="*/ 0 w 603"/>
                <a:gd name="T1" fmla="*/ 0 h 726"/>
                <a:gd name="T2" fmla="*/ 0 w 603"/>
                <a:gd name="T3" fmla="*/ 0 h 726"/>
                <a:gd name="T4" fmla="*/ 0 w 603"/>
                <a:gd name="T5" fmla="*/ 0 h 726"/>
                <a:gd name="T6" fmla="*/ 0 w 603"/>
                <a:gd name="T7" fmla="*/ 0 h 726"/>
                <a:gd name="T8" fmla="*/ 0 w 603"/>
                <a:gd name="T9" fmla="*/ 0 h 726"/>
                <a:gd name="T10" fmla="*/ 0 w 603"/>
                <a:gd name="T11" fmla="*/ 0 h 726"/>
                <a:gd name="T12" fmla="*/ 0 w 603"/>
                <a:gd name="T13" fmla="*/ 0 h 726"/>
                <a:gd name="T14" fmla="*/ 0 w 603"/>
                <a:gd name="T15" fmla="*/ 0 h 726"/>
                <a:gd name="T16" fmla="*/ 0 w 603"/>
                <a:gd name="T17" fmla="*/ 0 h 726"/>
                <a:gd name="T18" fmla="*/ 0 w 603"/>
                <a:gd name="T19" fmla="*/ 0 h 726"/>
                <a:gd name="T20" fmla="*/ 0 w 603"/>
                <a:gd name="T21" fmla="*/ 0 h 726"/>
                <a:gd name="T22" fmla="*/ 0 w 603"/>
                <a:gd name="T23" fmla="*/ 0 h 726"/>
                <a:gd name="T24" fmla="*/ 0 w 603"/>
                <a:gd name="T25" fmla="*/ 0 h 726"/>
                <a:gd name="T26" fmla="*/ 0 w 603"/>
                <a:gd name="T27" fmla="*/ 0 h 726"/>
                <a:gd name="T28" fmla="*/ 0 w 603"/>
                <a:gd name="T29" fmla="*/ 0 h 726"/>
                <a:gd name="T30" fmla="*/ 0 w 603"/>
                <a:gd name="T31" fmla="*/ 0 h 726"/>
                <a:gd name="T32" fmla="*/ 0 w 603"/>
                <a:gd name="T33" fmla="*/ 0 h 726"/>
                <a:gd name="T34" fmla="*/ 0 w 603"/>
                <a:gd name="T35" fmla="*/ 0 h 726"/>
                <a:gd name="T36" fmla="*/ 0 w 603"/>
                <a:gd name="T37" fmla="*/ 0 h 72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03"/>
                <a:gd name="T58" fmla="*/ 0 h 726"/>
                <a:gd name="T59" fmla="*/ 603 w 603"/>
                <a:gd name="T60" fmla="*/ 726 h 72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03" h="726">
                  <a:moveTo>
                    <a:pt x="587" y="113"/>
                  </a:moveTo>
                  <a:lnTo>
                    <a:pt x="603" y="268"/>
                  </a:lnTo>
                  <a:lnTo>
                    <a:pt x="539" y="306"/>
                  </a:lnTo>
                  <a:lnTo>
                    <a:pt x="548" y="461"/>
                  </a:lnTo>
                  <a:lnTo>
                    <a:pt x="355" y="510"/>
                  </a:lnTo>
                  <a:lnTo>
                    <a:pt x="435" y="607"/>
                  </a:lnTo>
                  <a:lnTo>
                    <a:pt x="284" y="713"/>
                  </a:lnTo>
                  <a:lnTo>
                    <a:pt x="264" y="726"/>
                  </a:lnTo>
                  <a:lnTo>
                    <a:pt x="248" y="543"/>
                  </a:lnTo>
                  <a:lnTo>
                    <a:pt x="145" y="533"/>
                  </a:lnTo>
                  <a:lnTo>
                    <a:pt x="136" y="597"/>
                  </a:lnTo>
                  <a:lnTo>
                    <a:pt x="0" y="469"/>
                  </a:lnTo>
                  <a:lnTo>
                    <a:pt x="128" y="316"/>
                  </a:lnTo>
                  <a:lnTo>
                    <a:pt x="161" y="200"/>
                  </a:lnTo>
                  <a:lnTo>
                    <a:pt x="281" y="162"/>
                  </a:lnTo>
                  <a:lnTo>
                    <a:pt x="355" y="0"/>
                  </a:lnTo>
                  <a:lnTo>
                    <a:pt x="458" y="26"/>
                  </a:lnTo>
                  <a:lnTo>
                    <a:pt x="516" y="130"/>
                  </a:lnTo>
                  <a:lnTo>
                    <a:pt x="587" y="113"/>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30" name="Freeform 36"/>
            <p:cNvSpPr>
              <a:spLocks noChangeAspect="1"/>
            </p:cNvSpPr>
            <p:nvPr/>
          </p:nvSpPr>
          <p:spPr bwMode="auto">
            <a:xfrm rot="815464">
              <a:off x="1824013" y="3610089"/>
              <a:ext cx="395290" cy="307963"/>
            </a:xfrm>
            <a:custGeom>
              <a:avLst/>
              <a:gdLst>
                <a:gd name="T0" fmla="*/ 0 w 971"/>
                <a:gd name="T1" fmla="*/ 0 h 751"/>
                <a:gd name="T2" fmla="*/ 0 w 971"/>
                <a:gd name="T3" fmla="*/ 0 h 751"/>
                <a:gd name="T4" fmla="*/ 0 w 971"/>
                <a:gd name="T5" fmla="*/ 0 h 751"/>
                <a:gd name="T6" fmla="*/ 0 w 971"/>
                <a:gd name="T7" fmla="*/ 0 h 751"/>
                <a:gd name="T8" fmla="*/ 0 w 971"/>
                <a:gd name="T9" fmla="*/ 0 h 751"/>
                <a:gd name="T10" fmla="*/ 0 w 971"/>
                <a:gd name="T11" fmla="*/ 0 h 751"/>
                <a:gd name="T12" fmla="*/ 0 w 971"/>
                <a:gd name="T13" fmla="*/ 0 h 751"/>
                <a:gd name="T14" fmla="*/ 0 w 971"/>
                <a:gd name="T15" fmla="*/ 0 h 751"/>
                <a:gd name="T16" fmla="*/ 0 w 971"/>
                <a:gd name="T17" fmla="*/ 0 h 751"/>
                <a:gd name="T18" fmla="*/ 0 w 971"/>
                <a:gd name="T19" fmla="*/ 0 h 751"/>
                <a:gd name="T20" fmla="*/ 0 w 971"/>
                <a:gd name="T21" fmla="*/ 0 h 751"/>
                <a:gd name="T22" fmla="*/ 0 w 971"/>
                <a:gd name="T23" fmla="*/ 0 h 751"/>
                <a:gd name="T24" fmla="*/ 0 w 971"/>
                <a:gd name="T25" fmla="*/ 0 h 751"/>
                <a:gd name="T26" fmla="*/ 0 w 971"/>
                <a:gd name="T27" fmla="*/ 0 h 751"/>
                <a:gd name="T28" fmla="*/ 0 w 971"/>
                <a:gd name="T29" fmla="*/ 0 h 751"/>
                <a:gd name="T30" fmla="*/ 0 w 971"/>
                <a:gd name="T31" fmla="*/ 0 h 751"/>
                <a:gd name="T32" fmla="*/ 0 w 971"/>
                <a:gd name="T33" fmla="*/ 0 h 751"/>
                <a:gd name="T34" fmla="*/ 0 w 971"/>
                <a:gd name="T35" fmla="*/ 0 h 751"/>
                <a:gd name="T36" fmla="*/ 0 w 971"/>
                <a:gd name="T37" fmla="*/ 0 h 751"/>
                <a:gd name="T38" fmla="*/ 0 w 971"/>
                <a:gd name="T39" fmla="*/ 0 h 751"/>
                <a:gd name="T40" fmla="*/ 0 w 971"/>
                <a:gd name="T41" fmla="*/ 0 h 751"/>
                <a:gd name="T42" fmla="*/ 0 w 971"/>
                <a:gd name="T43" fmla="*/ 0 h 751"/>
                <a:gd name="T44" fmla="*/ 0 w 971"/>
                <a:gd name="T45" fmla="*/ 0 h 751"/>
                <a:gd name="T46" fmla="*/ 0 w 971"/>
                <a:gd name="T47" fmla="*/ 0 h 75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971"/>
                <a:gd name="T73" fmla="*/ 0 h 751"/>
                <a:gd name="T74" fmla="*/ 971 w 971"/>
                <a:gd name="T75" fmla="*/ 751 h 75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971" h="751">
                  <a:moveTo>
                    <a:pt x="607" y="0"/>
                  </a:moveTo>
                  <a:lnTo>
                    <a:pt x="251" y="26"/>
                  </a:lnTo>
                  <a:lnTo>
                    <a:pt x="128" y="90"/>
                  </a:lnTo>
                  <a:lnTo>
                    <a:pt x="128" y="149"/>
                  </a:lnTo>
                  <a:lnTo>
                    <a:pt x="0" y="213"/>
                  </a:lnTo>
                  <a:lnTo>
                    <a:pt x="96" y="310"/>
                  </a:lnTo>
                  <a:lnTo>
                    <a:pt x="236" y="325"/>
                  </a:lnTo>
                  <a:lnTo>
                    <a:pt x="268" y="455"/>
                  </a:lnTo>
                  <a:lnTo>
                    <a:pt x="306" y="526"/>
                  </a:lnTo>
                  <a:lnTo>
                    <a:pt x="467" y="526"/>
                  </a:lnTo>
                  <a:lnTo>
                    <a:pt x="594" y="690"/>
                  </a:lnTo>
                  <a:lnTo>
                    <a:pt x="703" y="751"/>
                  </a:lnTo>
                  <a:lnTo>
                    <a:pt x="806" y="681"/>
                  </a:lnTo>
                  <a:lnTo>
                    <a:pt x="790" y="584"/>
                  </a:lnTo>
                  <a:lnTo>
                    <a:pt x="951" y="584"/>
                  </a:lnTo>
                  <a:lnTo>
                    <a:pt x="971" y="448"/>
                  </a:lnTo>
                  <a:lnTo>
                    <a:pt x="951" y="461"/>
                  </a:lnTo>
                  <a:lnTo>
                    <a:pt x="935" y="278"/>
                  </a:lnTo>
                  <a:lnTo>
                    <a:pt x="832" y="268"/>
                  </a:lnTo>
                  <a:lnTo>
                    <a:pt x="823" y="332"/>
                  </a:lnTo>
                  <a:lnTo>
                    <a:pt x="687" y="204"/>
                  </a:lnTo>
                  <a:lnTo>
                    <a:pt x="662" y="51"/>
                  </a:lnTo>
                  <a:lnTo>
                    <a:pt x="613" y="35"/>
                  </a:lnTo>
                  <a:lnTo>
                    <a:pt x="607" y="0"/>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31" name="Freeform 37"/>
            <p:cNvSpPr>
              <a:spLocks noChangeAspect="1"/>
            </p:cNvSpPr>
            <p:nvPr/>
          </p:nvSpPr>
          <p:spPr bwMode="auto">
            <a:xfrm rot="815464">
              <a:off x="1897039" y="3437057"/>
              <a:ext cx="230189" cy="173032"/>
            </a:xfrm>
            <a:custGeom>
              <a:avLst/>
              <a:gdLst>
                <a:gd name="T0" fmla="*/ 0 w 565"/>
                <a:gd name="T1" fmla="*/ 0 h 420"/>
                <a:gd name="T2" fmla="*/ 0 w 565"/>
                <a:gd name="T3" fmla="*/ 0 h 420"/>
                <a:gd name="T4" fmla="*/ 0 w 565"/>
                <a:gd name="T5" fmla="*/ 0 h 420"/>
                <a:gd name="T6" fmla="*/ 0 w 565"/>
                <a:gd name="T7" fmla="*/ 0 h 420"/>
                <a:gd name="T8" fmla="*/ 0 w 565"/>
                <a:gd name="T9" fmla="*/ 0 h 420"/>
                <a:gd name="T10" fmla="*/ 0 w 565"/>
                <a:gd name="T11" fmla="*/ 0 h 420"/>
                <a:gd name="T12" fmla="*/ 0 w 565"/>
                <a:gd name="T13" fmla="*/ 0 h 420"/>
                <a:gd name="T14" fmla="*/ 0 w 565"/>
                <a:gd name="T15" fmla="*/ 0 h 420"/>
                <a:gd name="T16" fmla="*/ 0 w 565"/>
                <a:gd name="T17" fmla="*/ 0 h 420"/>
                <a:gd name="T18" fmla="*/ 0 w 565"/>
                <a:gd name="T19" fmla="*/ 0 h 420"/>
                <a:gd name="T20" fmla="*/ 0 w 565"/>
                <a:gd name="T21" fmla="*/ 0 h 420"/>
                <a:gd name="T22" fmla="*/ 0 w 565"/>
                <a:gd name="T23" fmla="*/ 0 h 420"/>
                <a:gd name="T24" fmla="*/ 0 w 565"/>
                <a:gd name="T25" fmla="*/ 0 h 42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65"/>
                <a:gd name="T40" fmla="*/ 0 h 420"/>
                <a:gd name="T41" fmla="*/ 565 w 565"/>
                <a:gd name="T42" fmla="*/ 420 h 42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65" h="420">
                  <a:moveTo>
                    <a:pt x="203" y="420"/>
                  </a:moveTo>
                  <a:lnTo>
                    <a:pt x="120" y="310"/>
                  </a:lnTo>
                  <a:lnTo>
                    <a:pt x="120" y="229"/>
                  </a:lnTo>
                  <a:lnTo>
                    <a:pt x="0" y="219"/>
                  </a:lnTo>
                  <a:lnTo>
                    <a:pt x="0" y="64"/>
                  </a:lnTo>
                  <a:lnTo>
                    <a:pt x="107" y="0"/>
                  </a:lnTo>
                  <a:lnTo>
                    <a:pt x="213" y="42"/>
                  </a:lnTo>
                  <a:lnTo>
                    <a:pt x="203" y="64"/>
                  </a:lnTo>
                  <a:lnTo>
                    <a:pt x="364" y="161"/>
                  </a:lnTo>
                  <a:lnTo>
                    <a:pt x="565" y="178"/>
                  </a:lnTo>
                  <a:lnTo>
                    <a:pt x="532" y="284"/>
                  </a:lnTo>
                  <a:lnTo>
                    <a:pt x="559" y="394"/>
                  </a:lnTo>
                  <a:lnTo>
                    <a:pt x="203" y="420"/>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32" name="Freeform 38"/>
            <p:cNvSpPr>
              <a:spLocks noChangeAspect="1"/>
            </p:cNvSpPr>
            <p:nvPr/>
          </p:nvSpPr>
          <p:spPr bwMode="auto">
            <a:xfrm rot="815464">
              <a:off x="1801788" y="3497380"/>
              <a:ext cx="163513" cy="161919"/>
            </a:xfrm>
            <a:custGeom>
              <a:avLst/>
              <a:gdLst>
                <a:gd name="T0" fmla="*/ 0 w 397"/>
                <a:gd name="T1" fmla="*/ 0 h 388"/>
                <a:gd name="T2" fmla="*/ 0 w 397"/>
                <a:gd name="T3" fmla="*/ 0 h 388"/>
                <a:gd name="T4" fmla="*/ 0 w 397"/>
                <a:gd name="T5" fmla="*/ 0 h 388"/>
                <a:gd name="T6" fmla="*/ 0 w 397"/>
                <a:gd name="T7" fmla="*/ 0 h 388"/>
                <a:gd name="T8" fmla="*/ 0 w 397"/>
                <a:gd name="T9" fmla="*/ 0 h 388"/>
                <a:gd name="T10" fmla="*/ 0 w 397"/>
                <a:gd name="T11" fmla="*/ 0 h 388"/>
                <a:gd name="T12" fmla="*/ 0 w 397"/>
                <a:gd name="T13" fmla="*/ 0 h 388"/>
                <a:gd name="T14" fmla="*/ 0 w 397"/>
                <a:gd name="T15" fmla="*/ 0 h 388"/>
                <a:gd name="T16" fmla="*/ 0 w 397"/>
                <a:gd name="T17" fmla="*/ 0 h 388"/>
                <a:gd name="T18" fmla="*/ 0 w 397"/>
                <a:gd name="T19" fmla="*/ 0 h 388"/>
                <a:gd name="T20" fmla="*/ 0 w 397"/>
                <a:gd name="T21" fmla="*/ 0 h 388"/>
                <a:gd name="T22" fmla="*/ 0 w 397"/>
                <a:gd name="T23" fmla="*/ 0 h 388"/>
                <a:gd name="T24" fmla="*/ 0 w 397"/>
                <a:gd name="T25" fmla="*/ 0 h 38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97"/>
                <a:gd name="T40" fmla="*/ 0 h 388"/>
                <a:gd name="T41" fmla="*/ 397 w 397"/>
                <a:gd name="T42" fmla="*/ 388 h 38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97" h="388">
                  <a:moveTo>
                    <a:pt x="397" y="201"/>
                  </a:moveTo>
                  <a:lnTo>
                    <a:pt x="274" y="265"/>
                  </a:lnTo>
                  <a:lnTo>
                    <a:pt x="274" y="324"/>
                  </a:lnTo>
                  <a:lnTo>
                    <a:pt x="146" y="388"/>
                  </a:lnTo>
                  <a:lnTo>
                    <a:pt x="13" y="333"/>
                  </a:lnTo>
                  <a:lnTo>
                    <a:pt x="0" y="330"/>
                  </a:lnTo>
                  <a:lnTo>
                    <a:pt x="17" y="184"/>
                  </a:lnTo>
                  <a:lnTo>
                    <a:pt x="107" y="110"/>
                  </a:lnTo>
                  <a:lnTo>
                    <a:pt x="107" y="33"/>
                  </a:lnTo>
                  <a:lnTo>
                    <a:pt x="194" y="0"/>
                  </a:lnTo>
                  <a:lnTo>
                    <a:pt x="314" y="10"/>
                  </a:lnTo>
                  <a:lnTo>
                    <a:pt x="314" y="91"/>
                  </a:lnTo>
                  <a:lnTo>
                    <a:pt x="397" y="201"/>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33" name="Freeform 39"/>
            <p:cNvSpPr>
              <a:spLocks noChangeAspect="1"/>
            </p:cNvSpPr>
            <p:nvPr/>
          </p:nvSpPr>
          <p:spPr bwMode="auto">
            <a:xfrm rot="815464">
              <a:off x="1714474" y="3794232"/>
              <a:ext cx="309565" cy="250816"/>
            </a:xfrm>
            <a:custGeom>
              <a:avLst/>
              <a:gdLst>
                <a:gd name="T0" fmla="*/ 0 w 755"/>
                <a:gd name="T1" fmla="*/ 0 h 613"/>
                <a:gd name="T2" fmla="*/ 0 w 755"/>
                <a:gd name="T3" fmla="*/ 0 h 613"/>
                <a:gd name="T4" fmla="*/ 0 w 755"/>
                <a:gd name="T5" fmla="*/ 0 h 613"/>
                <a:gd name="T6" fmla="*/ 0 w 755"/>
                <a:gd name="T7" fmla="*/ 0 h 613"/>
                <a:gd name="T8" fmla="*/ 0 w 755"/>
                <a:gd name="T9" fmla="*/ 0 h 613"/>
                <a:gd name="T10" fmla="*/ 0 w 755"/>
                <a:gd name="T11" fmla="*/ 0 h 613"/>
                <a:gd name="T12" fmla="*/ 0 w 755"/>
                <a:gd name="T13" fmla="*/ 0 h 613"/>
                <a:gd name="T14" fmla="*/ 0 w 755"/>
                <a:gd name="T15" fmla="*/ 0 h 613"/>
                <a:gd name="T16" fmla="*/ 0 w 755"/>
                <a:gd name="T17" fmla="*/ 0 h 613"/>
                <a:gd name="T18" fmla="*/ 0 w 755"/>
                <a:gd name="T19" fmla="*/ 0 h 613"/>
                <a:gd name="T20" fmla="*/ 0 w 755"/>
                <a:gd name="T21" fmla="*/ 0 h 613"/>
                <a:gd name="T22" fmla="*/ 0 w 755"/>
                <a:gd name="T23" fmla="*/ 0 h 613"/>
                <a:gd name="T24" fmla="*/ 0 w 755"/>
                <a:gd name="T25" fmla="*/ 0 h 613"/>
                <a:gd name="T26" fmla="*/ 0 w 755"/>
                <a:gd name="T27" fmla="*/ 0 h 613"/>
                <a:gd name="T28" fmla="*/ 0 w 755"/>
                <a:gd name="T29" fmla="*/ 0 h 613"/>
                <a:gd name="T30" fmla="*/ 0 w 755"/>
                <a:gd name="T31" fmla="*/ 0 h 613"/>
                <a:gd name="T32" fmla="*/ 0 w 755"/>
                <a:gd name="T33" fmla="*/ 0 h 61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55"/>
                <a:gd name="T52" fmla="*/ 0 h 613"/>
                <a:gd name="T53" fmla="*/ 755 w 755"/>
                <a:gd name="T54" fmla="*/ 613 h 61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55" h="613">
                  <a:moveTo>
                    <a:pt x="467" y="0"/>
                  </a:moveTo>
                  <a:lnTo>
                    <a:pt x="299" y="113"/>
                  </a:lnTo>
                  <a:lnTo>
                    <a:pt x="209" y="26"/>
                  </a:lnTo>
                  <a:lnTo>
                    <a:pt x="26" y="16"/>
                  </a:lnTo>
                  <a:lnTo>
                    <a:pt x="0" y="161"/>
                  </a:lnTo>
                  <a:lnTo>
                    <a:pt x="0" y="242"/>
                  </a:lnTo>
                  <a:lnTo>
                    <a:pt x="74" y="339"/>
                  </a:lnTo>
                  <a:lnTo>
                    <a:pt x="161" y="461"/>
                  </a:lnTo>
                  <a:lnTo>
                    <a:pt x="164" y="613"/>
                  </a:lnTo>
                  <a:lnTo>
                    <a:pt x="299" y="613"/>
                  </a:lnTo>
                  <a:lnTo>
                    <a:pt x="365" y="509"/>
                  </a:lnTo>
                  <a:lnTo>
                    <a:pt x="516" y="467"/>
                  </a:lnTo>
                  <a:lnTo>
                    <a:pt x="548" y="348"/>
                  </a:lnTo>
                  <a:lnTo>
                    <a:pt x="660" y="306"/>
                  </a:lnTo>
                  <a:lnTo>
                    <a:pt x="755" y="164"/>
                  </a:lnTo>
                  <a:lnTo>
                    <a:pt x="628" y="0"/>
                  </a:lnTo>
                  <a:lnTo>
                    <a:pt x="467" y="0"/>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34" name="Freeform 40"/>
            <p:cNvSpPr>
              <a:spLocks noChangeAspect="1"/>
            </p:cNvSpPr>
            <p:nvPr/>
          </p:nvSpPr>
          <p:spPr bwMode="auto">
            <a:xfrm rot="815464">
              <a:off x="1328709" y="3621200"/>
              <a:ext cx="463554" cy="447658"/>
            </a:xfrm>
            <a:custGeom>
              <a:avLst/>
              <a:gdLst>
                <a:gd name="T0" fmla="*/ 0 w 1132"/>
                <a:gd name="T1" fmla="*/ 0 h 1096"/>
                <a:gd name="T2" fmla="*/ 0 w 1132"/>
                <a:gd name="T3" fmla="*/ 0 h 1096"/>
                <a:gd name="T4" fmla="*/ 0 w 1132"/>
                <a:gd name="T5" fmla="*/ 0 h 1096"/>
                <a:gd name="T6" fmla="*/ 0 w 1132"/>
                <a:gd name="T7" fmla="*/ 0 h 1096"/>
                <a:gd name="T8" fmla="*/ 0 w 1132"/>
                <a:gd name="T9" fmla="*/ 0 h 1096"/>
                <a:gd name="T10" fmla="*/ 0 w 1132"/>
                <a:gd name="T11" fmla="*/ 0 h 1096"/>
                <a:gd name="T12" fmla="*/ 0 w 1132"/>
                <a:gd name="T13" fmla="*/ 0 h 1096"/>
                <a:gd name="T14" fmla="*/ 0 w 1132"/>
                <a:gd name="T15" fmla="*/ 0 h 1096"/>
                <a:gd name="T16" fmla="*/ 0 w 1132"/>
                <a:gd name="T17" fmla="*/ 0 h 1096"/>
                <a:gd name="T18" fmla="*/ 0 w 1132"/>
                <a:gd name="T19" fmla="*/ 0 h 1096"/>
                <a:gd name="T20" fmla="*/ 0 w 1132"/>
                <a:gd name="T21" fmla="*/ 0 h 1096"/>
                <a:gd name="T22" fmla="*/ 0 w 1132"/>
                <a:gd name="T23" fmla="*/ 0 h 1096"/>
                <a:gd name="T24" fmla="*/ 0 w 1132"/>
                <a:gd name="T25" fmla="*/ 0 h 1096"/>
                <a:gd name="T26" fmla="*/ 0 w 1132"/>
                <a:gd name="T27" fmla="*/ 0 h 1096"/>
                <a:gd name="T28" fmla="*/ 0 w 1132"/>
                <a:gd name="T29" fmla="*/ 0 h 1096"/>
                <a:gd name="T30" fmla="*/ 0 w 1132"/>
                <a:gd name="T31" fmla="*/ 0 h 1096"/>
                <a:gd name="T32" fmla="*/ 0 w 1132"/>
                <a:gd name="T33" fmla="*/ 0 h 1096"/>
                <a:gd name="T34" fmla="*/ 0 w 1132"/>
                <a:gd name="T35" fmla="*/ 0 h 1096"/>
                <a:gd name="T36" fmla="*/ 0 w 1132"/>
                <a:gd name="T37" fmla="*/ 0 h 1096"/>
                <a:gd name="T38" fmla="*/ 0 w 1132"/>
                <a:gd name="T39" fmla="*/ 0 h 1096"/>
                <a:gd name="T40" fmla="*/ 0 w 1132"/>
                <a:gd name="T41" fmla="*/ 0 h 1096"/>
                <a:gd name="T42" fmla="*/ 0 w 1132"/>
                <a:gd name="T43" fmla="*/ 0 h 1096"/>
                <a:gd name="T44" fmla="*/ 0 w 1132"/>
                <a:gd name="T45" fmla="*/ 0 h 1096"/>
                <a:gd name="T46" fmla="*/ 0 w 1132"/>
                <a:gd name="T47" fmla="*/ 0 h 1096"/>
                <a:gd name="T48" fmla="*/ 0 w 1132"/>
                <a:gd name="T49" fmla="*/ 0 h 1096"/>
                <a:gd name="T50" fmla="*/ 0 w 1132"/>
                <a:gd name="T51" fmla="*/ 0 h 1096"/>
                <a:gd name="T52" fmla="*/ 0 w 1132"/>
                <a:gd name="T53" fmla="*/ 0 h 1096"/>
                <a:gd name="T54" fmla="*/ 0 w 1132"/>
                <a:gd name="T55" fmla="*/ 0 h 1096"/>
                <a:gd name="T56" fmla="*/ 0 w 1132"/>
                <a:gd name="T57" fmla="*/ 0 h 1096"/>
                <a:gd name="T58" fmla="*/ 0 w 1132"/>
                <a:gd name="T59" fmla="*/ 0 h 1096"/>
                <a:gd name="T60" fmla="*/ 0 w 1132"/>
                <a:gd name="T61" fmla="*/ 0 h 10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132"/>
                <a:gd name="T94" fmla="*/ 0 h 1096"/>
                <a:gd name="T95" fmla="*/ 1132 w 1132"/>
                <a:gd name="T96" fmla="*/ 1096 h 10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132" h="1096">
                  <a:moveTo>
                    <a:pt x="493" y="1081"/>
                  </a:moveTo>
                  <a:lnTo>
                    <a:pt x="574" y="1096"/>
                  </a:lnTo>
                  <a:lnTo>
                    <a:pt x="606" y="984"/>
                  </a:lnTo>
                  <a:lnTo>
                    <a:pt x="864" y="903"/>
                  </a:lnTo>
                  <a:lnTo>
                    <a:pt x="1009" y="919"/>
                  </a:lnTo>
                  <a:lnTo>
                    <a:pt x="1132" y="861"/>
                  </a:lnTo>
                  <a:lnTo>
                    <a:pt x="1129" y="709"/>
                  </a:lnTo>
                  <a:lnTo>
                    <a:pt x="1042" y="587"/>
                  </a:lnTo>
                  <a:lnTo>
                    <a:pt x="968" y="490"/>
                  </a:lnTo>
                  <a:lnTo>
                    <a:pt x="968" y="409"/>
                  </a:lnTo>
                  <a:lnTo>
                    <a:pt x="790" y="409"/>
                  </a:lnTo>
                  <a:lnTo>
                    <a:pt x="725" y="338"/>
                  </a:lnTo>
                  <a:lnTo>
                    <a:pt x="638" y="257"/>
                  </a:lnTo>
                  <a:lnTo>
                    <a:pt x="542" y="257"/>
                  </a:lnTo>
                  <a:lnTo>
                    <a:pt x="428" y="119"/>
                  </a:lnTo>
                  <a:lnTo>
                    <a:pt x="348" y="119"/>
                  </a:lnTo>
                  <a:lnTo>
                    <a:pt x="241" y="6"/>
                  </a:lnTo>
                  <a:lnTo>
                    <a:pt x="186" y="0"/>
                  </a:lnTo>
                  <a:lnTo>
                    <a:pt x="90" y="80"/>
                  </a:lnTo>
                  <a:lnTo>
                    <a:pt x="16" y="68"/>
                  </a:lnTo>
                  <a:lnTo>
                    <a:pt x="10" y="216"/>
                  </a:lnTo>
                  <a:lnTo>
                    <a:pt x="0" y="216"/>
                  </a:lnTo>
                  <a:lnTo>
                    <a:pt x="10" y="344"/>
                  </a:lnTo>
                  <a:lnTo>
                    <a:pt x="252" y="441"/>
                  </a:lnTo>
                  <a:lnTo>
                    <a:pt x="258" y="581"/>
                  </a:lnTo>
                  <a:lnTo>
                    <a:pt x="186" y="619"/>
                  </a:lnTo>
                  <a:lnTo>
                    <a:pt x="267" y="661"/>
                  </a:lnTo>
                  <a:lnTo>
                    <a:pt x="413" y="709"/>
                  </a:lnTo>
                  <a:lnTo>
                    <a:pt x="413" y="797"/>
                  </a:lnTo>
                  <a:lnTo>
                    <a:pt x="436" y="857"/>
                  </a:lnTo>
                  <a:lnTo>
                    <a:pt x="493" y="1081"/>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35" name="Freeform 41"/>
            <p:cNvSpPr>
              <a:spLocks noChangeAspect="1"/>
            </p:cNvSpPr>
            <p:nvPr/>
          </p:nvSpPr>
          <p:spPr bwMode="auto">
            <a:xfrm rot="815464">
              <a:off x="1660499" y="3624375"/>
              <a:ext cx="293690" cy="219067"/>
            </a:xfrm>
            <a:custGeom>
              <a:avLst/>
              <a:gdLst>
                <a:gd name="T0" fmla="*/ 0 w 710"/>
                <a:gd name="T1" fmla="*/ 0 h 529"/>
                <a:gd name="T2" fmla="*/ 0 w 710"/>
                <a:gd name="T3" fmla="*/ 0 h 529"/>
                <a:gd name="T4" fmla="*/ 0 w 710"/>
                <a:gd name="T5" fmla="*/ 0 h 529"/>
                <a:gd name="T6" fmla="*/ 0 w 710"/>
                <a:gd name="T7" fmla="*/ 0 h 529"/>
                <a:gd name="T8" fmla="*/ 0 w 710"/>
                <a:gd name="T9" fmla="*/ 0 h 529"/>
                <a:gd name="T10" fmla="*/ 0 w 710"/>
                <a:gd name="T11" fmla="*/ 0 h 529"/>
                <a:gd name="T12" fmla="*/ 0 w 710"/>
                <a:gd name="T13" fmla="*/ 0 h 529"/>
                <a:gd name="T14" fmla="*/ 0 w 710"/>
                <a:gd name="T15" fmla="*/ 0 h 529"/>
                <a:gd name="T16" fmla="*/ 0 w 710"/>
                <a:gd name="T17" fmla="*/ 0 h 529"/>
                <a:gd name="T18" fmla="*/ 0 w 710"/>
                <a:gd name="T19" fmla="*/ 0 h 529"/>
                <a:gd name="T20" fmla="*/ 0 w 710"/>
                <a:gd name="T21" fmla="*/ 0 h 529"/>
                <a:gd name="T22" fmla="*/ 0 w 710"/>
                <a:gd name="T23" fmla="*/ 0 h 529"/>
                <a:gd name="T24" fmla="*/ 0 w 710"/>
                <a:gd name="T25" fmla="*/ 0 h 529"/>
                <a:gd name="T26" fmla="*/ 0 w 710"/>
                <a:gd name="T27" fmla="*/ 0 h 529"/>
                <a:gd name="T28" fmla="*/ 0 w 710"/>
                <a:gd name="T29" fmla="*/ 0 h 529"/>
                <a:gd name="T30" fmla="*/ 0 w 710"/>
                <a:gd name="T31" fmla="*/ 0 h 529"/>
                <a:gd name="T32" fmla="*/ 0 w 710"/>
                <a:gd name="T33" fmla="*/ 0 h 529"/>
                <a:gd name="T34" fmla="*/ 0 w 710"/>
                <a:gd name="T35" fmla="*/ 0 h 52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710"/>
                <a:gd name="T55" fmla="*/ 0 h 529"/>
                <a:gd name="T56" fmla="*/ 710 w 710"/>
                <a:gd name="T57" fmla="*/ 529 h 52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710" h="529">
                  <a:moveTo>
                    <a:pt x="271" y="0"/>
                  </a:moveTo>
                  <a:lnTo>
                    <a:pt x="404" y="55"/>
                  </a:lnTo>
                  <a:lnTo>
                    <a:pt x="500" y="152"/>
                  </a:lnTo>
                  <a:lnTo>
                    <a:pt x="640" y="167"/>
                  </a:lnTo>
                  <a:lnTo>
                    <a:pt x="672" y="297"/>
                  </a:lnTo>
                  <a:lnTo>
                    <a:pt x="710" y="368"/>
                  </a:lnTo>
                  <a:lnTo>
                    <a:pt x="542" y="481"/>
                  </a:lnTo>
                  <a:lnTo>
                    <a:pt x="452" y="394"/>
                  </a:lnTo>
                  <a:lnTo>
                    <a:pt x="269" y="384"/>
                  </a:lnTo>
                  <a:lnTo>
                    <a:pt x="243" y="529"/>
                  </a:lnTo>
                  <a:lnTo>
                    <a:pt x="65" y="529"/>
                  </a:lnTo>
                  <a:lnTo>
                    <a:pt x="0" y="458"/>
                  </a:lnTo>
                  <a:lnTo>
                    <a:pt x="82" y="319"/>
                  </a:lnTo>
                  <a:lnTo>
                    <a:pt x="59" y="216"/>
                  </a:lnTo>
                  <a:lnTo>
                    <a:pt x="107" y="158"/>
                  </a:lnTo>
                  <a:lnTo>
                    <a:pt x="82" y="61"/>
                  </a:lnTo>
                  <a:lnTo>
                    <a:pt x="188" y="71"/>
                  </a:lnTo>
                  <a:lnTo>
                    <a:pt x="271" y="0"/>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36" name="Freeform 42"/>
            <p:cNvSpPr>
              <a:spLocks noChangeAspect="1"/>
            </p:cNvSpPr>
            <p:nvPr/>
          </p:nvSpPr>
          <p:spPr bwMode="auto">
            <a:xfrm rot="815464">
              <a:off x="1057244" y="3606914"/>
              <a:ext cx="455617" cy="419084"/>
            </a:xfrm>
            <a:custGeom>
              <a:avLst/>
              <a:gdLst>
                <a:gd name="T0" fmla="*/ 0 w 1104"/>
                <a:gd name="T1" fmla="*/ 0 h 1023"/>
                <a:gd name="T2" fmla="*/ 0 w 1104"/>
                <a:gd name="T3" fmla="*/ 0 h 1023"/>
                <a:gd name="T4" fmla="*/ 0 w 1104"/>
                <a:gd name="T5" fmla="*/ 0 h 1023"/>
                <a:gd name="T6" fmla="*/ 0 w 1104"/>
                <a:gd name="T7" fmla="*/ 0 h 1023"/>
                <a:gd name="T8" fmla="*/ 0 w 1104"/>
                <a:gd name="T9" fmla="*/ 0 h 1023"/>
                <a:gd name="T10" fmla="*/ 0 w 1104"/>
                <a:gd name="T11" fmla="*/ 0 h 1023"/>
                <a:gd name="T12" fmla="*/ 0 w 1104"/>
                <a:gd name="T13" fmla="*/ 0 h 1023"/>
                <a:gd name="T14" fmla="*/ 0 w 1104"/>
                <a:gd name="T15" fmla="*/ 0 h 1023"/>
                <a:gd name="T16" fmla="*/ 0 w 1104"/>
                <a:gd name="T17" fmla="*/ 0 h 1023"/>
                <a:gd name="T18" fmla="*/ 0 w 1104"/>
                <a:gd name="T19" fmla="*/ 0 h 1023"/>
                <a:gd name="T20" fmla="*/ 0 w 1104"/>
                <a:gd name="T21" fmla="*/ 0 h 1023"/>
                <a:gd name="T22" fmla="*/ 0 w 1104"/>
                <a:gd name="T23" fmla="*/ 0 h 1023"/>
                <a:gd name="T24" fmla="*/ 0 w 1104"/>
                <a:gd name="T25" fmla="*/ 0 h 1023"/>
                <a:gd name="T26" fmla="*/ 0 w 1104"/>
                <a:gd name="T27" fmla="*/ 0 h 1023"/>
                <a:gd name="T28" fmla="*/ 0 w 1104"/>
                <a:gd name="T29" fmla="*/ 0 h 1023"/>
                <a:gd name="T30" fmla="*/ 0 w 1104"/>
                <a:gd name="T31" fmla="*/ 0 h 1023"/>
                <a:gd name="T32" fmla="*/ 0 w 1104"/>
                <a:gd name="T33" fmla="*/ 0 h 1023"/>
                <a:gd name="T34" fmla="*/ 0 w 1104"/>
                <a:gd name="T35" fmla="*/ 0 h 1023"/>
                <a:gd name="T36" fmla="*/ 0 w 1104"/>
                <a:gd name="T37" fmla="*/ 0 h 1023"/>
                <a:gd name="T38" fmla="*/ 0 w 1104"/>
                <a:gd name="T39" fmla="*/ 0 h 1023"/>
                <a:gd name="T40" fmla="*/ 0 w 1104"/>
                <a:gd name="T41" fmla="*/ 0 h 1023"/>
                <a:gd name="T42" fmla="*/ 0 w 1104"/>
                <a:gd name="T43" fmla="*/ 0 h 1023"/>
                <a:gd name="T44" fmla="*/ 0 w 1104"/>
                <a:gd name="T45" fmla="*/ 0 h 1023"/>
                <a:gd name="T46" fmla="*/ 0 w 1104"/>
                <a:gd name="T47" fmla="*/ 0 h 1023"/>
                <a:gd name="T48" fmla="*/ 0 w 1104"/>
                <a:gd name="T49" fmla="*/ 0 h 1023"/>
                <a:gd name="T50" fmla="*/ 0 w 1104"/>
                <a:gd name="T51" fmla="*/ 0 h 1023"/>
                <a:gd name="T52" fmla="*/ 0 w 1104"/>
                <a:gd name="T53" fmla="*/ 0 h 1023"/>
                <a:gd name="T54" fmla="*/ 0 w 1104"/>
                <a:gd name="T55" fmla="*/ 0 h 1023"/>
                <a:gd name="T56" fmla="*/ 0 w 1104"/>
                <a:gd name="T57" fmla="*/ 0 h 1023"/>
                <a:gd name="T58" fmla="*/ 0 w 1104"/>
                <a:gd name="T59" fmla="*/ 0 h 1023"/>
                <a:gd name="T60" fmla="*/ 0 w 1104"/>
                <a:gd name="T61" fmla="*/ 0 h 1023"/>
                <a:gd name="T62" fmla="*/ 0 w 1104"/>
                <a:gd name="T63" fmla="*/ 0 h 1023"/>
                <a:gd name="T64" fmla="*/ 0 w 1104"/>
                <a:gd name="T65" fmla="*/ 0 h 1023"/>
                <a:gd name="T66" fmla="*/ 0 w 1104"/>
                <a:gd name="T67" fmla="*/ 0 h 102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104"/>
                <a:gd name="T103" fmla="*/ 0 h 1023"/>
                <a:gd name="T104" fmla="*/ 1104 w 1104"/>
                <a:gd name="T105" fmla="*/ 1023 h 102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104" h="1023">
                  <a:moveTo>
                    <a:pt x="145" y="955"/>
                  </a:moveTo>
                  <a:lnTo>
                    <a:pt x="71" y="888"/>
                  </a:lnTo>
                  <a:lnTo>
                    <a:pt x="103" y="749"/>
                  </a:lnTo>
                  <a:lnTo>
                    <a:pt x="0" y="646"/>
                  </a:lnTo>
                  <a:lnTo>
                    <a:pt x="38" y="614"/>
                  </a:lnTo>
                  <a:lnTo>
                    <a:pt x="258" y="597"/>
                  </a:lnTo>
                  <a:lnTo>
                    <a:pt x="226" y="468"/>
                  </a:lnTo>
                  <a:lnTo>
                    <a:pt x="275" y="345"/>
                  </a:lnTo>
                  <a:lnTo>
                    <a:pt x="339" y="323"/>
                  </a:lnTo>
                  <a:lnTo>
                    <a:pt x="290" y="178"/>
                  </a:lnTo>
                  <a:lnTo>
                    <a:pt x="354" y="120"/>
                  </a:lnTo>
                  <a:lnTo>
                    <a:pt x="339" y="23"/>
                  </a:lnTo>
                  <a:lnTo>
                    <a:pt x="523" y="0"/>
                  </a:lnTo>
                  <a:lnTo>
                    <a:pt x="581" y="71"/>
                  </a:lnTo>
                  <a:lnTo>
                    <a:pt x="668" y="88"/>
                  </a:lnTo>
                  <a:lnTo>
                    <a:pt x="678" y="216"/>
                  </a:lnTo>
                  <a:lnTo>
                    <a:pt x="920" y="313"/>
                  </a:lnTo>
                  <a:lnTo>
                    <a:pt x="926" y="453"/>
                  </a:lnTo>
                  <a:lnTo>
                    <a:pt x="854" y="491"/>
                  </a:lnTo>
                  <a:lnTo>
                    <a:pt x="935" y="533"/>
                  </a:lnTo>
                  <a:lnTo>
                    <a:pt x="1081" y="581"/>
                  </a:lnTo>
                  <a:lnTo>
                    <a:pt x="1081" y="669"/>
                  </a:lnTo>
                  <a:lnTo>
                    <a:pt x="1104" y="729"/>
                  </a:lnTo>
                  <a:lnTo>
                    <a:pt x="839" y="871"/>
                  </a:lnTo>
                  <a:lnTo>
                    <a:pt x="822" y="1000"/>
                  </a:lnTo>
                  <a:lnTo>
                    <a:pt x="742" y="1023"/>
                  </a:lnTo>
                  <a:lnTo>
                    <a:pt x="678" y="904"/>
                  </a:lnTo>
                  <a:lnTo>
                    <a:pt x="500" y="943"/>
                  </a:lnTo>
                  <a:lnTo>
                    <a:pt x="496" y="985"/>
                  </a:lnTo>
                  <a:lnTo>
                    <a:pt x="409" y="985"/>
                  </a:lnTo>
                  <a:lnTo>
                    <a:pt x="371" y="845"/>
                  </a:lnTo>
                  <a:lnTo>
                    <a:pt x="329" y="920"/>
                  </a:lnTo>
                  <a:lnTo>
                    <a:pt x="167" y="936"/>
                  </a:lnTo>
                  <a:lnTo>
                    <a:pt x="145" y="955"/>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37" name="Freeform 43"/>
            <p:cNvSpPr>
              <a:spLocks noChangeAspect="1"/>
            </p:cNvSpPr>
            <p:nvPr/>
          </p:nvSpPr>
          <p:spPr bwMode="auto">
            <a:xfrm rot="815464">
              <a:off x="846105" y="3899003"/>
              <a:ext cx="395290" cy="423846"/>
            </a:xfrm>
            <a:custGeom>
              <a:avLst/>
              <a:gdLst>
                <a:gd name="T0" fmla="*/ 0 w 975"/>
                <a:gd name="T1" fmla="*/ 0 h 1026"/>
                <a:gd name="T2" fmla="*/ 0 w 975"/>
                <a:gd name="T3" fmla="*/ 0 h 1026"/>
                <a:gd name="T4" fmla="*/ 0 w 975"/>
                <a:gd name="T5" fmla="*/ 0 h 1026"/>
                <a:gd name="T6" fmla="*/ 0 w 975"/>
                <a:gd name="T7" fmla="*/ 0 h 1026"/>
                <a:gd name="T8" fmla="*/ 0 w 975"/>
                <a:gd name="T9" fmla="*/ 0 h 1026"/>
                <a:gd name="T10" fmla="*/ 0 w 975"/>
                <a:gd name="T11" fmla="*/ 0 h 1026"/>
                <a:gd name="T12" fmla="*/ 0 w 975"/>
                <a:gd name="T13" fmla="*/ 0 h 1026"/>
                <a:gd name="T14" fmla="*/ 0 w 975"/>
                <a:gd name="T15" fmla="*/ 0 h 1026"/>
                <a:gd name="T16" fmla="*/ 0 w 975"/>
                <a:gd name="T17" fmla="*/ 0 h 1026"/>
                <a:gd name="T18" fmla="*/ 0 w 975"/>
                <a:gd name="T19" fmla="*/ 0 h 1026"/>
                <a:gd name="T20" fmla="*/ 0 w 975"/>
                <a:gd name="T21" fmla="*/ 0 h 1026"/>
                <a:gd name="T22" fmla="*/ 0 w 975"/>
                <a:gd name="T23" fmla="*/ 0 h 1026"/>
                <a:gd name="T24" fmla="*/ 0 w 975"/>
                <a:gd name="T25" fmla="*/ 0 h 1026"/>
                <a:gd name="T26" fmla="*/ 0 w 975"/>
                <a:gd name="T27" fmla="*/ 0 h 1026"/>
                <a:gd name="T28" fmla="*/ 0 w 975"/>
                <a:gd name="T29" fmla="*/ 0 h 1026"/>
                <a:gd name="T30" fmla="*/ 0 w 975"/>
                <a:gd name="T31" fmla="*/ 0 h 1026"/>
                <a:gd name="T32" fmla="*/ 0 w 975"/>
                <a:gd name="T33" fmla="*/ 0 h 1026"/>
                <a:gd name="T34" fmla="*/ 0 w 975"/>
                <a:gd name="T35" fmla="*/ 0 h 1026"/>
                <a:gd name="T36" fmla="*/ 0 w 975"/>
                <a:gd name="T37" fmla="*/ 0 h 1026"/>
                <a:gd name="T38" fmla="*/ 0 w 975"/>
                <a:gd name="T39" fmla="*/ 0 h 1026"/>
                <a:gd name="T40" fmla="*/ 0 w 975"/>
                <a:gd name="T41" fmla="*/ 0 h 1026"/>
                <a:gd name="T42" fmla="*/ 0 w 975"/>
                <a:gd name="T43" fmla="*/ 0 h 1026"/>
                <a:gd name="T44" fmla="*/ 0 w 975"/>
                <a:gd name="T45" fmla="*/ 0 h 1026"/>
                <a:gd name="T46" fmla="*/ 0 w 975"/>
                <a:gd name="T47" fmla="*/ 0 h 1026"/>
                <a:gd name="T48" fmla="*/ 0 w 975"/>
                <a:gd name="T49" fmla="*/ 0 h 1026"/>
                <a:gd name="T50" fmla="*/ 0 w 975"/>
                <a:gd name="T51" fmla="*/ 0 h 1026"/>
                <a:gd name="T52" fmla="*/ 0 w 975"/>
                <a:gd name="T53" fmla="*/ 0 h 1026"/>
                <a:gd name="T54" fmla="*/ 0 w 975"/>
                <a:gd name="T55" fmla="*/ 0 h 1026"/>
                <a:gd name="T56" fmla="*/ 0 w 975"/>
                <a:gd name="T57" fmla="*/ 0 h 1026"/>
                <a:gd name="T58" fmla="*/ 0 w 975"/>
                <a:gd name="T59" fmla="*/ 0 h 1026"/>
                <a:gd name="T60" fmla="*/ 0 w 975"/>
                <a:gd name="T61" fmla="*/ 0 h 1026"/>
                <a:gd name="T62" fmla="*/ 0 w 975"/>
                <a:gd name="T63" fmla="*/ 0 h 1026"/>
                <a:gd name="T64" fmla="*/ 0 w 975"/>
                <a:gd name="T65" fmla="*/ 0 h 1026"/>
                <a:gd name="T66" fmla="*/ 0 w 975"/>
                <a:gd name="T67" fmla="*/ 0 h 1026"/>
                <a:gd name="T68" fmla="*/ 0 w 975"/>
                <a:gd name="T69" fmla="*/ 0 h 1026"/>
                <a:gd name="T70" fmla="*/ 0 w 975"/>
                <a:gd name="T71" fmla="*/ 0 h 1026"/>
                <a:gd name="T72" fmla="*/ 0 w 975"/>
                <a:gd name="T73" fmla="*/ 0 h 1026"/>
                <a:gd name="T74" fmla="*/ 0 w 975"/>
                <a:gd name="T75" fmla="*/ 0 h 1026"/>
                <a:gd name="T76" fmla="*/ 0 w 975"/>
                <a:gd name="T77" fmla="*/ 0 h 1026"/>
                <a:gd name="T78" fmla="*/ 0 w 975"/>
                <a:gd name="T79" fmla="*/ 0 h 1026"/>
                <a:gd name="T80" fmla="*/ 0 w 975"/>
                <a:gd name="T81" fmla="*/ 0 h 10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975"/>
                <a:gd name="T124" fmla="*/ 0 h 1026"/>
                <a:gd name="T125" fmla="*/ 975 w 975"/>
                <a:gd name="T126" fmla="*/ 1026 h 10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975" h="1026">
                  <a:moveTo>
                    <a:pt x="506" y="91"/>
                  </a:moveTo>
                  <a:lnTo>
                    <a:pt x="668" y="75"/>
                  </a:lnTo>
                  <a:lnTo>
                    <a:pt x="710" y="0"/>
                  </a:lnTo>
                  <a:lnTo>
                    <a:pt x="748" y="140"/>
                  </a:lnTo>
                  <a:lnTo>
                    <a:pt x="835" y="140"/>
                  </a:lnTo>
                  <a:lnTo>
                    <a:pt x="829" y="178"/>
                  </a:lnTo>
                  <a:lnTo>
                    <a:pt x="845" y="397"/>
                  </a:lnTo>
                  <a:lnTo>
                    <a:pt x="975" y="469"/>
                  </a:lnTo>
                  <a:lnTo>
                    <a:pt x="887" y="517"/>
                  </a:lnTo>
                  <a:lnTo>
                    <a:pt x="871" y="672"/>
                  </a:lnTo>
                  <a:lnTo>
                    <a:pt x="748" y="678"/>
                  </a:lnTo>
                  <a:lnTo>
                    <a:pt x="781" y="791"/>
                  </a:lnTo>
                  <a:lnTo>
                    <a:pt x="684" y="872"/>
                  </a:lnTo>
                  <a:lnTo>
                    <a:pt x="758" y="911"/>
                  </a:lnTo>
                  <a:lnTo>
                    <a:pt x="526" y="1026"/>
                  </a:lnTo>
                  <a:lnTo>
                    <a:pt x="484" y="920"/>
                  </a:lnTo>
                  <a:lnTo>
                    <a:pt x="400" y="897"/>
                  </a:lnTo>
                  <a:lnTo>
                    <a:pt x="355" y="721"/>
                  </a:lnTo>
                  <a:lnTo>
                    <a:pt x="323" y="607"/>
                  </a:lnTo>
                  <a:lnTo>
                    <a:pt x="252" y="498"/>
                  </a:lnTo>
                  <a:lnTo>
                    <a:pt x="152" y="356"/>
                  </a:lnTo>
                  <a:lnTo>
                    <a:pt x="88" y="318"/>
                  </a:lnTo>
                  <a:lnTo>
                    <a:pt x="0" y="172"/>
                  </a:lnTo>
                  <a:lnTo>
                    <a:pt x="88" y="114"/>
                  </a:lnTo>
                  <a:lnTo>
                    <a:pt x="145" y="220"/>
                  </a:lnTo>
                  <a:lnTo>
                    <a:pt x="194" y="227"/>
                  </a:lnTo>
                  <a:lnTo>
                    <a:pt x="167" y="318"/>
                  </a:lnTo>
                  <a:lnTo>
                    <a:pt x="232" y="307"/>
                  </a:lnTo>
                  <a:lnTo>
                    <a:pt x="330" y="382"/>
                  </a:lnTo>
                  <a:lnTo>
                    <a:pt x="581" y="220"/>
                  </a:lnTo>
                  <a:lnTo>
                    <a:pt x="571" y="155"/>
                  </a:lnTo>
                  <a:lnTo>
                    <a:pt x="567" y="156"/>
                  </a:lnTo>
                  <a:lnTo>
                    <a:pt x="559" y="156"/>
                  </a:lnTo>
                  <a:lnTo>
                    <a:pt x="544" y="158"/>
                  </a:lnTo>
                  <a:lnTo>
                    <a:pt x="528" y="159"/>
                  </a:lnTo>
                  <a:lnTo>
                    <a:pt x="511" y="160"/>
                  </a:lnTo>
                  <a:lnTo>
                    <a:pt x="493" y="161"/>
                  </a:lnTo>
                  <a:lnTo>
                    <a:pt x="479" y="162"/>
                  </a:lnTo>
                  <a:lnTo>
                    <a:pt x="468" y="162"/>
                  </a:lnTo>
                  <a:lnTo>
                    <a:pt x="484" y="110"/>
                  </a:lnTo>
                  <a:lnTo>
                    <a:pt x="506" y="91"/>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38" name="Freeform 44"/>
            <p:cNvSpPr>
              <a:spLocks noChangeAspect="1"/>
            </p:cNvSpPr>
            <p:nvPr/>
          </p:nvSpPr>
          <p:spPr bwMode="auto">
            <a:xfrm rot="815464">
              <a:off x="1844650" y="2071858"/>
              <a:ext cx="557217" cy="684187"/>
            </a:xfrm>
            <a:custGeom>
              <a:avLst/>
              <a:gdLst>
                <a:gd name="T0" fmla="*/ 0 w 1362"/>
                <a:gd name="T1" fmla="*/ 0 h 1665"/>
                <a:gd name="T2" fmla="*/ 0 w 1362"/>
                <a:gd name="T3" fmla="*/ 0 h 1665"/>
                <a:gd name="T4" fmla="*/ 0 w 1362"/>
                <a:gd name="T5" fmla="*/ 0 h 1665"/>
                <a:gd name="T6" fmla="*/ 0 w 1362"/>
                <a:gd name="T7" fmla="*/ 0 h 1665"/>
                <a:gd name="T8" fmla="*/ 0 w 1362"/>
                <a:gd name="T9" fmla="*/ 0 h 1665"/>
                <a:gd name="T10" fmla="*/ 0 w 1362"/>
                <a:gd name="T11" fmla="*/ 0 h 1665"/>
                <a:gd name="T12" fmla="*/ 0 w 1362"/>
                <a:gd name="T13" fmla="*/ 0 h 1665"/>
                <a:gd name="T14" fmla="*/ 0 w 1362"/>
                <a:gd name="T15" fmla="*/ 0 h 1665"/>
                <a:gd name="T16" fmla="*/ 0 w 1362"/>
                <a:gd name="T17" fmla="*/ 0 h 1665"/>
                <a:gd name="T18" fmla="*/ 0 w 1362"/>
                <a:gd name="T19" fmla="*/ 0 h 1665"/>
                <a:gd name="T20" fmla="*/ 0 w 1362"/>
                <a:gd name="T21" fmla="*/ 0 h 1665"/>
                <a:gd name="T22" fmla="*/ 0 w 1362"/>
                <a:gd name="T23" fmla="*/ 0 h 1665"/>
                <a:gd name="T24" fmla="*/ 0 w 1362"/>
                <a:gd name="T25" fmla="*/ 0 h 1665"/>
                <a:gd name="T26" fmla="*/ 0 w 1362"/>
                <a:gd name="T27" fmla="*/ 0 h 1665"/>
                <a:gd name="T28" fmla="*/ 0 w 1362"/>
                <a:gd name="T29" fmla="*/ 0 h 1665"/>
                <a:gd name="T30" fmla="*/ 0 w 1362"/>
                <a:gd name="T31" fmla="*/ 0 h 1665"/>
                <a:gd name="T32" fmla="*/ 0 w 1362"/>
                <a:gd name="T33" fmla="*/ 0 h 1665"/>
                <a:gd name="T34" fmla="*/ 0 w 1362"/>
                <a:gd name="T35" fmla="*/ 0 h 1665"/>
                <a:gd name="T36" fmla="*/ 0 w 1362"/>
                <a:gd name="T37" fmla="*/ 0 h 1665"/>
                <a:gd name="T38" fmla="*/ 0 w 1362"/>
                <a:gd name="T39" fmla="*/ 0 h 1665"/>
                <a:gd name="T40" fmla="*/ 0 w 1362"/>
                <a:gd name="T41" fmla="*/ 0 h 1665"/>
                <a:gd name="T42" fmla="*/ 0 w 1362"/>
                <a:gd name="T43" fmla="*/ 0 h 1665"/>
                <a:gd name="T44" fmla="*/ 0 w 1362"/>
                <a:gd name="T45" fmla="*/ 0 h 1665"/>
                <a:gd name="T46" fmla="*/ 0 w 1362"/>
                <a:gd name="T47" fmla="*/ 0 h 1665"/>
                <a:gd name="T48" fmla="*/ 0 w 1362"/>
                <a:gd name="T49" fmla="*/ 0 h 1665"/>
                <a:gd name="T50" fmla="*/ 0 w 1362"/>
                <a:gd name="T51" fmla="*/ 0 h 1665"/>
                <a:gd name="T52" fmla="*/ 0 w 1362"/>
                <a:gd name="T53" fmla="*/ 0 h 1665"/>
                <a:gd name="T54" fmla="*/ 0 w 1362"/>
                <a:gd name="T55" fmla="*/ 0 h 1665"/>
                <a:gd name="T56" fmla="*/ 0 w 1362"/>
                <a:gd name="T57" fmla="*/ 0 h 1665"/>
                <a:gd name="T58" fmla="*/ 0 w 1362"/>
                <a:gd name="T59" fmla="*/ 0 h 166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362"/>
                <a:gd name="T91" fmla="*/ 0 h 1665"/>
                <a:gd name="T92" fmla="*/ 1362 w 1362"/>
                <a:gd name="T93" fmla="*/ 1665 h 1665"/>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362" h="1665">
                  <a:moveTo>
                    <a:pt x="0" y="917"/>
                  </a:moveTo>
                  <a:lnTo>
                    <a:pt x="426" y="881"/>
                  </a:lnTo>
                  <a:lnTo>
                    <a:pt x="490" y="578"/>
                  </a:lnTo>
                  <a:lnTo>
                    <a:pt x="588" y="559"/>
                  </a:lnTo>
                  <a:lnTo>
                    <a:pt x="717" y="398"/>
                  </a:lnTo>
                  <a:lnTo>
                    <a:pt x="797" y="236"/>
                  </a:lnTo>
                  <a:lnTo>
                    <a:pt x="974" y="171"/>
                  </a:lnTo>
                  <a:lnTo>
                    <a:pt x="1094" y="0"/>
                  </a:lnTo>
                  <a:lnTo>
                    <a:pt x="1222" y="133"/>
                  </a:lnTo>
                  <a:lnTo>
                    <a:pt x="1184" y="256"/>
                  </a:lnTo>
                  <a:lnTo>
                    <a:pt x="1249" y="311"/>
                  </a:lnTo>
                  <a:lnTo>
                    <a:pt x="1287" y="224"/>
                  </a:lnTo>
                  <a:lnTo>
                    <a:pt x="1339" y="256"/>
                  </a:lnTo>
                  <a:lnTo>
                    <a:pt x="1313" y="288"/>
                  </a:lnTo>
                  <a:lnTo>
                    <a:pt x="1362" y="527"/>
                  </a:lnTo>
                  <a:lnTo>
                    <a:pt x="1168" y="675"/>
                  </a:lnTo>
                  <a:lnTo>
                    <a:pt x="1103" y="901"/>
                  </a:lnTo>
                  <a:lnTo>
                    <a:pt x="1184" y="1030"/>
                  </a:lnTo>
                  <a:lnTo>
                    <a:pt x="1074" y="1127"/>
                  </a:lnTo>
                  <a:lnTo>
                    <a:pt x="1014" y="1133"/>
                  </a:lnTo>
                  <a:lnTo>
                    <a:pt x="910" y="1278"/>
                  </a:lnTo>
                  <a:lnTo>
                    <a:pt x="974" y="1392"/>
                  </a:lnTo>
                  <a:lnTo>
                    <a:pt x="910" y="1568"/>
                  </a:lnTo>
                  <a:lnTo>
                    <a:pt x="797" y="1665"/>
                  </a:lnTo>
                  <a:lnTo>
                    <a:pt x="626" y="1520"/>
                  </a:lnTo>
                  <a:lnTo>
                    <a:pt x="542" y="1530"/>
                  </a:lnTo>
                  <a:lnTo>
                    <a:pt x="352" y="1333"/>
                  </a:lnTo>
                  <a:lnTo>
                    <a:pt x="319" y="1392"/>
                  </a:lnTo>
                  <a:lnTo>
                    <a:pt x="168" y="1384"/>
                  </a:lnTo>
                  <a:lnTo>
                    <a:pt x="0" y="917"/>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39" name="Freeform 45"/>
            <p:cNvSpPr>
              <a:spLocks noChangeAspect="1"/>
            </p:cNvSpPr>
            <p:nvPr/>
          </p:nvSpPr>
          <p:spPr bwMode="auto">
            <a:xfrm rot="815464">
              <a:off x="2346304" y="1959151"/>
              <a:ext cx="444503" cy="574653"/>
            </a:xfrm>
            <a:custGeom>
              <a:avLst/>
              <a:gdLst>
                <a:gd name="T0" fmla="*/ 0 w 1090"/>
                <a:gd name="T1" fmla="*/ 0 h 1400"/>
                <a:gd name="T2" fmla="*/ 0 w 1090"/>
                <a:gd name="T3" fmla="*/ 0 h 1400"/>
                <a:gd name="T4" fmla="*/ 0 w 1090"/>
                <a:gd name="T5" fmla="*/ 0 h 1400"/>
                <a:gd name="T6" fmla="*/ 0 w 1090"/>
                <a:gd name="T7" fmla="*/ 0 h 1400"/>
                <a:gd name="T8" fmla="*/ 0 w 1090"/>
                <a:gd name="T9" fmla="*/ 0 h 1400"/>
                <a:gd name="T10" fmla="*/ 0 w 1090"/>
                <a:gd name="T11" fmla="*/ 0 h 1400"/>
                <a:gd name="T12" fmla="*/ 0 w 1090"/>
                <a:gd name="T13" fmla="*/ 0 h 1400"/>
                <a:gd name="T14" fmla="*/ 0 w 1090"/>
                <a:gd name="T15" fmla="*/ 0 h 1400"/>
                <a:gd name="T16" fmla="*/ 0 w 1090"/>
                <a:gd name="T17" fmla="*/ 0 h 1400"/>
                <a:gd name="T18" fmla="*/ 0 w 1090"/>
                <a:gd name="T19" fmla="*/ 0 h 1400"/>
                <a:gd name="T20" fmla="*/ 0 w 1090"/>
                <a:gd name="T21" fmla="*/ 0 h 1400"/>
                <a:gd name="T22" fmla="*/ 0 w 1090"/>
                <a:gd name="T23" fmla="*/ 0 h 1400"/>
                <a:gd name="T24" fmla="*/ 0 w 1090"/>
                <a:gd name="T25" fmla="*/ 0 h 1400"/>
                <a:gd name="T26" fmla="*/ 0 w 1090"/>
                <a:gd name="T27" fmla="*/ 0 h 1400"/>
                <a:gd name="T28" fmla="*/ 0 w 1090"/>
                <a:gd name="T29" fmla="*/ 0 h 1400"/>
                <a:gd name="T30" fmla="*/ 0 w 1090"/>
                <a:gd name="T31" fmla="*/ 0 h 1400"/>
                <a:gd name="T32" fmla="*/ 0 w 1090"/>
                <a:gd name="T33" fmla="*/ 0 h 1400"/>
                <a:gd name="T34" fmla="*/ 0 w 1090"/>
                <a:gd name="T35" fmla="*/ 0 h 1400"/>
                <a:gd name="T36" fmla="*/ 0 w 1090"/>
                <a:gd name="T37" fmla="*/ 0 h 1400"/>
                <a:gd name="T38" fmla="*/ 0 w 1090"/>
                <a:gd name="T39" fmla="*/ 0 h 1400"/>
                <a:gd name="T40" fmla="*/ 0 w 1090"/>
                <a:gd name="T41" fmla="*/ 0 h 1400"/>
                <a:gd name="T42" fmla="*/ 0 w 1090"/>
                <a:gd name="T43" fmla="*/ 0 h 1400"/>
                <a:gd name="T44" fmla="*/ 0 w 1090"/>
                <a:gd name="T45" fmla="*/ 0 h 14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090"/>
                <a:gd name="T70" fmla="*/ 0 h 1400"/>
                <a:gd name="T71" fmla="*/ 1090 w 1090"/>
                <a:gd name="T72" fmla="*/ 1400 h 140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090" h="1400">
                  <a:moveTo>
                    <a:pt x="90" y="387"/>
                  </a:moveTo>
                  <a:lnTo>
                    <a:pt x="300" y="319"/>
                  </a:lnTo>
                  <a:lnTo>
                    <a:pt x="251" y="175"/>
                  </a:lnTo>
                  <a:lnTo>
                    <a:pt x="397" y="29"/>
                  </a:lnTo>
                  <a:lnTo>
                    <a:pt x="594" y="0"/>
                  </a:lnTo>
                  <a:lnTo>
                    <a:pt x="687" y="12"/>
                  </a:lnTo>
                  <a:lnTo>
                    <a:pt x="783" y="110"/>
                  </a:lnTo>
                  <a:lnTo>
                    <a:pt x="929" y="239"/>
                  </a:lnTo>
                  <a:lnTo>
                    <a:pt x="800" y="255"/>
                  </a:lnTo>
                  <a:lnTo>
                    <a:pt x="945" y="465"/>
                  </a:lnTo>
                  <a:lnTo>
                    <a:pt x="978" y="775"/>
                  </a:lnTo>
                  <a:lnTo>
                    <a:pt x="1090" y="1142"/>
                  </a:lnTo>
                  <a:lnTo>
                    <a:pt x="832" y="1400"/>
                  </a:lnTo>
                  <a:lnTo>
                    <a:pt x="622" y="1368"/>
                  </a:lnTo>
                  <a:lnTo>
                    <a:pt x="332" y="885"/>
                  </a:lnTo>
                  <a:lnTo>
                    <a:pt x="332" y="690"/>
                  </a:lnTo>
                  <a:lnTo>
                    <a:pt x="245" y="775"/>
                  </a:lnTo>
                  <a:lnTo>
                    <a:pt x="193" y="743"/>
                  </a:lnTo>
                  <a:lnTo>
                    <a:pt x="155" y="830"/>
                  </a:lnTo>
                  <a:lnTo>
                    <a:pt x="90" y="775"/>
                  </a:lnTo>
                  <a:lnTo>
                    <a:pt x="128" y="652"/>
                  </a:lnTo>
                  <a:lnTo>
                    <a:pt x="0" y="519"/>
                  </a:lnTo>
                  <a:lnTo>
                    <a:pt x="90" y="387"/>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40" name="Freeform 46"/>
            <p:cNvSpPr>
              <a:spLocks noChangeAspect="1"/>
            </p:cNvSpPr>
            <p:nvPr/>
          </p:nvSpPr>
          <p:spPr bwMode="auto">
            <a:xfrm rot="815464">
              <a:off x="1558898" y="2375060"/>
              <a:ext cx="465142" cy="380986"/>
            </a:xfrm>
            <a:custGeom>
              <a:avLst/>
              <a:gdLst>
                <a:gd name="T0" fmla="*/ 0 w 1139"/>
                <a:gd name="T1" fmla="*/ 0 h 935"/>
                <a:gd name="T2" fmla="*/ 0 w 1139"/>
                <a:gd name="T3" fmla="*/ 0 h 935"/>
                <a:gd name="T4" fmla="*/ 0 w 1139"/>
                <a:gd name="T5" fmla="*/ 0 h 935"/>
                <a:gd name="T6" fmla="*/ 0 w 1139"/>
                <a:gd name="T7" fmla="*/ 0 h 935"/>
                <a:gd name="T8" fmla="*/ 0 w 1139"/>
                <a:gd name="T9" fmla="*/ 0 h 935"/>
                <a:gd name="T10" fmla="*/ 0 w 1139"/>
                <a:gd name="T11" fmla="*/ 0 h 935"/>
                <a:gd name="T12" fmla="*/ 0 w 1139"/>
                <a:gd name="T13" fmla="*/ 0 h 935"/>
                <a:gd name="T14" fmla="*/ 0 w 1139"/>
                <a:gd name="T15" fmla="*/ 0 h 935"/>
                <a:gd name="T16" fmla="*/ 0 w 1139"/>
                <a:gd name="T17" fmla="*/ 0 h 935"/>
                <a:gd name="T18" fmla="*/ 0 w 1139"/>
                <a:gd name="T19" fmla="*/ 0 h 935"/>
                <a:gd name="T20" fmla="*/ 0 w 1139"/>
                <a:gd name="T21" fmla="*/ 0 h 935"/>
                <a:gd name="T22" fmla="*/ 0 w 1139"/>
                <a:gd name="T23" fmla="*/ 0 h 935"/>
                <a:gd name="T24" fmla="*/ 0 w 1139"/>
                <a:gd name="T25" fmla="*/ 0 h 935"/>
                <a:gd name="T26" fmla="*/ 0 w 1139"/>
                <a:gd name="T27" fmla="*/ 0 h 935"/>
                <a:gd name="T28" fmla="*/ 0 w 1139"/>
                <a:gd name="T29" fmla="*/ 0 h 935"/>
                <a:gd name="T30" fmla="*/ 0 w 1139"/>
                <a:gd name="T31" fmla="*/ 0 h 935"/>
                <a:gd name="T32" fmla="*/ 0 w 1139"/>
                <a:gd name="T33" fmla="*/ 0 h 935"/>
                <a:gd name="T34" fmla="*/ 0 w 1139"/>
                <a:gd name="T35" fmla="*/ 0 h 935"/>
                <a:gd name="T36" fmla="*/ 0 w 1139"/>
                <a:gd name="T37" fmla="*/ 0 h 935"/>
                <a:gd name="T38" fmla="*/ 0 w 1139"/>
                <a:gd name="T39" fmla="*/ 0 h 935"/>
                <a:gd name="T40" fmla="*/ 0 w 1139"/>
                <a:gd name="T41" fmla="*/ 0 h 935"/>
                <a:gd name="T42" fmla="*/ 0 w 1139"/>
                <a:gd name="T43" fmla="*/ 0 h 93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139"/>
                <a:gd name="T67" fmla="*/ 0 h 935"/>
                <a:gd name="T68" fmla="*/ 1139 w 1139"/>
                <a:gd name="T69" fmla="*/ 935 h 935"/>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139" h="935">
                  <a:moveTo>
                    <a:pt x="1139" y="613"/>
                  </a:moveTo>
                  <a:lnTo>
                    <a:pt x="862" y="797"/>
                  </a:lnTo>
                  <a:lnTo>
                    <a:pt x="846" y="920"/>
                  </a:lnTo>
                  <a:lnTo>
                    <a:pt x="674" y="935"/>
                  </a:lnTo>
                  <a:lnTo>
                    <a:pt x="572" y="855"/>
                  </a:lnTo>
                  <a:lnTo>
                    <a:pt x="562" y="738"/>
                  </a:lnTo>
                  <a:lnTo>
                    <a:pt x="443" y="694"/>
                  </a:lnTo>
                  <a:lnTo>
                    <a:pt x="400" y="571"/>
                  </a:lnTo>
                  <a:lnTo>
                    <a:pt x="233" y="596"/>
                  </a:lnTo>
                  <a:lnTo>
                    <a:pt x="142" y="539"/>
                  </a:lnTo>
                  <a:lnTo>
                    <a:pt x="71" y="532"/>
                  </a:lnTo>
                  <a:lnTo>
                    <a:pt x="0" y="238"/>
                  </a:lnTo>
                  <a:lnTo>
                    <a:pt x="114" y="161"/>
                  </a:lnTo>
                  <a:lnTo>
                    <a:pt x="248" y="191"/>
                  </a:lnTo>
                  <a:lnTo>
                    <a:pt x="362" y="339"/>
                  </a:lnTo>
                  <a:lnTo>
                    <a:pt x="377" y="158"/>
                  </a:lnTo>
                  <a:lnTo>
                    <a:pt x="375" y="16"/>
                  </a:lnTo>
                  <a:lnTo>
                    <a:pt x="597" y="0"/>
                  </a:lnTo>
                  <a:lnTo>
                    <a:pt x="765" y="467"/>
                  </a:lnTo>
                  <a:lnTo>
                    <a:pt x="916" y="475"/>
                  </a:lnTo>
                  <a:lnTo>
                    <a:pt x="949" y="416"/>
                  </a:lnTo>
                  <a:lnTo>
                    <a:pt x="1139" y="613"/>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41" name="Freeform 47"/>
            <p:cNvSpPr>
              <a:spLocks noChangeAspect="1"/>
            </p:cNvSpPr>
            <p:nvPr/>
          </p:nvSpPr>
          <p:spPr bwMode="auto">
            <a:xfrm rot="815464">
              <a:off x="1304896" y="2379822"/>
              <a:ext cx="268290" cy="401623"/>
            </a:xfrm>
            <a:custGeom>
              <a:avLst/>
              <a:gdLst>
                <a:gd name="T0" fmla="*/ 0 w 661"/>
                <a:gd name="T1" fmla="*/ 0 h 968"/>
                <a:gd name="T2" fmla="*/ 0 w 661"/>
                <a:gd name="T3" fmla="*/ 0 h 968"/>
                <a:gd name="T4" fmla="*/ 0 w 661"/>
                <a:gd name="T5" fmla="*/ 0 h 968"/>
                <a:gd name="T6" fmla="*/ 0 w 661"/>
                <a:gd name="T7" fmla="*/ 0 h 968"/>
                <a:gd name="T8" fmla="*/ 0 w 661"/>
                <a:gd name="T9" fmla="*/ 0 h 968"/>
                <a:gd name="T10" fmla="*/ 0 w 661"/>
                <a:gd name="T11" fmla="*/ 0 h 968"/>
                <a:gd name="T12" fmla="*/ 0 w 661"/>
                <a:gd name="T13" fmla="*/ 0 h 968"/>
                <a:gd name="T14" fmla="*/ 0 w 661"/>
                <a:gd name="T15" fmla="*/ 0 h 968"/>
                <a:gd name="T16" fmla="*/ 0 w 661"/>
                <a:gd name="T17" fmla="*/ 0 h 968"/>
                <a:gd name="T18" fmla="*/ 0 w 661"/>
                <a:gd name="T19" fmla="*/ 0 h 968"/>
                <a:gd name="T20" fmla="*/ 0 w 661"/>
                <a:gd name="T21" fmla="*/ 0 h 968"/>
                <a:gd name="T22" fmla="*/ 0 w 661"/>
                <a:gd name="T23" fmla="*/ 0 h 968"/>
                <a:gd name="T24" fmla="*/ 0 w 661"/>
                <a:gd name="T25" fmla="*/ 0 h 968"/>
                <a:gd name="T26" fmla="*/ 0 w 661"/>
                <a:gd name="T27" fmla="*/ 0 h 968"/>
                <a:gd name="T28" fmla="*/ 0 w 661"/>
                <a:gd name="T29" fmla="*/ 0 h 968"/>
                <a:gd name="T30" fmla="*/ 0 w 661"/>
                <a:gd name="T31" fmla="*/ 0 h 968"/>
                <a:gd name="T32" fmla="*/ 0 w 661"/>
                <a:gd name="T33" fmla="*/ 0 h 968"/>
                <a:gd name="T34" fmla="*/ 0 w 661"/>
                <a:gd name="T35" fmla="*/ 0 h 968"/>
                <a:gd name="T36" fmla="*/ 0 w 661"/>
                <a:gd name="T37" fmla="*/ 0 h 968"/>
                <a:gd name="T38" fmla="*/ 0 w 661"/>
                <a:gd name="T39" fmla="*/ 0 h 968"/>
                <a:gd name="T40" fmla="*/ 0 w 661"/>
                <a:gd name="T41" fmla="*/ 0 h 96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61"/>
                <a:gd name="T64" fmla="*/ 0 h 968"/>
                <a:gd name="T65" fmla="*/ 661 w 661"/>
                <a:gd name="T66" fmla="*/ 968 h 96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61" h="968">
                  <a:moveTo>
                    <a:pt x="439" y="722"/>
                  </a:moveTo>
                  <a:lnTo>
                    <a:pt x="403" y="774"/>
                  </a:lnTo>
                  <a:lnTo>
                    <a:pt x="388" y="890"/>
                  </a:lnTo>
                  <a:lnTo>
                    <a:pt x="290" y="968"/>
                  </a:lnTo>
                  <a:lnTo>
                    <a:pt x="206" y="948"/>
                  </a:lnTo>
                  <a:lnTo>
                    <a:pt x="145" y="806"/>
                  </a:lnTo>
                  <a:lnTo>
                    <a:pt x="64" y="774"/>
                  </a:lnTo>
                  <a:lnTo>
                    <a:pt x="97" y="697"/>
                  </a:lnTo>
                  <a:lnTo>
                    <a:pt x="0" y="568"/>
                  </a:lnTo>
                  <a:lnTo>
                    <a:pt x="17" y="548"/>
                  </a:lnTo>
                  <a:lnTo>
                    <a:pt x="129" y="451"/>
                  </a:lnTo>
                  <a:lnTo>
                    <a:pt x="145" y="354"/>
                  </a:lnTo>
                  <a:lnTo>
                    <a:pt x="210" y="309"/>
                  </a:lnTo>
                  <a:lnTo>
                    <a:pt x="248" y="209"/>
                  </a:lnTo>
                  <a:lnTo>
                    <a:pt x="339" y="180"/>
                  </a:lnTo>
                  <a:lnTo>
                    <a:pt x="500" y="0"/>
                  </a:lnTo>
                  <a:lnTo>
                    <a:pt x="590" y="15"/>
                  </a:lnTo>
                  <a:lnTo>
                    <a:pt x="661" y="309"/>
                  </a:lnTo>
                  <a:lnTo>
                    <a:pt x="564" y="354"/>
                  </a:lnTo>
                  <a:lnTo>
                    <a:pt x="549" y="548"/>
                  </a:lnTo>
                  <a:lnTo>
                    <a:pt x="439" y="722"/>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42" name="Freeform 48"/>
            <p:cNvSpPr>
              <a:spLocks noChangeAspect="1"/>
            </p:cNvSpPr>
            <p:nvPr/>
          </p:nvSpPr>
          <p:spPr bwMode="auto">
            <a:xfrm rot="815464">
              <a:off x="1463647" y="2562378"/>
              <a:ext cx="355603" cy="271452"/>
            </a:xfrm>
            <a:custGeom>
              <a:avLst/>
              <a:gdLst>
                <a:gd name="T0" fmla="*/ 0 w 880"/>
                <a:gd name="T1" fmla="*/ 0 h 659"/>
                <a:gd name="T2" fmla="*/ 0 w 880"/>
                <a:gd name="T3" fmla="*/ 0 h 659"/>
                <a:gd name="T4" fmla="*/ 0 w 880"/>
                <a:gd name="T5" fmla="*/ 0 h 659"/>
                <a:gd name="T6" fmla="*/ 0 w 880"/>
                <a:gd name="T7" fmla="*/ 0 h 659"/>
                <a:gd name="T8" fmla="*/ 0 w 880"/>
                <a:gd name="T9" fmla="*/ 0 h 659"/>
                <a:gd name="T10" fmla="*/ 0 w 880"/>
                <a:gd name="T11" fmla="*/ 0 h 659"/>
                <a:gd name="T12" fmla="*/ 0 w 880"/>
                <a:gd name="T13" fmla="*/ 0 h 659"/>
                <a:gd name="T14" fmla="*/ 0 w 880"/>
                <a:gd name="T15" fmla="*/ 0 h 659"/>
                <a:gd name="T16" fmla="*/ 0 w 880"/>
                <a:gd name="T17" fmla="*/ 0 h 659"/>
                <a:gd name="T18" fmla="*/ 0 w 880"/>
                <a:gd name="T19" fmla="*/ 0 h 659"/>
                <a:gd name="T20" fmla="*/ 0 w 880"/>
                <a:gd name="T21" fmla="*/ 0 h 659"/>
                <a:gd name="T22" fmla="*/ 0 w 880"/>
                <a:gd name="T23" fmla="*/ 0 h 659"/>
                <a:gd name="T24" fmla="*/ 0 w 880"/>
                <a:gd name="T25" fmla="*/ 0 h 659"/>
                <a:gd name="T26" fmla="*/ 0 w 880"/>
                <a:gd name="T27" fmla="*/ 0 h 659"/>
                <a:gd name="T28" fmla="*/ 0 w 880"/>
                <a:gd name="T29" fmla="*/ 0 h 659"/>
                <a:gd name="T30" fmla="*/ 0 w 880"/>
                <a:gd name="T31" fmla="*/ 0 h 659"/>
                <a:gd name="T32" fmla="*/ 0 w 880"/>
                <a:gd name="T33" fmla="*/ 0 h 659"/>
                <a:gd name="T34" fmla="*/ 0 w 880"/>
                <a:gd name="T35" fmla="*/ 0 h 659"/>
                <a:gd name="T36" fmla="*/ 0 w 880"/>
                <a:gd name="T37" fmla="*/ 0 h 659"/>
                <a:gd name="T38" fmla="*/ 0 w 880"/>
                <a:gd name="T39" fmla="*/ 0 h 65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880"/>
                <a:gd name="T61" fmla="*/ 0 h 659"/>
                <a:gd name="T62" fmla="*/ 880 w 880"/>
                <a:gd name="T63" fmla="*/ 659 h 65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880" h="659">
                  <a:moveTo>
                    <a:pt x="880" y="653"/>
                  </a:moveTo>
                  <a:lnTo>
                    <a:pt x="874" y="588"/>
                  </a:lnTo>
                  <a:lnTo>
                    <a:pt x="810" y="530"/>
                  </a:lnTo>
                  <a:lnTo>
                    <a:pt x="825" y="403"/>
                  </a:lnTo>
                  <a:lnTo>
                    <a:pt x="723" y="323"/>
                  </a:lnTo>
                  <a:lnTo>
                    <a:pt x="713" y="206"/>
                  </a:lnTo>
                  <a:lnTo>
                    <a:pt x="594" y="162"/>
                  </a:lnTo>
                  <a:lnTo>
                    <a:pt x="551" y="39"/>
                  </a:lnTo>
                  <a:lnTo>
                    <a:pt x="384" y="64"/>
                  </a:lnTo>
                  <a:lnTo>
                    <a:pt x="293" y="7"/>
                  </a:lnTo>
                  <a:lnTo>
                    <a:pt x="222" y="0"/>
                  </a:lnTo>
                  <a:lnTo>
                    <a:pt x="125" y="45"/>
                  </a:lnTo>
                  <a:lnTo>
                    <a:pt x="110" y="239"/>
                  </a:lnTo>
                  <a:lnTo>
                    <a:pt x="0" y="413"/>
                  </a:lnTo>
                  <a:lnTo>
                    <a:pt x="325" y="539"/>
                  </a:lnTo>
                  <a:lnTo>
                    <a:pt x="448" y="539"/>
                  </a:lnTo>
                  <a:lnTo>
                    <a:pt x="545" y="507"/>
                  </a:lnTo>
                  <a:lnTo>
                    <a:pt x="642" y="581"/>
                  </a:lnTo>
                  <a:lnTo>
                    <a:pt x="825" y="659"/>
                  </a:lnTo>
                  <a:lnTo>
                    <a:pt x="880" y="653"/>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43" name="Freeform 49"/>
            <p:cNvSpPr>
              <a:spLocks noChangeAspect="1"/>
            </p:cNvSpPr>
            <p:nvPr/>
          </p:nvSpPr>
          <p:spPr bwMode="auto">
            <a:xfrm rot="815464">
              <a:off x="1360460" y="2717947"/>
              <a:ext cx="455616" cy="306376"/>
            </a:xfrm>
            <a:custGeom>
              <a:avLst/>
              <a:gdLst>
                <a:gd name="T0" fmla="*/ 0 w 1120"/>
                <a:gd name="T1" fmla="*/ 0 h 742"/>
                <a:gd name="T2" fmla="*/ 0 w 1120"/>
                <a:gd name="T3" fmla="*/ 0 h 742"/>
                <a:gd name="T4" fmla="*/ 0 w 1120"/>
                <a:gd name="T5" fmla="*/ 0 h 742"/>
                <a:gd name="T6" fmla="*/ 0 w 1120"/>
                <a:gd name="T7" fmla="*/ 0 h 742"/>
                <a:gd name="T8" fmla="*/ 0 w 1120"/>
                <a:gd name="T9" fmla="*/ 0 h 742"/>
                <a:gd name="T10" fmla="*/ 0 w 1120"/>
                <a:gd name="T11" fmla="*/ 0 h 742"/>
                <a:gd name="T12" fmla="*/ 0 w 1120"/>
                <a:gd name="T13" fmla="*/ 0 h 742"/>
                <a:gd name="T14" fmla="*/ 0 w 1120"/>
                <a:gd name="T15" fmla="*/ 0 h 742"/>
                <a:gd name="T16" fmla="*/ 0 w 1120"/>
                <a:gd name="T17" fmla="*/ 0 h 742"/>
                <a:gd name="T18" fmla="*/ 0 w 1120"/>
                <a:gd name="T19" fmla="*/ 0 h 742"/>
                <a:gd name="T20" fmla="*/ 0 w 1120"/>
                <a:gd name="T21" fmla="*/ 0 h 742"/>
                <a:gd name="T22" fmla="*/ 0 w 1120"/>
                <a:gd name="T23" fmla="*/ 0 h 742"/>
                <a:gd name="T24" fmla="*/ 0 w 1120"/>
                <a:gd name="T25" fmla="*/ 0 h 742"/>
                <a:gd name="T26" fmla="*/ 0 w 1120"/>
                <a:gd name="T27" fmla="*/ 0 h 742"/>
                <a:gd name="T28" fmla="*/ 0 w 1120"/>
                <a:gd name="T29" fmla="*/ 0 h 742"/>
                <a:gd name="T30" fmla="*/ 0 w 1120"/>
                <a:gd name="T31" fmla="*/ 0 h 742"/>
                <a:gd name="T32" fmla="*/ 0 w 1120"/>
                <a:gd name="T33" fmla="*/ 0 h 742"/>
                <a:gd name="T34" fmla="*/ 0 w 1120"/>
                <a:gd name="T35" fmla="*/ 0 h 742"/>
                <a:gd name="T36" fmla="*/ 0 w 1120"/>
                <a:gd name="T37" fmla="*/ 0 h 742"/>
                <a:gd name="T38" fmla="*/ 0 w 1120"/>
                <a:gd name="T39" fmla="*/ 0 h 742"/>
                <a:gd name="T40" fmla="*/ 0 w 1120"/>
                <a:gd name="T41" fmla="*/ 0 h 742"/>
                <a:gd name="T42" fmla="*/ 0 w 1120"/>
                <a:gd name="T43" fmla="*/ 0 h 7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120"/>
                <a:gd name="T67" fmla="*/ 0 h 742"/>
                <a:gd name="T68" fmla="*/ 1120 w 1120"/>
                <a:gd name="T69" fmla="*/ 742 h 74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120" h="742">
                  <a:moveTo>
                    <a:pt x="426" y="611"/>
                  </a:moveTo>
                  <a:lnTo>
                    <a:pt x="507" y="562"/>
                  </a:lnTo>
                  <a:lnTo>
                    <a:pt x="668" y="675"/>
                  </a:lnTo>
                  <a:lnTo>
                    <a:pt x="758" y="675"/>
                  </a:lnTo>
                  <a:lnTo>
                    <a:pt x="839" y="742"/>
                  </a:lnTo>
                  <a:lnTo>
                    <a:pt x="968" y="665"/>
                  </a:lnTo>
                  <a:lnTo>
                    <a:pt x="952" y="524"/>
                  </a:lnTo>
                  <a:lnTo>
                    <a:pt x="1120" y="384"/>
                  </a:lnTo>
                  <a:lnTo>
                    <a:pt x="1097" y="232"/>
                  </a:lnTo>
                  <a:lnTo>
                    <a:pt x="1029" y="240"/>
                  </a:lnTo>
                  <a:lnTo>
                    <a:pt x="974" y="246"/>
                  </a:lnTo>
                  <a:lnTo>
                    <a:pt x="791" y="168"/>
                  </a:lnTo>
                  <a:lnTo>
                    <a:pt x="694" y="94"/>
                  </a:lnTo>
                  <a:lnTo>
                    <a:pt x="597" y="126"/>
                  </a:lnTo>
                  <a:lnTo>
                    <a:pt x="474" y="126"/>
                  </a:lnTo>
                  <a:lnTo>
                    <a:pt x="149" y="0"/>
                  </a:lnTo>
                  <a:lnTo>
                    <a:pt x="113" y="52"/>
                  </a:lnTo>
                  <a:lnTo>
                    <a:pt x="98" y="168"/>
                  </a:lnTo>
                  <a:lnTo>
                    <a:pt x="0" y="246"/>
                  </a:lnTo>
                  <a:lnTo>
                    <a:pt x="152" y="465"/>
                  </a:lnTo>
                  <a:lnTo>
                    <a:pt x="323" y="471"/>
                  </a:lnTo>
                  <a:lnTo>
                    <a:pt x="426" y="611"/>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44" name="Freeform 50"/>
            <p:cNvSpPr>
              <a:spLocks noChangeAspect="1"/>
            </p:cNvSpPr>
            <p:nvPr/>
          </p:nvSpPr>
          <p:spPr bwMode="auto">
            <a:xfrm rot="815464">
              <a:off x="1181070" y="2763983"/>
              <a:ext cx="342903" cy="239704"/>
            </a:xfrm>
            <a:custGeom>
              <a:avLst/>
              <a:gdLst>
                <a:gd name="T0" fmla="*/ 0 w 829"/>
                <a:gd name="T1" fmla="*/ 0 h 593"/>
                <a:gd name="T2" fmla="*/ 0 w 829"/>
                <a:gd name="T3" fmla="*/ 0 h 593"/>
                <a:gd name="T4" fmla="*/ 0 w 829"/>
                <a:gd name="T5" fmla="*/ 0 h 593"/>
                <a:gd name="T6" fmla="*/ 0 w 829"/>
                <a:gd name="T7" fmla="*/ 0 h 593"/>
                <a:gd name="T8" fmla="*/ 0 w 829"/>
                <a:gd name="T9" fmla="*/ 0 h 593"/>
                <a:gd name="T10" fmla="*/ 0 w 829"/>
                <a:gd name="T11" fmla="*/ 0 h 593"/>
                <a:gd name="T12" fmla="*/ 0 w 829"/>
                <a:gd name="T13" fmla="*/ 0 h 593"/>
                <a:gd name="T14" fmla="*/ 0 w 829"/>
                <a:gd name="T15" fmla="*/ 0 h 593"/>
                <a:gd name="T16" fmla="*/ 0 w 829"/>
                <a:gd name="T17" fmla="*/ 0 h 593"/>
                <a:gd name="T18" fmla="*/ 0 w 829"/>
                <a:gd name="T19" fmla="*/ 0 h 593"/>
                <a:gd name="T20" fmla="*/ 0 w 829"/>
                <a:gd name="T21" fmla="*/ 0 h 593"/>
                <a:gd name="T22" fmla="*/ 0 w 829"/>
                <a:gd name="T23" fmla="*/ 0 h 593"/>
                <a:gd name="T24" fmla="*/ 0 w 829"/>
                <a:gd name="T25" fmla="*/ 0 h 593"/>
                <a:gd name="T26" fmla="*/ 0 w 829"/>
                <a:gd name="T27" fmla="*/ 0 h 593"/>
                <a:gd name="T28" fmla="*/ 0 w 829"/>
                <a:gd name="T29" fmla="*/ 0 h 593"/>
                <a:gd name="T30" fmla="*/ 0 w 829"/>
                <a:gd name="T31" fmla="*/ 0 h 593"/>
                <a:gd name="T32" fmla="*/ 0 w 829"/>
                <a:gd name="T33" fmla="*/ 0 h 593"/>
                <a:gd name="T34" fmla="*/ 0 w 829"/>
                <a:gd name="T35" fmla="*/ 0 h 59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29"/>
                <a:gd name="T55" fmla="*/ 0 h 593"/>
                <a:gd name="T56" fmla="*/ 829 w 829"/>
                <a:gd name="T57" fmla="*/ 593 h 59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29" h="593">
                  <a:moveTo>
                    <a:pt x="829" y="385"/>
                  </a:moveTo>
                  <a:lnTo>
                    <a:pt x="790" y="407"/>
                  </a:lnTo>
                  <a:lnTo>
                    <a:pt x="716" y="491"/>
                  </a:lnTo>
                  <a:lnTo>
                    <a:pt x="732" y="568"/>
                  </a:lnTo>
                  <a:lnTo>
                    <a:pt x="442" y="587"/>
                  </a:lnTo>
                  <a:lnTo>
                    <a:pt x="345" y="523"/>
                  </a:lnTo>
                  <a:lnTo>
                    <a:pt x="283" y="578"/>
                  </a:lnTo>
                  <a:lnTo>
                    <a:pt x="168" y="593"/>
                  </a:lnTo>
                  <a:lnTo>
                    <a:pt x="64" y="587"/>
                  </a:lnTo>
                  <a:lnTo>
                    <a:pt x="0" y="426"/>
                  </a:lnTo>
                  <a:lnTo>
                    <a:pt x="64" y="362"/>
                  </a:lnTo>
                  <a:lnTo>
                    <a:pt x="81" y="116"/>
                  </a:lnTo>
                  <a:lnTo>
                    <a:pt x="177" y="103"/>
                  </a:lnTo>
                  <a:lnTo>
                    <a:pt x="319" y="0"/>
                  </a:lnTo>
                  <a:lnTo>
                    <a:pt x="403" y="20"/>
                  </a:lnTo>
                  <a:lnTo>
                    <a:pt x="555" y="239"/>
                  </a:lnTo>
                  <a:lnTo>
                    <a:pt x="726" y="245"/>
                  </a:lnTo>
                  <a:lnTo>
                    <a:pt x="829" y="385"/>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45" name="Freeform 51"/>
            <p:cNvSpPr>
              <a:spLocks noChangeAspect="1"/>
            </p:cNvSpPr>
            <p:nvPr/>
          </p:nvSpPr>
          <p:spPr bwMode="auto">
            <a:xfrm rot="815464">
              <a:off x="1011207" y="2914790"/>
              <a:ext cx="265114" cy="250816"/>
            </a:xfrm>
            <a:custGeom>
              <a:avLst/>
              <a:gdLst>
                <a:gd name="T0" fmla="*/ 0 w 651"/>
                <a:gd name="T1" fmla="*/ 0 h 604"/>
                <a:gd name="T2" fmla="*/ 0 w 651"/>
                <a:gd name="T3" fmla="*/ 0 h 604"/>
                <a:gd name="T4" fmla="*/ 0 w 651"/>
                <a:gd name="T5" fmla="*/ 0 h 604"/>
                <a:gd name="T6" fmla="*/ 0 w 651"/>
                <a:gd name="T7" fmla="*/ 0 h 604"/>
                <a:gd name="T8" fmla="*/ 0 w 651"/>
                <a:gd name="T9" fmla="*/ 0 h 604"/>
                <a:gd name="T10" fmla="*/ 0 w 651"/>
                <a:gd name="T11" fmla="*/ 0 h 604"/>
                <a:gd name="T12" fmla="*/ 0 w 651"/>
                <a:gd name="T13" fmla="*/ 0 h 604"/>
                <a:gd name="T14" fmla="*/ 0 w 651"/>
                <a:gd name="T15" fmla="*/ 0 h 604"/>
                <a:gd name="T16" fmla="*/ 0 w 651"/>
                <a:gd name="T17" fmla="*/ 0 h 604"/>
                <a:gd name="T18" fmla="*/ 0 w 651"/>
                <a:gd name="T19" fmla="*/ 0 h 604"/>
                <a:gd name="T20" fmla="*/ 0 w 651"/>
                <a:gd name="T21" fmla="*/ 0 h 604"/>
                <a:gd name="T22" fmla="*/ 0 w 651"/>
                <a:gd name="T23" fmla="*/ 0 h 604"/>
                <a:gd name="T24" fmla="*/ 0 w 651"/>
                <a:gd name="T25" fmla="*/ 0 h 604"/>
                <a:gd name="T26" fmla="*/ 0 w 651"/>
                <a:gd name="T27" fmla="*/ 0 h 604"/>
                <a:gd name="T28" fmla="*/ 0 w 651"/>
                <a:gd name="T29" fmla="*/ 0 h 604"/>
                <a:gd name="T30" fmla="*/ 0 w 651"/>
                <a:gd name="T31" fmla="*/ 0 h 604"/>
                <a:gd name="T32" fmla="*/ 0 w 651"/>
                <a:gd name="T33" fmla="*/ 0 h 604"/>
                <a:gd name="T34" fmla="*/ 0 w 651"/>
                <a:gd name="T35" fmla="*/ 0 h 604"/>
                <a:gd name="T36" fmla="*/ 0 w 651"/>
                <a:gd name="T37" fmla="*/ 0 h 60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51"/>
                <a:gd name="T58" fmla="*/ 0 h 604"/>
                <a:gd name="T59" fmla="*/ 651 w 651"/>
                <a:gd name="T60" fmla="*/ 604 h 60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51" h="604">
                  <a:moveTo>
                    <a:pt x="386" y="96"/>
                  </a:moveTo>
                  <a:lnTo>
                    <a:pt x="490" y="102"/>
                  </a:lnTo>
                  <a:lnTo>
                    <a:pt x="605" y="87"/>
                  </a:lnTo>
                  <a:lnTo>
                    <a:pt x="651" y="248"/>
                  </a:lnTo>
                  <a:lnTo>
                    <a:pt x="586" y="297"/>
                  </a:lnTo>
                  <a:lnTo>
                    <a:pt x="645" y="409"/>
                  </a:lnTo>
                  <a:lnTo>
                    <a:pt x="516" y="458"/>
                  </a:lnTo>
                  <a:lnTo>
                    <a:pt x="452" y="577"/>
                  </a:lnTo>
                  <a:lnTo>
                    <a:pt x="312" y="604"/>
                  </a:lnTo>
                  <a:lnTo>
                    <a:pt x="225" y="577"/>
                  </a:lnTo>
                  <a:lnTo>
                    <a:pt x="289" y="549"/>
                  </a:lnTo>
                  <a:lnTo>
                    <a:pt x="274" y="451"/>
                  </a:lnTo>
                  <a:lnTo>
                    <a:pt x="257" y="426"/>
                  </a:lnTo>
                  <a:lnTo>
                    <a:pt x="177" y="303"/>
                  </a:lnTo>
                  <a:lnTo>
                    <a:pt x="64" y="303"/>
                  </a:lnTo>
                  <a:lnTo>
                    <a:pt x="0" y="174"/>
                  </a:lnTo>
                  <a:lnTo>
                    <a:pt x="15" y="157"/>
                  </a:lnTo>
                  <a:lnTo>
                    <a:pt x="145" y="0"/>
                  </a:lnTo>
                  <a:lnTo>
                    <a:pt x="386" y="96"/>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46" name="Freeform 52"/>
            <p:cNvSpPr>
              <a:spLocks noChangeAspect="1"/>
            </p:cNvSpPr>
            <p:nvPr/>
          </p:nvSpPr>
          <p:spPr bwMode="auto">
            <a:xfrm rot="815464">
              <a:off x="595278" y="4025998"/>
              <a:ext cx="141288" cy="141282"/>
            </a:xfrm>
            <a:custGeom>
              <a:avLst/>
              <a:gdLst>
                <a:gd name="T0" fmla="*/ 0 w 350"/>
                <a:gd name="T1" fmla="*/ 0 h 352"/>
                <a:gd name="T2" fmla="*/ 0 w 350"/>
                <a:gd name="T3" fmla="*/ 0 h 352"/>
                <a:gd name="T4" fmla="*/ 0 w 350"/>
                <a:gd name="T5" fmla="*/ 0 h 352"/>
                <a:gd name="T6" fmla="*/ 0 w 350"/>
                <a:gd name="T7" fmla="*/ 0 h 352"/>
                <a:gd name="T8" fmla="*/ 0 w 350"/>
                <a:gd name="T9" fmla="*/ 0 h 352"/>
                <a:gd name="T10" fmla="*/ 0 w 350"/>
                <a:gd name="T11" fmla="*/ 0 h 352"/>
                <a:gd name="T12" fmla="*/ 0 w 350"/>
                <a:gd name="T13" fmla="*/ 0 h 352"/>
                <a:gd name="T14" fmla="*/ 0 w 350"/>
                <a:gd name="T15" fmla="*/ 0 h 352"/>
                <a:gd name="T16" fmla="*/ 0 w 350"/>
                <a:gd name="T17" fmla="*/ 0 h 352"/>
                <a:gd name="T18" fmla="*/ 0 w 350"/>
                <a:gd name="T19" fmla="*/ 0 h 352"/>
                <a:gd name="T20" fmla="*/ 0 w 350"/>
                <a:gd name="T21" fmla="*/ 0 h 352"/>
                <a:gd name="T22" fmla="*/ 0 w 350"/>
                <a:gd name="T23" fmla="*/ 0 h 352"/>
                <a:gd name="T24" fmla="*/ 0 w 350"/>
                <a:gd name="T25" fmla="*/ 0 h 35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50"/>
                <a:gd name="T40" fmla="*/ 0 h 352"/>
                <a:gd name="T41" fmla="*/ 350 w 350"/>
                <a:gd name="T42" fmla="*/ 352 h 35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50" h="352">
                  <a:moveTo>
                    <a:pt x="263" y="32"/>
                  </a:moveTo>
                  <a:lnTo>
                    <a:pt x="206" y="48"/>
                  </a:lnTo>
                  <a:lnTo>
                    <a:pt x="102" y="0"/>
                  </a:lnTo>
                  <a:lnTo>
                    <a:pt x="0" y="93"/>
                  </a:lnTo>
                  <a:lnTo>
                    <a:pt x="21" y="129"/>
                  </a:lnTo>
                  <a:lnTo>
                    <a:pt x="176" y="352"/>
                  </a:lnTo>
                  <a:lnTo>
                    <a:pt x="183" y="345"/>
                  </a:lnTo>
                  <a:lnTo>
                    <a:pt x="206" y="297"/>
                  </a:lnTo>
                  <a:lnTo>
                    <a:pt x="295" y="274"/>
                  </a:lnTo>
                  <a:lnTo>
                    <a:pt x="303" y="274"/>
                  </a:lnTo>
                  <a:lnTo>
                    <a:pt x="350" y="102"/>
                  </a:lnTo>
                  <a:lnTo>
                    <a:pt x="270" y="32"/>
                  </a:lnTo>
                  <a:lnTo>
                    <a:pt x="263" y="32"/>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47" name="Freeform 53"/>
            <p:cNvSpPr>
              <a:spLocks noChangeAspect="1"/>
            </p:cNvSpPr>
            <p:nvPr/>
          </p:nvSpPr>
          <p:spPr bwMode="auto">
            <a:xfrm rot="815464">
              <a:off x="704816" y="3924402"/>
              <a:ext cx="292102" cy="369873"/>
            </a:xfrm>
            <a:custGeom>
              <a:avLst/>
              <a:gdLst>
                <a:gd name="T0" fmla="*/ 0 w 723"/>
                <a:gd name="T1" fmla="*/ 0 h 901"/>
                <a:gd name="T2" fmla="*/ 0 w 723"/>
                <a:gd name="T3" fmla="*/ 0 h 901"/>
                <a:gd name="T4" fmla="*/ 0 w 723"/>
                <a:gd name="T5" fmla="*/ 0 h 901"/>
                <a:gd name="T6" fmla="*/ 0 w 723"/>
                <a:gd name="T7" fmla="*/ 0 h 901"/>
                <a:gd name="T8" fmla="*/ 0 w 723"/>
                <a:gd name="T9" fmla="*/ 0 h 901"/>
                <a:gd name="T10" fmla="*/ 0 w 723"/>
                <a:gd name="T11" fmla="*/ 0 h 901"/>
                <a:gd name="T12" fmla="*/ 0 w 723"/>
                <a:gd name="T13" fmla="*/ 0 h 901"/>
                <a:gd name="T14" fmla="*/ 0 w 723"/>
                <a:gd name="T15" fmla="*/ 0 h 901"/>
                <a:gd name="T16" fmla="*/ 0 w 723"/>
                <a:gd name="T17" fmla="*/ 0 h 901"/>
                <a:gd name="T18" fmla="*/ 0 w 723"/>
                <a:gd name="T19" fmla="*/ 0 h 901"/>
                <a:gd name="T20" fmla="*/ 0 w 723"/>
                <a:gd name="T21" fmla="*/ 0 h 901"/>
                <a:gd name="T22" fmla="*/ 0 w 723"/>
                <a:gd name="T23" fmla="*/ 0 h 901"/>
                <a:gd name="T24" fmla="*/ 0 w 723"/>
                <a:gd name="T25" fmla="*/ 0 h 901"/>
                <a:gd name="T26" fmla="*/ 0 w 723"/>
                <a:gd name="T27" fmla="*/ 0 h 901"/>
                <a:gd name="T28" fmla="*/ 0 w 723"/>
                <a:gd name="T29" fmla="*/ 0 h 901"/>
                <a:gd name="T30" fmla="*/ 0 w 723"/>
                <a:gd name="T31" fmla="*/ 0 h 901"/>
                <a:gd name="T32" fmla="*/ 0 w 723"/>
                <a:gd name="T33" fmla="*/ 0 h 901"/>
                <a:gd name="T34" fmla="*/ 0 w 723"/>
                <a:gd name="T35" fmla="*/ 0 h 901"/>
                <a:gd name="T36" fmla="*/ 0 w 723"/>
                <a:gd name="T37" fmla="*/ 0 h 901"/>
                <a:gd name="T38" fmla="*/ 0 w 723"/>
                <a:gd name="T39" fmla="*/ 0 h 901"/>
                <a:gd name="T40" fmla="*/ 0 w 723"/>
                <a:gd name="T41" fmla="*/ 0 h 901"/>
                <a:gd name="T42" fmla="*/ 0 w 723"/>
                <a:gd name="T43" fmla="*/ 0 h 90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723"/>
                <a:gd name="T67" fmla="*/ 0 h 901"/>
                <a:gd name="T68" fmla="*/ 723 w 723"/>
                <a:gd name="T69" fmla="*/ 901 h 90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723" h="901">
                  <a:moveTo>
                    <a:pt x="343" y="901"/>
                  </a:moveTo>
                  <a:lnTo>
                    <a:pt x="326" y="817"/>
                  </a:lnTo>
                  <a:lnTo>
                    <a:pt x="275" y="732"/>
                  </a:lnTo>
                  <a:lnTo>
                    <a:pt x="104" y="626"/>
                  </a:lnTo>
                  <a:lnTo>
                    <a:pt x="40" y="620"/>
                  </a:lnTo>
                  <a:lnTo>
                    <a:pt x="87" y="448"/>
                  </a:lnTo>
                  <a:lnTo>
                    <a:pt x="7" y="378"/>
                  </a:lnTo>
                  <a:lnTo>
                    <a:pt x="0" y="272"/>
                  </a:lnTo>
                  <a:lnTo>
                    <a:pt x="104" y="240"/>
                  </a:lnTo>
                  <a:lnTo>
                    <a:pt x="49" y="94"/>
                  </a:lnTo>
                  <a:lnTo>
                    <a:pt x="184" y="0"/>
                  </a:lnTo>
                  <a:lnTo>
                    <a:pt x="323" y="7"/>
                  </a:lnTo>
                  <a:lnTo>
                    <a:pt x="411" y="153"/>
                  </a:lnTo>
                  <a:lnTo>
                    <a:pt x="475" y="191"/>
                  </a:lnTo>
                  <a:lnTo>
                    <a:pt x="575" y="333"/>
                  </a:lnTo>
                  <a:lnTo>
                    <a:pt x="646" y="442"/>
                  </a:lnTo>
                  <a:lnTo>
                    <a:pt x="678" y="556"/>
                  </a:lnTo>
                  <a:lnTo>
                    <a:pt x="723" y="732"/>
                  </a:lnTo>
                  <a:lnTo>
                    <a:pt x="549" y="772"/>
                  </a:lnTo>
                  <a:lnTo>
                    <a:pt x="526" y="872"/>
                  </a:lnTo>
                  <a:lnTo>
                    <a:pt x="436" y="878"/>
                  </a:lnTo>
                  <a:lnTo>
                    <a:pt x="343" y="901"/>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48" name="Freeform 54"/>
            <p:cNvSpPr>
              <a:spLocks noChangeAspect="1"/>
            </p:cNvSpPr>
            <p:nvPr/>
          </p:nvSpPr>
          <p:spPr bwMode="auto">
            <a:xfrm rot="815464">
              <a:off x="641316" y="4149819"/>
              <a:ext cx="169864" cy="117471"/>
            </a:xfrm>
            <a:custGeom>
              <a:avLst/>
              <a:gdLst>
                <a:gd name="T0" fmla="*/ 0 w 413"/>
                <a:gd name="T1" fmla="*/ 0 h 277"/>
                <a:gd name="T2" fmla="*/ 0 w 413"/>
                <a:gd name="T3" fmla="*/ 0 h 277"/>
                <a:gd name="T4" fmla="*/ 0 w 413"/>
                <a:gd name="T5" fmla="*/ 0 h 277"/>
                <a:gd name="T6" fmla="*/ 0 w 413"/>
                <a:gd name="T7" fmla="*/ 0 h 277"/>
                <a:gd name="T8" fmla="*/ 0 w 413"/>
                <a:gd name="T9" fmla="*/ 0 h 277"/>
                <a:gd name="T10" fmla="*/ 0 w 413"/>
                <a:gd name="T11" fmla="*/ 0 h 277"/>
                <a:gd name="T12" fmla="*/ 0 w 413"/>
                <a:gd name="T13" fmla="*/ 0 h 277"/>
                <a:gd name="T14" fmla="*/ 0 w 413"/>
                <a:gd name="T15" fmla="*/ 0 h 277"/>
                <a:gd name="T16" fmla="*/ 0 w 413"/>
                <a:gd name="T17" fmla="*/ 0 h 277"/>
                <a:gd name="T18" fmla="*/ 0 w 413"/>
                <a:gd name="T19" fmla="*/ 0 h 277"/>
                <a:gd name="T20" fmla="*/ 0 w 413"/>
                <a:gd name="T21" fmla="*/ 0 h 277"/>
                <a:gd name="T22" fmla="*/ 0 w 413"/>
                <a:gd name="T23" fmla="*/ 0 h 277"/>
                <a:gd name="T24" fmla="*/ 0 w 413"/>
                <a:gd name="T25" fmla="*/ 0 h 27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13"/>
                <a:gd name="T40" fmla="*/ 0 h 277"/>
                <a:gd name="T41" fmla="*/ 413 w 413"/>
                <a:gd name="T42" fmla="*/ 277 h 27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13" h="277">
                  <a:moveTo>
                    <a:pt x="333" y="262"/>
                  </a:moveTo>
                  <a:lnTo>
                    <a:pt x="239" y="241"/>
                  </a:lnTo>
                  <a:lnTo>
                    <a:pt x="159" y="277"/>
                  </a:lnTo>
                  <a:lnTo>
                    <a:pt x="23" y="112"/>
                  </a:lnTo>
                  <a:lnTo>
                    <a:pt x="0" y="78"/>
                  </a:lnTo>
                  <a:lnTo>
                    <a:pt x="7" y="71"/>
                  </a:lnTo>
                  <a:lnTo>
                    <a:pt x="30" y="23"/>
                  </a:lnTo>
                  <a:lnTo>
                    <a:pt x="119" y="0"/>
                  </a:lnTo>
                  <a:lnTo>
                    <a:pt x="127" y="0"/>
                  </a:lnTo>
                  <a:lnTo>
                    <a:pt x="191" y="6"/>
                  </a:lnTo>
                  <a:lnTo>
                    <a:pt x="362" y="112"/>
                  </a:lnTo>
                  <a:lnTo>
                    <a:pt x="413" y="197"/>
                  </a:lnTo>
                  <a:lnTo>
                    <a:pt x="333" y="262"/>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49" name="Freeform 55"/>
            <p:cNvSpPr>
              <a:spLocks noChangeAspect="1"/>
            </p:cNvSpPr>
            <p:nvPr/>
          </p:nvSpPr>
          <p:spPr bwMode="auto">
            <a:xfrm rot="815464">
              <a:off x="707991" y="4279989"/>
              <a:ext cx="201615" cy="152394"/>
            </a:xfrm>
            <a:custGeom>
              <a:avLst/>
              <a:gdLst>
                <a:gd name="T0" fmla="*/ 0 w 497"/>
                <a:gd name="T1" fmla="*/ 0 h 373"/>
                <a:gd name="T2" fmla="*/ 0 w 497"/>
                <a:gd name="T3" fmla="*/ 0 h 373"/>
                <a:gd name="T4" fmla="*/ 0 w 497"/>
                <a:gd name="T5" fmla="*/ 0 h 373"/>
                <a:gd name="T6" fmla="*/ 0 w 497"/>
                <a:gd name="T7" fmla="*/ 0 h 373"/>
                <a:gd name="T8" fmla="*/ 0 w 497"/>
                <a:gd name="T9" fmla="*/ 0 h 373"/>
                <a:gd name="T10" fmla="*/ 0 w 497"/>
                <a:gd name="T11" fmla="*/ 0 h 373"/>
                <a:gd name="T12" fmla="*/ 0 w 497"/>
                <a:gd name="T13" fmla="*/ 0 h 373"/>
                <a:gd name="T14" fmla="*/ 0 w 497"/>
                <a:gd name="T15" fmla="*/ 0 h 373"/>
                <a:gd name="T16" fmla="*/ 0 w 497"/>
                <a:gd name="T17" fmla="*/ 0 h 373"/>
                <a:gd name="T18" fmla="*/ 0 w 497"/>
                <a:gd name="T19" fmla="*/ 0 h 373"/>
                <a:gd name="T20" fmla="*/ 0 w 497"/>
                <a:gd name="T21" fmla="*/ 0 h 373"/>
                <a:gd name="T22" fmla="*/ 0 w 497"/>
                <a:gd name="T23" fmla="*/ 0 h 373"/>
                <a:gd name="T24" fmla="*/ 0 w 497"/>
                <a:gd name="T25" fmla="*/ 0 h 373"/>
                <a:gd name="T26" fmla="*/ 0 w 497"/>
                <a:gd name="T27" fmla="*/ 0 h 373"/>
                <a:gd name="T28" fmla="*/ 0 w 497"/>
                <a:gd name="T29" fmla="*/ 0 h 373"/>
                <a:gd name="T30" fmla="*/ 0 w 497"/>
                <a:gd name="T31" fmla="*/ 0 h 37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97"/>
                <a:gd name="T49" fmla="*/ 0 h 373"/>
                <a:gd name="T50" fmla="*/ 497 w 497"/>
                <a:gd name="T51" fmla="*/ 373 h 37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97" h="373">
                  <a:moveTo>
                    <a:pt x="188" y="373"/>
                  </a:moveTo>
                  <a:lnTo>
                    <a:pt x="368" y="328"/>
                  </a:lnTo>
                  <a:lnTo>
                    <a:pt x="390" y="239"/>
                  </a:lnTo>
                  <a:lnTo>
                    <a:pt x="487" y="206"/>
                  </a:lnTo>
                  <a:lnTo>
                    <a:pt x="497" y="125"/>
                  </a:lnTo>
                  <a:lnTo>
                    <a:pt x="423" y="93"/>
                  </a:lnTo>
                  <a:lnTo>
                    <a:pt x="377" y="0"/>
                  </a:lnTo>
                  <a:lnTo>
                    <a:pt x="287" y="6"/>
                  </a:lnTo>
                  <a:lnTo>
                    <a:pt x="194" y="29"/>
                  </a:lnTo>
                  <a:lnTo>
                    <a:pt x="116" y="19"/>
                  </a:lnTo>
                  <a:lnTo>
                    <a:pt x="106" y="29"/>
                  </a:lnTo>
                  <a:lnTo>
                    <a:pt x="133" y="70"/>
                  </a:lnTo>
                  <a:lnTo>
                    <a:pt x="126" y="206"/>
                  </a:lnTo>
                  <a:lnTo>
                    <a:pt x="19" y="206"/>
                  </a:lnTo>
                  <a:lnTo>
                    <a:pt x="0" y="206"/>
                  </a:lnTo>
                  <a:lnTo>
                    <a:pt x="188" y="373"/>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50" name="Freeform 56"/>
            <p:cNvSpPr>
              <a:spLocks noChangeAspect="1"/>
            </p:cNvSpPr>
            <p:nvPr/>
          </p:nvSpPr>
          <p:spPr bwMode="auto">
            <a:xfrm rot="815464">
              <a:off x="665129" y="4235540"/>
              <a:ext cx="131763" cy="104771"/>
            </a:xfrm>
            <a:custGeom>
              <a:avLst/>
              <a:gdLst>
                <a:gd name="T0" fmla="*/ 0 w 326"/>
                <a:gd name="T1" fmla="*/ 0 h 261"/>
                <a:gd name="T2" fmla="*/ 0 w 326"/>
                <a:gd name="T3" fmla="*/ 0 h 261"/>
                <a:gd name="T4" fmla="*/ 0 w 326"/>
                <a:gd name="T5" fmla="*/ 0 h 261"/>
                <a:gd name="T6" fmla="*/ 0 w 326"/>
                <a:gd name="T7" fmla="*/ 0 h 261"/>
                <a:gd name="T8" fmla="*/ 0 w 326"/>
                <a:gd name="T9" fmla="*/ 0 h 261"/>
                <a:gd name="T10" fmla="*/ 0 w 326"/>
                <a:gd name="T11" fmla="*/ 0 h 261"/>
                <a:gd name="T12" fmla="*/ 0 w 326"/>
                <a:gd name="T13" fmla="*/ 0 h 261"/>
                <a:gd name="T14" fmla="*/ 0 w 326"/>
                <a:gd name="T15" fmla="*/ 0 h 261"/>
                <a:gd name="T16" fmla="*/ 0 w 326"/>
                <a:gd name="T17" fmla="*/ 0 h 261"/>
                <a:gd name="T18" fmla="*/ 0 w 326"/>
                <a:gd name="T19" fmla="*/ 0 h 261"/>
                <a:gd name="T20" fmla="*/ 0 w 326"/>
                <a:gd name="T21" fmla="*/ 0 h 261"/>
                <a:gd name="T22" fmla="*/ 0 w 326"/>
                <a:gd name="T23" fmla="*/ 0 h 261"/>
                <a:gd name="T24" fmla="*/ 0 w 326"/>
                <a:gd name="T25" fmla="*/ 0 h 261"/>
                <a:gd name="T26" fmla="*/ 0 w 326"/>
                <a:gd name="T27" fmla="*/ 0 h 26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26"/>
                <a:gd name="T43" fmla="*/ 0 h 261"/>
                <a:gd name="T44" fmla="*/ 326 w 326"/>
                <a:gd name="T45" fmla="*/ 261 h 26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26" h="261">
                  <a:moveTo>
                    <a:pt x="229" y="65"/>
                  </a:moveTo>
                  <a:lnTo>
                    <a:pt x="135" y="44"/>
                  </a:lnTo>
                  <a:lnTo>
                    <a:pt x="55" y="80"/>
                  </a:lnTo>
                  <a:lnTo>
                    <a:pt x="64" y="93"/>
                  </a:lnTo>
                  <a:lnTo>
                    <a:pt x="0" y="142"/>
                  </a:lnTo>
                  <a:lnTo>
                    <a:pt x="132" y="261"/>
                  </a:lnTo>
                  <a:lnTo>
                    <a:pt x="151" y="261"/>
                  </a:lnTo>
                  <a:lnTo>
                    <a:pt x="258" y="261"/>
                  </a:lnTo>
                  <a:lnTo>
                    <a:pt x="265" y="125"/>
                  </a:lnTo>
                  <a:lnTo>
                    <a:pt x="238" y="84"/>
                  </a:lnTo>
                  <a:lnTo>
                    <a:pt x="248" y="74"/>
                  </a:lnTo>
                  <a:lnTo>
                    <a:pt x="326" y="84"/>
                  </a:lnTo>
                  <a:lnTo>
                    <a:pt x="309" y="0"/>
                  </a:lnTo>
                  <a:lnTo>
                    <a:pt x="229" y="65"/>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51" name="Freeform 57"/>
            <p:cNvSpPr>
              <a:spLocks noChangeAspect="1"/>
            </p:cNvSpPr>
            <p:nvPr/>
          </p:nvSpPr>
          <p:spPr bwMode="auto">
            <a:xfrm rot="815464">
              <a:off x="1120745" y="3970437"/>
              <a:ext cx="204790" cy="369874"/>
            </a:xfrm>
            <a:custGeom>
              <a:avLst/>
              <a:gdLst>
                <a:gd name="T0" fmla="*/ 0 w 509"/>
                <a:gd name="T1" fmla="*/ 0 h 910"/>
                <a:gd name="T2" fmla="*/ 0 w 509"/>
                <a:gd name="T3" fmla="*/ 0 h 910"/>
                <a:gd name="T4" fmla="*/ 0 w 509"/>
                <a:gd name="T5" fmla="*/ 0 h 910"/>
                <a:gd name="T6" fmla="*/ 0 w 509"/>
                <a:gd name="T7" fmla="*/ 0 h 910"/>
                <a:gd name="T8" fmla="*/ 0 w 509"/>
                <a:gd name="T9" fmla="*/ 0 h 910"/>
                <a:gd name="T10" fmla="*/ 0 w 509"/>
                <a:gd name="T11" fmla="*/ 0 h 910"/>
                <a:gd name="T12" fmla="*/ 0 w 509"/>
                <a:gd name="T13" fmla="*/ 0 h 910"/>
                <a:gd name="T14" fmla="*/ 0 w 509"/>
                <a:gd name="T15" fmla="*/ 0 h 910"/>
                <a:gd name="T16" fmla="*/ 0 w 509"/>
                <a:gd name="T17" fmla="*/ 0 h 910"/>
                <a:gd name="T18" fmla="*/ 0 w 509"/>
                <a:gd name="T19" fmla="*/ 0 h 910"/>
                <a:gd name="T20" fmla="*/ 0 w 509"/>
                <a:gd name="T21" fmla="*/ 0 h 910"/>
                <a:gd name="T22" fmla="*/ 0 w 509"/>
                <a:gd name="T23" fmla="*/ 0 h 910"/>
                <a:gd name="T24" fmla="*/ 0 w 509"/>
                <a:gd name="T25" fmla="*/ 0 h 910"/>
                <a:gd name="T26" fmla="*/ 0 w 509"/>
                <a:gd name="T27" fmla="*/ 0 h 910"/>
                <a:gd name="T28" fmla="*/ 0 w 509"/>
                <a:gd name="T29" fmla="*/ 0 h 910"/>
                <a:gd name="T30" fmla="*/ 0 w 509"/>
                <a:gd name="T31" fmla="*/ 0 h 910"/>
                <a:gd name="T32" fmla="*/ 0 w 509"/>
                <a:gd name="T33" fmla="*/ 0 h 910"/>
                <a:gd name="T34" fmla="*/ 0 w 509"/>
                <a:gd name="T35" fmla="*/ 0 h 910"/>
                <a:gd name="T36" fmla="*/ 0 w 509"/>
                <a:gd name="T37" fmla="*/ 0 h 910"/>
                <a:gd name="T38" fmla="*/ 0 w 509"/>
                <a:gd name="T39" fmla="*/ 0 h 910"/>
                <a:gd name="T40" fmla="*/ 0 w 509"/>
                <a:gd name="T41" fmla="*/ 0 h 910"/>
                <a:gd name="T42" fmla="*/ 0 w 509"/>
                <a:gd name="T43" fmla="*/ 0 h 910"/>
                <a:gd name="T44" fmla="*/ 0 w 509"/>
                <a:gd name="T45" fmla="*/ 0 h 910"/>
                <a:gd name="T46" fmla="*/ 0 w 509"/>
                <a:gd name="T47" fmla="*/ 0 h 91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09"/>
                <a:gd name="T73" fmla="*/ 0 h 910"/>
                <a:gd name="T74" fmla="*/ 509 w 509"/>
                <a:gd name="T75" fmla="*/ 910 h 91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09" h="910">
                  <a:moveTo>
                    <a:pt x="74" y="852"/>
                  </a:moveTo>
                  <a:lnTo>
                    <a:pt x="0" y="813"/>
                  </a:lnTo>
                  <a:lnTo>
                    <a:pt x="97" y="732"/>
                  </a:lnTo>
                  <a:lnTo>
                    <a:pt x="64" y="619"/>
                  </a:lnTo>
                  <a:lnTo>
                    <a:pt x="187" y="613"/>
                  </a:lnTo>
                  <a:lnTo>
                    <a:pt x="203" y="458"/>
                  </a:lnTo>
                  <a:lnTo>
                    <a:pt x="291" y="410"/>
                  </a:lnTo>
                  <a:lnTo>
                    <a:pt x="161" y="338"/>
                  </a:lnTo>
                  <a:lnTo>
                    <a:pt x="145" y="119"/>
                  </a:lnTo>
                  <a:lnTo>
                    <a:pt x="151" y="81"/>
                  </a:lnTo>
                  <a:lnTo>
                    <a:pt x="155" y="39"/>
                  </a:lnTo>
                  <a:lnTo>
                    <a:pt x="333" y="0"/>
                  </a:lnTo>
                  <a:lnTo>
                    <a:pt x="397" y="119"/>
                  </a:lnTo>
                  <a:lnTo>
                    <a:pt x="316" y="145"/>
                  </a:lnTo>
                  <a:lnTo>
                    <a:pt x="413" y="291"/>
                  </a:lnTo>
                  <a:lnTo>
                    <a:pt x="365" y="403"/>
                  </a:lnTo>
                  <a:lnTo>
                    <a:pt x="509" y="500"/>
                  </a:lnTo>
                  <a:lnTo>
                    <a:pt x="413" y="758"/>
                  </a:lnTo>
                  <a:lnTo>
                    <a:pt x="333" y="742"/>
                  </a:lnTo>
                  <a:lnTo>
                    <a:pt x="365" y="878"/>
                  </a:lnTo>
                  <a:lnTo>
                    <a:pt x="361" y="878"/>
                  </a:lnTo>
                  <a:lnTo>
                    <a:pt x="252" y="910"/>
                  </a:lnTo>
                  <a:lnTo>
                    <a:pt x="81" y="846"/>
                  </a:lnTo>
                  <a:lnTo>
                    <a:pt x="74" y="852"/>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52" name="Freeform 58"/>
            <p:cNvSpPr>
              <a:spLocks noChangeAspect="1"/>
            </p:cNvSpPr>
            <p:nvPr/>
          </p:nvSpPr>
          <p:spPr bwMode="auto">
            <a:xfrm rot="815464">
              <a:off x="733392" y="4235540"/>
              <a:ext cx="239715" cy="433371"/>
            </a:xfrm>
            <a:custGeom>
              <a:avLst/>
              <a:gdLst>
                <a:gd name="T0" fmla="*/ 0 w 590"/>
                <a:gd name="T1" fmla="*/ 0 h 1059"/>
                <a:gd name="T2" fmla="*/ 0 w 590"/>
                <a:gd name="T3" fmla="*/ 0 h 1059"/>
                <a:gd name="T4" fmla="*/ 0 w 590"/>
                <a:gd name="T5" fmla="*/ 0 h 1059"/>
                <a:gd name="T6" fmla="*/ 0 w 590"/>
                <a:gd name="T7" fmla="*/ 0 h 1059"/>
                <a:gd name="T8" fmla="*/ 0 w 590"/>
                <a:gd name="T9" fmla="*/ 0 h 1059"/>
                <a:gd name="T10" fmla="*/ 0 w 590"/>
                <a:gd name="T11" fmla="*/ 0 h 1059"/>
                <a:gd name="T12" fmla="*/ 0 w 590"/>
                <a:gd name="T13" fmla="*/ 0 h 1059"/>
                <a:gd name="T14" fmla="*/ 0 w 590"/>
                <a:gd name="T15" fmla="*/ 0 h 1059"/>
                <a:gd name="T16" fmla="*/ 0 w 590"/>
                <a:gd name="T17" fmla="*/ 0 h 1059"/>
                <a:gd name="T18" fmla="*/ 0 w 590"/>
                <a:gd name="T19" fmla="*/ 0 h 1059"/>
                <a:gd name="T20" fmla="*/ 0 w 590"/>
                <a:gd name="T21" fmla="*/ 0 h 1059"/>
                <a:gd name="T22" fmla="*/ 0 w 590"/>
                <a:gd name="T23" fmla="*/ 0 h 1059"/>
                <a:gd name="T24" fmla="*/ 0 w 590"/>
                <a:gd name="T25" fmla="*/ 0 h 1059"/>
                <a:gd name="T26" fmla="*/ 0 w 590"/>
                <a:gd name="T27" fmla="*/ 0 h 1059"/>
                <a:gd name="T28" fmla="*/ 0 w 590"/>
                <a:gd name="T29" fmla="*/ 0 h 1059"/>
                <a:gd name="T30" fmla="*/ 0 w 590"/>
                <a:gd name="T31" fmla="*/ 0 h 1059"/>
                <a:gd name="T32" fmla="*/ 0 w 590"/>
                <a:gd name="T33" fmla="*/ 0 h 1059"/>
                <a:gd name="T34" fmla="*/ 0 w 590"/>
                <a:gd name="T35" fmla="*/ 0 h 1059"/>
                <a:gd name="T36" fmla="*/ 0 w 590"/>
                <a:gd name="T37" fmla="*/ 0 h 1059"/>
                <a:gd name="T38" fmla="*/ 0 w 590"/>
                <a:gd name="T39" fmla="*/ 0 h 1059"/>
                <a:gd name="T40" fmla="*/ 0 w 590"/>
                <a:gd name="T41" fmla="*/ 0 h 105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90"/>
                <a:gd name="T64" fmla="*/ 0 h 1059"/>
                <a:gd name="T65" fmla="*/ 590 w 590"/>
                <a:gd name="T66" fmla="*/ 1059 h 105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90" h="1059">
                  <a:moveTo>
                    <a:pt x="590" y="129"/>
                  </a:moveTo>
                  <a:lnTo>
                    <a:pt x="548" y="23"/>
                  </a:lnTo>
                  <a:lnTo>
                    <a:pt x="464" y="0"/>
                  </a:lnTo>
                  <a:lnTo>
                    <a:pt x="290" y="40"/>
                  </a:lnTo>
                  <a:lnTo>
                    <a:pt x="267" y="140"/>
                  </a:lnTo>
                  <a:lnTo>
                    <a:pt x="313" y="233"/>
                  </a:lnTo>
                  <a:lnTo>
                    <a:pt x="387" y="265"/>
                  </a:lnTo>
                  <a:lnTo>
                    <a:pt x="377" y="346"/>
                  </a:lnTo>
                  <a:lnTo>
                    <a:pt x="280" y="379"/>
                  </a:lnTo>
                  <a:lnTo>
                    <a:pt x="258" y="468"/>
                  </a:lnTo>
                  <a:lnTo>
                    <a:pt x="78" y="513"/>
                  </a:lnTo>
                  <a:lnTo>
                    <a:pt x="0" y="581"/>
                  </a:lnTo>
                  <a:lnTo>
                    <a:pt x="97" y="765"/>
                  </a:lnTo>
                  <a:lnTo>
                    <a:pt x="129" y="824"/>
                  </a:lnTo>
                  <a:lnTo>
                    <a:pt x="129" y="1034"/>
                  </a:lnTo>
                  <a:lnTo>
                    <a:pt x="364" y="1059"/>
                  </a:lnTo>
                  <a:lnTo>
                    <a:pt x="426" y="589"/>
                  </a:lnTo>
                  <a:lnTo>
                    <a:pt x="587" y="379"/>
                  </a:lnTo>
                  <a:lnTo>
                    <a:pt x="522" y="330"/>
                  </a:lnTo>
                  <a:lnTo>
                    <a:pt x="548" y="152"/>
                  </a:lnTo>
                  <a:lnTo>
                    <a:pt x="590" y="129"/>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53" name="Freeform 59"/>
            <p:cNvSpPr>
              <a:spLocks noChangeAspect="1"/>
            </p:cNvSpPr>
            <p:nvPr/>
          </p:nvSpPr>
          <p:spPr bwMode="auto">
            <a:xfrm rot="815464">
              <a:off x="531778" y="3641838"/>
              <a:ext cx="311152" cy="412735"/>
            </a:xfrm>
            <a:custGeom>
              <a:avLst/>
              <a:gdLst>
                <a:gd name="T0" fmla="*/ 0 w 765"/>
                <a:gd name="T1" fmla="*/ 0 h 1013"/>
                <a:gd name="T2" fmla="*/ 0 w 765"/>
                <a:gd name="T3" fmla="*/ 0 h 1013"/>
                <a:gd name="T4" fmla="*/ 0 w 765"/>
                <a:gd name="T5" fmla="*/ 0 h 1013"/>
                <a:gd name="T6" fmla="*/ 0 w 765"/>
                <a:gd name="T7" fmla="*/ 0 h 1013"/>
                <a:gd name="T8" fmla="*/ 0 w 765"/>
                <a:gd name="T9" fmla="*/ 0 h 1013"/>
                <a:gd name="T10" fmla="*/ 0 w 765"/>
                <a:gd name="T11" fmla="*/ 0 h 1013"/>
                <a:gd name="T12" fmla="*/ 0 w 765"/>
                <a:gd name="T13" fmla="*/ 0 h 1013"/>
                <a:gd name="T14" fmla="*/ 0 w 765"/>
                <a:gd name="T15" fmla="*/ 0 h 1013"/>
                <a:gd name="T16" fmla="*/ 0 w 765"/>
                <a:gd name="T17" fmla="*/ 0 h 1013"/>
                <a:gd name="T18" fmla="*/ 0 w 765"/>
                <a:gd name="T19" fmla="*/ 0 h 1013"/>
                <a:gd name="T20" fmla="*/ 0 w 765"/>
                <a:gd name="T21" fmla="*/ 0 h 1013"/>
                <a:gd name="T22" fmla="*/ 0 w 765"/>
                <a:gd name="T23" fmla="*/ 0 h 1013"/>
                <a:gd name="T24" fmla="*/ 0 w 765"/>
                <a:gd name="T25" fmla="*/ 0 h 1013"/>
                <a:gd name="T26" fmla="*/ 0 w 765"/>
                <a:gd name="T27" fmla="*/ 0 h 1013"/>
                <a:gd name="T28" fmla="*/ 0 w 765"/>
                <a:gd name="T29" fmla="*/ 0 h 1013"/>
                <a:gd name="T30" fmla="*/ 0 w 765"/>
                <a:gd name="T31" fmla="*/ 0 h 1013"/>
                <a:gd name="T32" fmla="*/ 0 w 765"/>
                <a:gd name="T33" fmla="*/ 0 h 1013"/>
                <a:gd name="T34" fmla="*/ 0 w 765"/>
                <a:gd name="T35" fmla="*/ 0 h 1013"/>
                <a:gd name="T36" fmla="*/ 0 w 765"/>
                <a:gd name="T37" fmla="*/ 0 h 1013"/>
                <a:gd name="T38" fmla="*/ 0 w 765"/>
                <a:gd name="T39" fmla="*/ 0 h 1013"/>
                <a:gd name="T40" fmla="*/ 0 w 765"/>
                <a:gd name="T41" fmla="*/ 0 h 1013"/>
                <a:gd name="T42" fmla="*/ 0 w 765"/>
                <a:gd name="T43" fmla="*/ 0 h 1013"/>
                <a:gd name="T44" fmla="*/ 0 w 765"/>
                <a:gd name="T45" fmla="*/ 0 h 1013"/>
                <a:gd name="T46" fmla="*/ 0 w 765"/>
                <a:gd name="T47" fmla="*/ 0 h 1013"/>
                <a:gd name="T48" fmla="*/ 0 w 765"/>
                <a:gd name="T49" fmla="*/ 0 h 1013"/>
                <a:gd name="T50" fmla="*/ 0 w 765"/>
                <a:gd name="T51" fmla="*/ 0 h 1013"/>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765"/>
                <a:gd name="T79" fmla="*/ 0 h 1013"/>
                <a:gd name="T80" fmla="*/ 765 w 765"/>
                <a:gd name="T81" fmla="*/ 1013 h 1013"/>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765" h="1013">
                  <a:moveTo>
                    <a:pt x="748" y="574"/>
                  </a:moveTo>
                  <a:lnTo>
                    <a:pt x="765" y="435"/>
                  </a:lnTo>
                  <a:lnTo>
                    <a:pt x="651" y="371"/>
                  </a:lnTo>
                  <a:lnTo>
                    <a:pt x="668" y="280"/>
                  </a:lnTo>
                  <a:lnTo>
                    <a:pt x="732" y="248"/>
                  </a:lnTo>
                  <a:lnTo>
                    <a:pt x="716" y="161"/>
                  </a:lnTo>
                  <a:lnTo>
                    <a:pt x="564" y="161"/>
                  </a:lnTo>
                  <a:lnTo>
                    <a:pt x="549" y="26"/>
                  </a:lnTo>
                  <a:lnTo>
                    <a:pt x="339" y="0"/>
                  </a:lnTo>
                  <a:lnTo>
                    <a:pt x="388" y="161"/>
                  </a:lnTo>
                  <a:lnTo>
                    <a:pt x="193" y="161"/>
                  </a:lnTo>
                  <a:lnTo>
                    <a:pt x="161" y="210"/>
                  </a:lnTo>
                  <a:lnTo>
                    <a:pt x="32" y="129"/>
                  </a:lnTo>
                  <a:lnTo>
                    <a:pt x="0" y="242"/>
                  </a:lnTo>
                  <a:lnTo>
                    <a:pt x="125" y="920"/>
                  </a:lnTo>
                  <a:lnTo>
                    <a:pt x="129" y="920"/>
                  </a:lnTo>
                  <a:lnTo>
                    <a:pt x="193" y="903"/>
                  </a:lnTo>
                  <a:lnTo>
                    <a:pt x="301" y="1013"/>
                  </a:lnTo>
                  <a:lnTo>
                    <a:pt x="403" y="920"/>
                  </a:lnTo>
                  <a:lnTo>
                    <a:pt x="507" y="968"/>
                  </a:lnTo>
                  <a:lnTo>
                    <a:pt x="564" y="952"/>
                  </a:lnTo>
                  <a:lnTo>
                    <a:pt x="571" y="952"/>
                  </a:lnTo>
                  <a:lnTo>
                    <a:pt x="564" y="846"/>
                  </a:lnTo>
                  <a:lnTo>
                    <a:pt x="668" y="814"/>
                  </a:lnTo>
                  <a:lnTo>
                    <a:pt x="613" y="668"/>
                  </a:lnTo>
                  <a:lnTo>
                    <a:pt x="748" y="574"/>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54" name="Freeform 60"/>
            <p:cNvSpPr>
              <a:spLocks noChangeAspect="1"/>
            </p:cNvSpPr>
            <p:nvPr/>
          </p:nvSpPr>
          <p:spPr bwMode="auto">
            <a:xfrm rot="815464">
              <a:off x="612741" y="3803757"/>
              <a:ext cx="88901" cy="204779"/>
            </a:xfrm>
            <a:custGeom>
              <a:avLst/>
              <a:gdLst>
                <a:gd name="T0" fmla="*/ 0 w 216"/>
                <a:gd name="T1" fmla="*/ 0 h 501"/>
                <a:gd name="T2" fmla="*/ 0 w 216"/>
                <a:gd name="T3" fmla="*/ 0 h 501"/>
                <a:gd name="T4" fmla="*/ 0 w 216"/>
                <a:gd name="T5" fmla="*/ 0 h 501"/>
                <a:gd name="T6" fmla="*/ 0 w 216"/>
                <a:gd name="T7" fmla="*/ 0 h 501"/>
                <a:gd name="T8" fmla="*/ 0 w 216"/>
                <a:gd name="T9" fmla="*/ 0 h 501"/>
                <a:gd name="T10" fmla="*/ 0 w 216"/>
                <a:gd name="T11" fmla="*/ 0 h 501"/>
                <a:gd name="T12" fmla="*/ 0 w 216"/>
                <a:gd name="T13" fmla="*/ 0 h 501"/>
                <a:gd name="T14" fmla="*/ 0 w 216"/>
                <a:gd name="T15" fmla="*/ 0 h 501"/>
                <a:gd name="T16" fmla="*/ 0 w 216"/>
                <a:gd name="T17" fmla="*/ 0 h 501"/>
                <a:gd name="T18" fmla="*/ 0 w 216"/>
                <a:gd name="T19" fmla="*/ 0 h 501"/>
                <a:gd name="T20" fmla="*/ 0 w 216"/>
                <a:gd name="T21" fmla="*/ 0 h 501"/>
                <a:gd name="T22" fmla="*/ 0 w 216"/>
                <a:gd name="T23" fmla="*/ 0 h 50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16"/>
                <a:gd name="T37" fmla="*/ 0 h 501"/>
                <a:gd name="T38" fmla="*/ 216 w 216"/>
                <a:gd name="T39" fmla="*/ 501 h 50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16" h="501">
                  <a:moveTo>
                    <a:pt x="87" y="259"/>
                  </a:moveTo>
                  <a:lnTo>
                    <a:pt x="103" y="178"/>
                  </a:lnTo>
                  <a:lnTo>
                    <a:pt x="6" y="114"/>
                  </a:lnTo>
                  <a:lnTo>
                    <a:pt x="6" y="0"/>
                  </a:lnTo>
                  <a:lnTo>
                    <a:pt x="119" y="98"/>
                  </a:lnTo>
                  <a:lnTo>
                    <a:pt x="201" y="162"/>
                  </a:lnTo>
                  <a:lnTo>
                    <a:pt x="216" y="350"/>
                  </a:lnTo>
                  <a:lnTo>
                    <a:pt x="146" y="318"/>
                  </a:lnTo>
                  <a:lnTo>
                    <a:pt x="103" y="430"/>
                  </a:lnTo>
                  <a:lnTo>
                    <a:pt x="48" y="501"/>
                  </a:lnTo>
                  <a:lnTo>
                    <a:pt x="0" y="388"/>
                  </a:lnTo>
                  <a:lnTo>
                    <a:pt x="87" y="259"/>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55" name="Freeform 61"/>
            <p:cNvSpPr>
              <a:spLocks noChangeAspect="1"/>
            </p:cNvSpPr>
            <p:nvPr/>
          </p:nvSpPr>
          <p:spPr bwMode="auto">
            <a:xfrm rot="815464">
              <a:off x="1570011" y="3419596"/>
              <a:ext cx="249239" cy="201604"/>
            </a:xfrm>
            <a:custGeom>
              <a:avLst/>
              <a:gdLst>
                <a:gd name="T0" fmla="*/ 0 w 619"/>
                <a:gd name="T1" fmla="*/ 0 h 487"/>
                <a:gd name="T2" fmla="*/ 0 w 619"/>
                <a:gd name="T3" fmla="*/ 0 h 487"/>
                <a:gd name="T4" fmla="*/ 0 w 619"/>
                <a:gd name="T5" fmla="*/ 0 h 487"/>
                <a:gd name="T6" fmla="*/ 0 w 619"/>
                <a:gd name="T7" fmla="*/ 0 h 487"/>
                <a:gd name="T8" fmla="*/ 0 w 619"/>
                <a:gd name="T9" fmla="*/ 0 h 487"/>
                <a:gd name="T10" fmla="*/ 0 w 619"/>
                <a:gd name="T11" fmla="*/ 0 h 487"/>
                <a:gd name="T12" fmla="*/ 0 w 619"/>
                <a:gd name="T13" fmla="*/ 0 h 487"/>
                <a:gd name="T14" fmla="*/ 0 w 619"/>
                <a:gd name="T15" fmla="*/ 0 h 487"/>
                <a:gd name="T16" fmla="*/ 0 w 619"/>
                <a:gd name="T17" fmla="*/ 0 h 487"/>
                <a:gd name="T18" fmla="*/ 0 w 619"/>
                <a:gd name="T19" fmla="*/ 0 h 487"/>
                <a:gd name="T20" fmla="*/ 0 w 619"/>
                <a:gd name="T21" fmla="*/ 0 h 487"/>
                <a:gd name="T22" fmla="*/ 0 w 619"/>
                <a:gd name="T23" fmla="*/ 0 h 487"/>
                <a:gd name="T24" fmla="*/ 0 w 619"/>
                <a:gd name="T25" fmla="*/ 0 h 487"/>
                <a:gd name="T26" fmla="*/ 0 w 619"/>
                <a:gd name="T27" fmla="*/ 0 h 487"/>
                <a:gd name="T28" fmla="*/ 0 w 619"/>
                <a:gd name="T29" fmla="*/ 0 h 487"/>
                <a:gd name="T30" fmla="*/ 0 w 619"/>
                <a:gd name="T31" fmla="*/ 0 h 487"/>
                <a:gd name="T32" fmla="*/ 0 w 619"/>
                <a:gd name="T33" fmla="*/ 0 h 48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19"/>
                <a:gd name="T52" fmla="*/ 0 h 487"/>
                <a:gd name="T53" fmla="*/ 619 w 619"/>
                <a:gd name="T54" fmla="*/ 487 h 48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19" h="487">
                  <a:moveTo>
                    <a:pt x="532" y="487"/>
                  </a:moveTo>
                  <a:lnTo>
                    <a:pt x="426" y="477"/>
                  </a:lnTo>
                  <a:lnTo>
                    <a:pt x="290" y="380"/>
                  </a:lnTo>
                  <a:lnTo>
                    <a:pt x="193" y="396"/>
                  </a:lnTo>
                  <a:lnTo>
                    <a:pt x="208" y="284"/>
                  </a:lnTo>
                  <a:lnTo>
                    <a:pt x="119" y="203"/>
                  </a:lnTo>
                  <a:lnTo>
                    <a:pt x="15" y="219"/>
                  </a:lnTo>
                  <a:lnTo>
                    <a:pt x="0" y="132"/>
                  </a:lnTo>
                  <a:lnTo>
                    <a:pt x="151" y="0"/>
                  </a:lnTo>
                  <a:lnTo>
                    <a:pt x="263" y="83"/>
                  </a:lnTo>
                  <a:lnTo>
                    <a:pt x="306" y="203"/>
                  </a:lnTo>
                  <a:lnTo>
                    <a:pt x="393" y="277"/>
                  </a:lnTo>
                  <a:lnTo>
                    <a:pt x="532" y="212"/>
                  </a:lnTo>
                  <a:lnTo>
                    <a:pt x="619" y="267"/>
                  </a:lnTo>
                  <a:lnTo>
                    <a:pt x="602" y="413"/>
                  </a:lnTo>
                  <a:lnTo>
                    <a:pt x="615" y="416"/>
                  </a:lnTo>
                  <a:lnTo>
                    <a:pt x="532" y="487"/>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56" name="Freeform 62"/>
            <p:cNvSpPr>
              <a:spLocks noChangeAspect="1"/>
            </p:cNvSpPr>
            <p:nvPr/>
          </p:nvSpPr>
          <p:spPr bwMode="auto">
            <a:xfrm rot="815464">
              <a:off x="1481110" y="3454520"/>
              <a:ext cx="239714" cy="304789"/>
            </a:xfrm>
            <a:custGeom>
              <a:avLst/>
              <a:gdLst>
                <a:gd name="T0" fmla="*/ 0 w 591"/>
                <a:gd name="T1" fmla="*/ 0 h 742"/>
                <a:gd name="T2" fmla="*/ 0 w 591"/>
                <a:gd name="T3" fmla="*/ 0 h 742"/>
                <a:gd name="T4" fmla="*/ 0 w 591"/>
                <a:gd name="T5" fmla="*/ 0 h 742"/>
                <a:gd name="T6" fmla="*/ 0 w 591"/>
                <a:gd name="T7" fmla="*/ 0 h 742"/>
                <a:gd name="T8" fmla="*/ 0 w 591"/>
                <a:gd name="T9" fmla="*/ 0 h 742"/>
                <a:gd name="T10" fmla="*/ 0 w 591"/>
                <a:gd name="T11" fmla="*/ 0 h 742"/>
                <a:gd name="T12" fmla="*/ 0 w 591"/>
                <a:gd name="T13" fmla="*/ 0 h 742"/>
                <a:gd name="T14" fmla="*/ 0 w 591"/>
                <a:gd name="T15" fmla="*/ 0 h 742"/>
                <a:gd name="T16" fmla="*/ 0 w 591"/>
                <a:gd name="T17" fmla="*/ 0 h 742"/>
                <a:gd name="T18" fmla="*/ 0 w 591"/>
                <a:gd name="T19" fmla="*/ 0 h 742"/>
                <a:gd name="T20" fmla="*/ 0 w 591"/>
                <a:gd name="T21" fmla="*/ 0 h 742"/>
                <a:gd name="T22" fmla="*/ 0 w 591"/>
                <a:gd name="T23" fmla="*/ 0 h 742"/>
                <a:gd name="T24" fmla="*/ 0 w 591"/>
                <a:gd name="T25" fmla="*/ 0 h 742"/>
                <a:gd name="T26" fmla="*/ 0 w 591"/>
                <a:gd name="T27" fmla="*/ 0 h 742"/>
                <a:gd name="T28" fmla="*/ 0 w 591"/>
                <a:gd name="T29" fmla="*/ 0 h 742"/>
                <a:gd name="T30" fmla="*/ 0 w 591"/>
                <a:gd name="T31" fmla="*/ 0 h 742"/>
                <a:gd name="T32" fmla="*/ 0 w 591"/>
                <a:gd name="T33" fmla="*/ 0 h 742"/>
                <a:gd name="T34" fmla="*/ 0 w 591"/>
                <a:gd name="T35" fmla="*/ 0 h 74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91"/>
                <a:gd name="T55" fmla="*/ 0 h 742"/>
                <a:gd name="T56" fmla="*/ 591 w 591"/>
                <a:gd name="T57" fmla="*/ 742 h 74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91" h="742">
                  <a:moveTo>
                    <a:pt x="566" y="345"/>
                  </a:moveTo>
                  <a:lnTo>
                    <a:pt x="430" y="248"/>
                  </a:lnTo>
                  <a:lnTo>
                    <a:pt x="333" y="264"/>
                  </a:lnTo>
                  <a:lnTo>
                    <a:pt x="348" y="152"/>
                  </a:lnTo>
                  <a:lnTo>
                    <a:pt x="259" y="71"/>
                  </a:lnTo>
                  <a:lnTo>
                    <a:pt x="155" y="87"/>
                  </a:lnTo>
                  <a:lnTo>
                    <a:pt x="140" y="0"/>
                  </a:lnTo>
                  <a:lnTo>
                    <a:pt x="130" y="16"/>
                  </a:lnTo>
                  <a:lnTo>
                    <a:pt x="0" y="410"/>
                  </a:lnTo>
                  <a:lnTo>
                    <a:pt x="107" y="523"/>
                  </a:lnTo>
                  <a:lnTo>
                    <a:pt x="187" y="523"/>
                  </a:lnTo>
                  <a:lnTo>
                    <a:pt x="301" y="661"/>
                  </a:lnTo>
                  <a:lnTo>
                    <a:pt x="397" y="661"/>
                  </a:lnTo>
                  <a:lnTo>
                    <a:pt x="484" y="742"/>
                  </a:lnTo>
                  <a:lnTo>
                    <a:pt x="566" y="603"/>
                  </a:lnTo>
                  <a:lnTo>
                    <a:pt x="543" y="500"/>
                  </a:lnTo>
                  <a:lnTo>
                    <a:pt x="591" y="442"/>
                  </a:lnTo>
                  <a:lnTo>
                    <a:pt x="566" y="345"/>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57" name="Freeform 63"/>
            <p:cNvSpPr>
              <a:spLocks noChangeAspect="1"/>
            </p:cNvSpPr>
            <p:nvPr/>
          </p:nvSpPr>
          <p:spPr bwMode="auto">
            <a:xfrm rot="815464">
              <a:off x="1406497" y="3243390"/>
              <a:ext cx="254002" cy="198431"/>
            </a:xfrm>
            <a:custGeom>
              <a:avLst/>
              <a:gdLst>
                <a:gd name="T0" fmla="*/ 0 w 626"/>
                <a:gd name="T1" fmla="*/ 0 h 483"/>
                <a:gd name="T2" fmla="*/ 0 w 626"/>
                <a:gd name="T3" fmla="*/ 0 h 483"/>
                <a:gd name="T4" fmla="*/ 0 w 626"/>
                <a:gd name="T5" fmla="*/ 0 h 483"/>
                <a:gd name="T6" fmla="*/ 0 w 626"/>
                <a:gd name="T7" fmla="*/ 0 h 483"/>
                <a:gd name="T8" fmla="*/ 0 w 626"/>
                <a:gd name="T9" fmla="*/ 0 h 483"/>
                <a:gd name="T10" fmla="*/ 0 w 626"/>
                <a:gd name="T11" fmla="*/ 0 h 483"/>
                <a:gd name="T12" fmla="*/ 0 w 626"/>
                <a:gd name="T13" fmla="*/ 0 h 483"/>
                <a:gd name="T14" fmla="*/ 0 w 626"/>
                <a:gd name="T15" fmla="*/ 0 h 483"/>
                <a:gd name="T16" fmla="*/ 0 w 626"/>
                <a:gd name="T17" fmla="*/ 0 h 483"/>
                <a:gd name="T18" fmla="*/ 0 w 626"/>
                <a:gd name="T19" fmla="*/ 0 h 483"/>
                <a:gd name="T20" fmla="*/ 0 w 626"/>
                <a:gd name="T21" fmla="*/ 0 h 483"/>
                <a:gd name="T22" fmla="*/ 0 w 626"/>
                <a:gd name="T23" fmla="*/ 0 h 483"/>
                <a:gd name="T24" fmla="*/ 0 w 626"/>
                <a:gd name="T25" fmla="*/ 0 h 483"/>
                <a:gd name="T26" fmla="*/ 0 w 626"/>
                <a:gd name="T27" fmla="*/ 0 h 483"/>
                <a:gd name="T28" fmla="*/ 0 w 626"/>
                <a:gd name="T29" fmla="*/ 0 h 483"/>
                <a:gd name="T30" fmla="*/ 0 w 626"/>
                <a:gd name="T31" fmla="*/ 0 h 48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626"/>
                <a:gd name="T49" fmla="*/ 0 h 483"/>
                <a:gd name="T50" fmla="*/ 626 w 626"/>
                <a:gd name="T51" fmla="*/ 483 h 48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626" h="483">
                  <a:moveTo>
                    <a:pt x="617" y="164"/>
                  </a:moveTo>
                  <a:lnTo>
                    <a:pt x="626" y="335"/>
                  </a:lnTo>
                  <a:lnTo>
                    <a:pt x="475" y="467"/>
                  </a:lnTo>
                  <a:lnTo>
                    <a:pt x="465" y="483"/>
                  </a:lnTo>
                  <a:lnTo>
                    <a:pt x="335" y="451"/>
                  </a:lnTo>
                  <a:lnTo>
                    <a:pt x="265" y="473"/>
                  </a:lnTo>
                  <a:lnTo>
                    <a:pt x="216" y="418"/>
                  </a:lnTo>
                  <a:lnTo>
                    <a:pt x="49" y="383"/>
                  </a:lnTo>
                  <a:lnTo>
                    <a:pt x="104" y="312"/>
                  </a:lnTo>
                  <a:lnTo>
                    <a:pt x="13" y="280"/>
                  </a:lnTo>
                  <a:lnTo>
                    <a:pt x="0" y="208"/>
                  </a:lnTo>
                  <a:lnTo>
                    <a:pt x="39" y="134"/>
                  </a:lnTo>
                  <a:lnTo>
                    <a:pt x="126" y="6"/>
                  </a:lnTo>
                  <a:lnTo>
                    <a:pt x="439" y="0"/>
                  </a:lnTo>
                  <a:lnTo>
                    <a:pt x="609" y="142"/>
                  </a:lnTo>
                  <a:lnTo>
                    <a:pt x="617" y="164"/>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58" name="Freeform 64"/>
            <p:cNvSpPr>
              <a:spLocks noChangeAspect="1"/>
            </p:cNvSpPr>
            <p:nvPr/>
          </p:nvSpPr>
          <p:spPr bwMode="auto">
            <a:xfrm rot="815464">
              <a:off x="1646212" y="3275138"/>
              <a:ext cx="458791" cy="300027"/>
            </a:xfrm>
            <a:custGeom>
              <a:avLst/>
              <a:gdLst>
                <a:gd name="T0" fmla="*/ 0 w 1115"/>
                <a:gd name="T1" fmla="*/ 0 h 735"/>
                <a:gd name="T2" fmla="*/ 0 w 1115"/>
                <a:gd name="T3" fmla="*/ 0 h 735"/>
                <a:gd name="T4" fmla="*/ 0 w 1115"/>
                <a:gd name="T5" fmla="*/ 0 h 735"/>
                <a:gd name="T6" fmla="*/ 0 w 1115"/>
                <a:gd name="T7" fmla="*/ 0 h 735"/>
                <a:gd name="T8" fmla="*/ 0 w 1115"/>
                <a:gd name="T9" fmla="*/ 0 h 735"/>
                <a:gd name="T10" fmla="*/ 0 w 1115"/>
                <a:gd name="T11" fmla="*/ 0 h 735"/>
                <a:gd name="T12" fmla="*/ 0 w 1115"/>
                <a:gd name="T13" fmla="*/ 0 h 735"/>
                <a:gd name="T14" fmla="*/ 0 w 1115"/>
                <a:gd name="T15" fmla="*/ 0 h 735"/>
                <a:gd name="T16" fmla="*/ 0 w 1115"/>
                <a:gd name="T17" fmla="*/ 0 h 735"/>
                <a:gd name="T18" fmla="*/ 0 w 1115"/>
                <a:gd name="T19" fmla="*/ 0 h 735"/>
                <a:gd name="T20" fmla="*/ 0 w 1115"/>
                <a:gd name="T21" fmla="*/ 0 h 735"/>
                <a:gd name="T22" fmla="*/ 0 w 1115"/>
                <a:gd name="T23" fmla="*/ 0 h 735"/>
                <a:gd name="T24" fmla="*/ 0 w 1115"/>
                <a:gd name="T25" fmla="*/ 0 h 735"/>
                <a:gd name="T26" fmla="*/ 0 w 1115"/>
                <a:gd name="T27" fmla="*/ 0 h 735"/>
                <a:gd name="T28" fmla="*/ 0 w 1115"/>
                <a:gd name="T29" fmla="*/ 0 h 735"/>
                <a:gd name="T30" fmla="*/ 0 w 1115"/>
                <a:gd name="T31" fmla="*/ 0 h 735"/>
                <a:gd name="T32" fmla="*/ 0 w 1115"/>
                <a:gd name="T33" fmla="*/ 0 h 735"/>
                <a:gd name="T34" fmla="*/ 0 w 1115"/>
                <a:gd name="T35" fmla="*/ 0 h 735"/>
                <a:gd name="T36" fmla="*/ 0 w 1115"/>
                <a:gd name="T37" fmla="*/ 0 h 735"/>
                <a:gd name="T38" fmla="*/ 0 w 1115"/>
                <a:gd name="T39" fmla="*/ 0 h 735"/>
                <a:gd name="T40" fmla="*/ 0 w 1115"/>
                <a:gd name="T41" fmla="*/ 0 h 735"/>
                <a:gd name="T42" fmla="*/ 0 w 1115"/>
                <a:gd name="T43" fmla="*/ 0 h 735"/>
                <a:gd name="T44" fmla="*/ 0 w 1115"/>
                <a:gd name="T45" fmla="*/ 0 h 735"/>
                <a:gd name="T46" fmla="*/ 0 w 1115"/>
                <a:gd name="T47" fmla="*/ 0 h 735"/>
                <a:gd name="T48" fmla="*/ 0 w 1115"/>
                <a:gd name="T49" fmla="*/ 0 h 735"/>
                <a:gd name="T50" fmla="*/ 0 w 1115"/>
                <a:gd name="T51" fmla="*/ 0 h 73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115"/>
                <a:gd name="T79" fmla="*/ 0 h 735"/>
                <a:gd name="T80" fmla="*/ 1115 w 1115"/>
                <a:gd name="T81" fmla="*/ 735 h 73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115" h="735">
                  <a:moveTo>
                    <a:pt x="567" y="574"/>
                  </a:moveTo>
                  <a:lnTo>
                    <a:pt x="567" y="651"/>
                  </a:lnTo>
                  <a:lnTo>
                    <a:pt x="477" y="725"/>
                  </a:lnTo>
                  <a:lnTo>
                    <a:pt x="390" y="670"/>
                  </a:lnTo>
                  <a:lnTo>
                    <a:pt x="251" y="735"/>
                  </a:lnTo>
                  <a:lnTo>
                    <a:pt x="164" y="661"/>
                  </a:lnTo>
                  <a:lnTo>
                    <a:pt x="121" y="541"/>
                  </a:lnTo>
                  <a:lnTo>
                    <a:pt x="9" y="458"/>
                  </a:lnTo>
                  <a:lnTo>
                    <a:pt x="0" y="287"/>
                  </a:lnTo>
                  <a:lnTo>
                    <a:pt x="244" y="193"/>
                  </a:lnTo>
                  <a:lnTo>
                    <a:pt x="331" y="155"/>
                  </a:lnTo>
                  <a:lnTo>
                    <a:pt x="348" y="80"/>
                  </a:lnTo>
                  <a:lnTo>
                    <a:pt x="503" y="123"/>
                  </a:lnTo>
                  <a:lnTo>
                    <a:pt x="551" y="6"/>
                  </a:lnTo>
                  <a:lnTo>
                    <a:pt x="664" y="47"/>
                  </a:lnTo>
                  <a:lnTo>
                    <a:pt x="799" y="0"/>
                  </a:lnTo>
                  <a:lnTo>
                    <a:pt x="922" y="70"/>
                  </a:lnTo>
                  <a:lnTo>
                    <a:pt x="1018" y="74"/>
                  </a:lnTo>
                  <a:lnTo>
                    <a:pt x="1115" y="199"/>
                  </a:lnTo>
                  <a:lnTo>
                    <a:pt x="1051" y="284"/>
                  </a:lnTo>
                  <a:lnTo>
                    <a:pt x="912" y="257"/>
                  </a:lnTo>
                  <a:lnTo>
                    <a:pt x="867" y="364"/>
                  </a:lnTo>
                  <a:lnTo>
                    <a:pt x="761" y="322"/>
                  </a:lnTo>
                  <a:lnTo>
                    <a:pt x="654" y="386"/>
                  </a:lnTo>
                  <a:lnTo>
                    <a:pt x="654" y="541"/>
                  </a:lnTo>
                  <a:lnTo>
                    <a:pt x="567" y="574"/>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59" name="Freeform 65"/>
            <p:cNvSpPr>
              <a:spLocks noChangeAspect="1"/>
            </p:cNvSpPr>
            <p:nvPr/>
          </p:nvSpPr>
          <p:spPr bwMode="auto">
            <a:xfrm rot="815464">
              <a:off x="1801788" y="3084646"/>
              <a:ext cx="438153" cy="247641"/>
            </a:xfrm>
            <a:custGeom>
              <a:avLst/>
              <a:gdLst>
                <a:gd name="T0" fmla="*/ 0 w 1074"/>
                <a:gd name="T1" fmla="*/ 0 h 606"/>
                <a:gd name="T2" fmla="*/ 0 w 1074"/>
                <a:gd name="T3" fmla="*/ 0 h 606"/>
                <a:gd name="T4" fmla="*/ 0 w 1074"/>
                <a:gd name="T5" fmla="*/ 0 h 606"/>
                <a:gd name="T6" fmla="*/ 0 w 1074"/>
                <a:gd name="T7" fmla="*/ 0 h 606"/>
                <a:gd name="T8" fmla="*/ 0 w 1074"/>
                <a:gd name="T9" fmla="*/ 0 h 606"/>
                <a:gd name="T10" fmla="*/ 0 w 1074"/>
                <a:gd name="T11" fmla="*/ 0 h 606"/>
                <a:gd name="T12" fmla="*/ 0 w 1074"/>
                <a:gd name="T13" fmla="*/ 0 h 606"/>
                <a:gd name="T14" fmla="*/ 0 w 1074"/>
                <a:gd name="T15" fmla="*/ 0 h 606"/>
                <a:gd name="T16" fmla="*/ 0 w 1074"/>
                <a:gd name="T17" fmla="*/ 0 h 606"/>
                <a:gd name="T18" fmla="*/ 0 w 1074"/>
                <a:gd name="T19" fmla="*/ 0 h 606"/>
                <a:gd name="T20" fmla="*/ 0 w 1074"/>
                <a:gd name="T21" fmla="*/ 0 h 606"/>
                <a:gd name="T22" fmla="*/ 0 w 1074"/>
                <a:gd name="T23" fmla="*/ 0 h 606"/>
                <a:gd name="T24" fmla="*/ 0 w 1074"/>
                <a:gd name="T25" fmla="*/ 0 h 606"/>
                <a:gd name="T26" fmla="*/ 0 w 1074"/>
                <a:gd name="T27" fmla="*/ 0 h 606"/>
                <a:gd name="T28" fmla="*/ 0 w 1074"/>
                <a:gd name="T29" fmla="*/ 0 h 606"/>
                <a:gd name="T30" fmla="*/ 0 w 1074"/>
                <a:gd name="T31" fmla="*/ 0 h 60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74"/>
                <a:gd name="T49" fmla="*/ 0 h 606"/>
                <a:gd name="T50" fmla="*/ 1074 w 1074"/>
                <a:gd name="T51" fmla="*/ 606 h 60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74" h="606">
                  <a:moveTo>
                    <a:pt x="316" y="538"/>
                  </a:moveTo>
                  <a:lnTo>
                    <a:pt x="268" y="418"/>
                  </a:lnTo>
                  <a:lnTo>
                    <a:pt x="155" y="306"/>
                  </a:lnTo>
                  <a:lnTo>
                    <a:pt x="41" y="322"/>
                  </a:lnTo>
                  <a:lnTo>
                    <a:pt x="0" y="231"/>
                  </a:lnTo>
                  <a:lnTo>
                    <a:pt x="242" y="54"/>
                  </a:lnTo>
                  <a:lnTo>
                    <a:pt x="467" y="0"/>
                  </a:lnTo>
                  <a:lnTo>
                    <a:pt x="823" y="322"/>
                  </a:lnTo>
                  <a:lnTo>
                    <a:pt x="1074" y="312"/>
                  </a:lnTo>
                  <a:lnTo>
                    <a:pt x="1025" y="525"/>
                  </a:lnTo>
                  <a:lnTo>
                    <a:pt x="880" y="532"/>
                  </a:lnTo>
                  <a:lnTo>
                    <a:pt x="783" y="606"/>
                  </a:lnTo>
                  <a:lnTo>
                    <a:pt x="687" y="602"/>
                  </a:lnTo>
                  <a:lnTo>
                    <a:pt x="564" y="532"/>
                  </a:lnTo>
                  <a:lnTo>
                    <a:pt x="429" y="579"/>
                  </a:lnTo>
                  <a:lnTo>
                    <a:pt x="316" y="538"/>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60" name="Freeform 66"/>
            <p:cNvSpPr>
              <a:spLocks noChangeAspect="1"/>
            </p:cNvSpPr>
            <p:nvPr/>
          </p:nvSpPr>
          <p:spPr bwMode="auto">
            <a:xfrm rot="815464">
              <a:off x="1660499" y="2937014"/>
              <a:ext cx="273052" cy="225417"/>
            </a:xfrm>
            <a:custGeom>
              <a:avLst/>
              <a:gdLst>
                <a:gd name="T0" fmla="*/ 0 w 652"/>
                <a:gd name="T1" fmla="*/ 0 h 558"/>
                <a:gd name="T2" fmla="*/ 0 w 652"/>
                <a:gd name="T3" fmla="*/ 0 h 558"/>
                <a:gd name="T4" fmla="*/ 0 w 652"/>
                <a:gd name="T5" fmla="*/ 0 h 558"/>
                <a:gd name="T6" fmla="*/ 0 w 652"/>
                <a:gd name="T7" fmla="*/ 0 h 558"/>
                <a:gd name="T8" fmla="*/ 0 w 652"/>
                <a:gd name="T9" fmla="*/ 0 h 558"/>
                <a:gd name="T10" fmla="*/ 0 w 652"/>
                <a:gd name="T11" fmla="*/ 0 h 558"/>
                <a:gd name="T12" fmla="*/ 0 w 652"/>
                <a:gd name="T13" fmla="*/ 0 h 558"/>
                <a:gd name="T14" fmla="*/ 0 w 652"/>
                <a:gd name="T15" fmla="*/ 0 h 558"/>
                <a:gd name="T16" fmla="*/ 0 w 652"/>
                <a:gd name="T17" fmla="*/ 0 h 558"/>
                <a:gd name="T18" fmla="*/ 0 w 652"/>
                <a:gd name="T19" fmla="*/ 0 h 558"/>
                <a:gd name="T20" fmla="*/ 0 w 652"/>
                <a:gd name="T21" fmla="*/ 0 h 558"/>
                <a:gd name="T22" fmla="*/ 0 w 652"/>
                <a:gd name="T23" fmla="*/ 0 h 558"/>
                <a:gd name="T24" fmla="*/ 0 w 652"/>
                <a:gd name="T25" fmla="*/ 0 h 558"/>
                <a:gd name="T26" fmla="*/ 0 w 652"/>
                <a:gd name="T27" fmla="*/ 0 h 558"/>
                <a:gd name="T28" fmla="*/ 0 w 652"/>
                <a:gd name="T29" fmla="*/ 0 h 558"/>
                <a:gd name="T30" fmla="*/ 0 w 652"/>
                <a:gd name="T31" fmla="*/ 0 h 55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652"/>
                <a:gd name="T49" fmla="*/ 0 h 558"/>
                <a:gd name="T50" fmla="*/ 652 w 652"/>
                <a:gd name="T51" fmla="*/ 558 h 55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652" h="558">
                  <a:moveTo>
                    <a:pt x="220" y="481"/>
                  </a:moveTo>
                  <a:lnTo>
                    <a:pt x="249" y="462"/>
                  </a:lnTo>
                  <a:lnTo>
                    <a:pt x="371" y="484"/>
                  </a:lnTo>
                  <a:lnTo>
                    <a:pt x="410" y="458"/>
                  </a:lnTo>
                  <a:lnTo>
                    <a:pt x="652" y="281"/>
                  </a:lnTo>
                  <a:lnTo>
                    <a:pt x="565" y="242"/>
                  </a:lnTo>
                  <a:lnTo>
                    <a:pt x="565" y="140"/>
                  </a:lnTo>
                  <a:lnTo>
                    <a:pt x="620" y="81"/>
                  </a:lnTo>
                  <a:lnTo>
                    <a:pt x="591" y="9"/>
                  </a:lnTo>
                  <a:lnTo>
                    <a:pt x="281" y="0"/>
                  </a:lnTo>
                  <a:lnTo>
                    <a:pt x="113" y="140"/>
                  </a:lnTo>
                  <a:lnTo>
                    <a:pt x="129" y="281"/>
                  </a:lnTo>
                  <a:lnTo>
                    <a:pt x="0" y="358"/>
                  </a:lnTo>
                  <a:lnTo>
                    <a:pt x="23" y="484"/>
                  </a:lnTo>
                  <a:lnTo>
                    <a:pt x="103" y="558"/>
                  </a:lnTo>
                  <a:lnTo>
                    <a:pt x="220" y="481"/>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61" name="Freeform 67"/>
            <p:cNvSpPr>
              <a:spLocks noChangeAspect="1"/>
            </p:cNvSpPr>
            <p:nvPr/>
          </p:nvSpPr>
          <p:spPr bwMode="auto">
            <a:xfrm rot="815464">
              <a:off x="1714474" y="3130682"/>
              <a:ext cx="204790" cy="184143"/>
            </a:xfrm>
            <a:custGeom>
              <a:avLst/>
              <a:gdLst>
                <a:gd name="T0" fmla="*/ 0 w 510"/>
                <a:gd name="T1" fmla="*/ 0 h 456"/>
                <a:gd name="T2" fmla="*/ 0 w 510"/>
                <a:gd name="T3" fmla="*/ 0 h 456"/>
                <a:gd name="T4" fmla="*/ 0 w 510"/>
                <a:gd name="T5" fmla="*/ 0 h 456"/>
                <a:gd name="T6" fmla="*/ 0 w 510"/>
                <a:gd name="T7" fmla="*/ 0 h 456"/>
                <a:gd name="T8" fmla="*/ 0 w 510"/>
                <a:gd name="T9" fmla="*/ 0 h 456"/>
                <a:gd name="T10" fmla="*/ 0 w 510"/>
                <a:gd name="T11" fmla="*/ 0 h 456"/>
                <a:gd name="T12" fmla="*/ 0 w 510"/>
                <a:gd name="T13" fmla="*/ 0 h 456"/>
                <a:gd name="T14" fmla="*/ 0 w 510"/>
                <a:gd name="T15" fmla="*/ 0 h 456"/>
                <a:gd name="T16" fmla="*/ 0 w 510"/>
                <a:gd name="T17" fmla="*/ 0 h 456"/>
                <a:gd name="T18" fmla="*/ 0 w 510"/>
                <a:gd name="T19" fmla="*/ 0 h 456"/>
                <a:gd name="T20" fmla="*/ 0 w 510"/>
                <a:gd name="T21" fmla="*/ 0 h 456"/>
                <a:gd name="T22" fmla="*/ 0 w 510"/>
                <a:gd name="T23" fmla="*/ 0 h 456"/>
                <a:gd name="T24" fmla="*/ 0 w 510"/>
                <a:gd name="T25" fmla="*/ 0 h 456"/>
                <a:gd name="T26" fmla="*/ 0 w 510"/>
                <a:gd name="T27" fmla="*/ 0 h 456"/>
                <a:gd name="T28" fmla="*/ 0 w 510"/>
                <a:gd name="T29" fmla="*/ 0 h 45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10"/>
                <a:gd name="T46" fmla="*/ 0 h 456"/>
                <a:gd name="T47" fmla="*/ 510 w 510"/>
                <a:gd name="T48" fmla="*/ 456 h 45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10" h="456">
                  <a:moveTo>
                    <a:pt x="290" y="456"/>
                  </a:moveTo>
                  <a:lnTo>
                    <a:pt x="194" y="365"/>
                  </a:lnTo>
                  <a:lnTo>
                    <a:pt x="161" y="294"/>
                  </a:lnTo>
                  <a:lnTo>
                    <a:pt x="0" y="187"/>
                  </a:lnTo>
                  <a:lnTo>
                    <a:pt x="4" y="23"/>
                  </a:lnTo>
                  <a:lnTo>
                    <a:pt x="33" y="4"/>
                  </a:lnTo>
                  <a:lnTo>
                    <a:pt x="155" y="26"/>
                  </a:lnTo>
                  <a:lnTo>
                    <a:pt x="194" y="0"/>
                  </a:lnTo>
                  <a:lnTo>
                    <a:pt x="235" y="91"/>
                  </a:lnTo>
                  <a:lnTo>
                    <a:pt x="349" y="75"/>
                  </a:lnTo>
                  <a:lnTo>
                    <a:pt x="462" y="187"/>
                  </a:lnTo>
                  <a:lnTo>
                    <a:pt x="510" y="307"/>
                  </a:lnTo>
                  <a:lnTo>
                    <a:pt x="462" y="424"/>
                  </a:lnTo>
                  <a:lnTo>
                    <a:pt x="307" y="381"/>
                  </a:lnTo>
                  <a:lnTo>
                    <a:pt x="290" y="456"/>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62" name="Freeform 68"/>
            <p:cNvSpPr>
              <a:spLocks noChangeAspect="1"/>
            </p:cNvSpPr>
            <p:nvPr/>
          </p:nvSpPr>
          <p:spPr bwMode="auto">
            <a:xfrm rot="815464">
              <a:off x="1596998" y="3116394"/>
              <a:ext cx="233365" cy="230179"/>
            </a:xfrm>
            <a:custGeom>
              <a:avLst/>
              <a:gdLst>
                <a:gd name="T0" fmla="*/ 0 w 564"/>
                <a:gd name="T1" fmla="*/ 0 h 565"/>
                <a:gd name="T2" fmla="*/ 0 w 564"/>
                <a:gd name="T3" fmla="*/ 0 h 565"/>
                <a:gd name="T4" fmla="*/ 0 w 564"/>
                <a:gd name="T5" fmla="*/ 0 h 565"/>
                <a:gd name="T6" fmla="*/ 0 w 564"/>
                <a:gd name="T7" fmla="*/ 0 h 565"/>
                <a:gd name="T8" fmla="*/ 0 w 564"/>
                <a:gd name="T9" fmla="*/ 0 h 565"/>
                <a:gd name="T10" fmla="*/ 0 w 564"/>
                <a:gd name="T11" fmla="*/ 0 h 565"/>
                <a:gd name="T12" fmla="*/ 0 w 564"/>
                <a:gd name="T13" fmla="*/ 0 h 565"/>
                <a:gd name="T14" fmla="*/ 0 w 564"/>
                <a:gd name="T15" fmla="*/ 0 h 565"/>
                <a:gd name="T16" fmla="*/ 0 w 564"/>
                <a:gd name="T17" fmla="*/ 0 h 565"/>
                <a:gd name="T18" fmla="*/ 0 w 564"/>
                <a:gd name="T19" fmla="*/ 0 h 565"/>
                <a:gd name="T20" fmla="*/ 0 w 564"/>
                <a:gd name="T21" fmla="*/ 0 h 565"/>
                <a:gd name="T22" fmla="*/ 0 w 564"/>
                <a:gd name="T23" fmla="*/ 0 h 565"/>
                <a:gd name="T24" fmla="*/ 0 w 564"/>
                <a:gd name="T25" fmla="*/ 0 h 565"/>
                <a:gd name="T26" fmla="*/ 0 w 564"/>
                <a:gd name="T27" fmla="*/ 0 h 565"/>
                <a:gd name="T28" fmla="*/ 0 w 564"/>
                <a:gd name="T29" fmla="*/ 0 h 56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64"/>
                <a:gd name="T46" fmla="*/ 0 h 565"/>
                <a:gd name="T47" fmla="*/ 564 w 564"/>
                <a:gd name="T48" fmla="*/ 565 h 56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64" h="565">
                  <a:moveTo>
                    <a:pt x="55" y="401"/>
                  </a:moveTo>
                  <a:lnTo>
                    <a:pt x="225" y="543"/>
                  </a:lnTo>
                  <a:lnTo>
                    <a:pt x="233" y="565"/>
                  </a:lnTo>
                  <a:lnTo>
                    <a:pt x="477" y="471"/>
                  </a:lnTo>
                  <a:lnTo>
                    <a:pt x="564" y="433"/>
                  </a:lnTo>
                  <a:lnTo>
                    <a:pt x="468" y="342"/>
                  </a:lnTo>
                  <a:lnTo>
                    <a:pt x="435" y="271"/>
                  </a:lnTo>
                  <a:lnTo>
                    <a:pt x="274" y="164"/>
                  </a:lnTo>
                  <a:lnTo>
                    <a:pt x="278" y="0"/>
                  </a:lnTo>
                  <a:lnTo>
                    <a:pt x="161" y="77"/>
                  </a:lnTo>
                  <a:lnTo>
                    <a:pt x="81" y="3"/>
                  </a:lnTo>
                  <a:lnTo>
                    <a:pt x="0" y="123"/>
                  </a:lnTo>
                  <a:lnTo>
                    <a:pt x="91" y="238"/>
                  </a:lnTo>
                  <a:lnTo>
                    <a:pt x="81" y="342"/>
                  </a:lnTo>
                  <a:lnTo>
                    <a:pt x="55" y="401"/>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63" name="Freeform 69"/>
            <p:cNvSpPr>
              <a:spLocks noChangeAspect="1"/>
            </p:cNvSpPr>
            <p:nvPr/>
          </p:nvSpPr>
          <p:spPr bwMode="auto">
            <a:xfrm rot="815464">
              <a:off x="1333471" y="3378323"/>
              <a:ext cx="225427" cy="231766"/>
            </a:xfrm>
            <a:custGeom>
              <a:avLst/>
              <a:gdLst>
                <a:gd name="T0" fmla="*/ 0 w 552"/>
                <a:gd name="T1" fmla="*/ 0 h 568"/>
                <a:gd name="T2" fmla="*/ 0 w 552"/>
                <a:gd name="T3" fmla="*/ 0 h 568"/>
                <a:gd name="T4" fmla="*/ 0 w 552"/>
                <a:gd name="T5" fmla="*/ 0 h 568"/>
                <a:gd name="T6" fmla="*/ 0 w 552"/>
                <a:gd name="T7" fmla="*/ 0 h 568"/>
                <a:gd name="T8" fmla="*/ 0 w 552"/>
                <a:gd name="T9" fmla="*/ 0 h 568"/>
                <a:gd name="T10" fmla="*/ 0 w 552"/>
                <a:gd name="T11" fmla="*/ 0 h 568"/>
                <a:gd name="T12" fmla="*/ 0 w 552"/>
                <a:gd name="T13" fmla="*/ 0 h 568"/>
                <a:gd name="T14" fmla="*/ 0 w 552"/>
                <a:gd name="T15" fmla="*/ 0 h 568"/>
                <a:gd name="T16" fmla="*/ 0 w 552"/>
                <a:gd name="T17" fmla="*/ 0 h 568"/>
                <a:gd name="T18" fmla="*/ 0 w 552"/>
                <a:gd name="T19" fmla="*/ 0 h 568"/>
                <a:gd name="T20" fmla="*/ 0 w 552"/>
                <a:gd name="T21" fmla="*/ 0 h 568"/>
                <a:gd name="T22" fmla="*/ 0 w 552"/>
                <a:gd name="T23" fmla="*/ 0 h 568"/>
                <a:gd name="T24" fmla="*/ 0 w 552"/>
                <a:gd name="T25" fmla="*/ 0 h 568"/>
                <a:gd name="T26" fmla="*/ 0 w 552"/>
                <a:gd name="T27" fmla="*/ 0 h 56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52"/>
                <a:gd name="T43" fmla="*/ 0 h 568"/>
                <a:gd name="T44" fmla="*/ 552 w 552"/>
                <a:gd name="T45" fmla="*/ 568 h 56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52" h="568">
                  <a:moveTo>
                    <a:pt x="136" y="0"/>
                  </a:moveTo>
                  <a:lnTo>
                    <a:pt x="36" y="123"/>
                  </a:lnTo>
                  <a:lnTo>
                    <a:pt x="94" y="219"/>
                  </a:lnTo>
                  <a:lnTo>
                    <a:pt x="0" y="291"/>
                  </a:lnTo>
                  <a:lnTo>
                    <a:pt x="19" y="381"/>
                  </a:lnTo>
                  <a:lnTo>
                    <a:pt x="197" y="556"/>
                  </a:lnTo>
                  <a:lnTo>
                    <a:pt x="271" y="568"/>
                  </a:lnTo>
                  <a:lnTo>
                    <a:pt x="367" y="488"/>
                  </a:lnTo>
                  <a:lnTo>
                    <a:pt x="422" y="494"/>
                  </a:lnTo>
                  <a:lnTo>
                    <a:pt x="552" y="100"/>
                  </a:lnTo>
                  <a:lnTo>
                    <a:pt x="422" y="68"/>
                  </a:lnTo>
                  <a:lnTo>
                    <a:pt x="352" y="90"/>
                  </a:lnTo>
                  <a:lnTo>
                    <a:pt x="303" y="35"/>
                  </a:lnTo>
                  <a:lnTo>
                    <a:pt x="136" y="0"/>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64" name="Freeform 70"/>
            <p:cNvSpPr>
              <a:spLocks noChangeAspect="1"/>
            </p:cNvSpPr>
            <p:nvPr/>
          </p:nvSpPr>
          <p:spPr bwMode="auto">
            <a:xfrm rot="815464">
              <a:off x="1293784" y="3122744"/>
              <a:ext cx="190501" cy="195256"/>
            </a:xfrm>
            <a:custGeom>
              <a:avLst/>
              <a:gdLst>
                <a:gd name="T0" fmla="*/ 0 w 478"/>
                <a:gd name="T1" fmla="*/ 0 h 475"/>
                <a:gd name="T2" fmla="*/ 0 w 478"/>
                <a:gd name="T3" fmla="*/ 0 h 475"/>
                <a:gd name="T4" fmla="*/ 0 w 478"/>
                <a:gd name="T5" fmla="*/ 0 h 475"/>
                <a:gd name="T6" fmla="*/ 0 w 478"/>
                <a:gd name="T7" fmla="*/ 0 h 475"/>
                <a:gd name="T8" fmla="*/ 0 w 478"/>
                <a:gd name="T9" fmla="*/ 0 h 475"/>
                <a:gd name="T10" fmla="*/ 0 w 478"/>
                <a:gd name="T11" fmla="*/ 0 h 475"/>
                <a:gd name="T12" fmla="*/ 0 w 478"/>
                <a:gd name="T13" fmla="*/ 0 h 475"/>
                <a:gd name="T14" fmla="*/ 0 w 478"/>
                <a:gd name="T15" fmla="*/ 0 h 475"/>
                <a:gd name="T16" fmla="*/ 0 w 478"/>
                <a:gd name="T17" fmla="*/ 0 h 475"/>
                <a:gd name="T18" fmla="*/ 0 w 478"/>
                <a:gd name="T19" fmla="*/ 0 h 475"/>
                <a:gd name="T20" fmla="*/ 0 w 478"/>
                <a:gd name="T21" fmla="*/ 0 h 475"/>
                <a:gd name="T22" fmla="*/ 0 w 478"/>
                <a:gd name="T23" fmla="*/ 0 h 475"/>
                <a:gd name="T24" fmla="*/ 0 w 478"/>
                <a:gd name="T25" fmla="*/ 0 h 47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78"/>
                <a:gd name="T40" fmla="*/ 0 h 475"/>
                <a:gd name="T41" fmla="*/ 478 w 478"/>
                <a:gd name="T42" fmla="*/ 475 h 47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78" h="475">
                  <a:moveTo>
                    <a:pt x="352" y="403"/>
                  </a:moveTo>
                  <a:lnTo>
                    <a:pt x="391" y="329"/>
                  </a:lnTo>
                  <a:lnTo>
                    <a:pt x="478" y="201"/>
                  </a:lnTo>
                  <a:lnTo>
                    <a:pt x="397" y="0"/>
                  </a:lnTo>
                  <a:lnTo>
                    <a:pt x="229" y="55"/>
                  </a:lnTo>
                  <a:lnTo>
                    <a:pt x="132" y="0"/>
                  </a:lnTo>
                  <a:lnTo>
                    <a:pt x="0" y="78"/>
                  </a:lnTo>
                  <a:lnTo>
                    <a:pt x="36" y="174"/>
                  </a:lnTo>
                  <a:lnTo>
                    <a:pt x="107" y="271"/>
                  </a:lnTo>
                  <a:lnTo>
                    <a:pt x="155" y="420"/>
                  </a:lnTo>
                  <a:lnTo>
                    <a:pt x="204" y="475"/>
                  </a:lnTo>
                  <a:lnTo>
                    <a:pt x="252" y="388"/>
                  </a:lnTo>
                  <a:lnTo>
                    <a:pt x="352" y="403"/>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65" name="Freeform 71"/>
            <p:cNvSpPr>
              <a:spLocks noChangeAspect="1"/>
            </p:cNvSpPr>
            <p:nvPr/>
          </p:nvSpPr>
          <p:spPr bwMode="auto">
            <a:xfrm rot="815464">
              <a:off x="1250921" y="2983049"/>
              <a:ext cx="236540" cy="161919"/>
            </a:xfrm>
            <a:custGeom>
              <a:avLst/>
              <a:gdLst>
                <a:gd name="T0" fmla="*/ 0 w 581"/>
                <a:gd name="T1" fmla="*/ 0 h 400"/>
                <a:gd name="T2" fmla="*/ 0 w 581"/>
                <a:gd name="T3" fmla="*/ 0 h 400"/>
                <a:gd name="T4" fmla="*/ 0 w 581"/>
                <a:gd name="T5" fmla="*/ 0 h 400"/>
                <a:gd name="T6" fmla="*/ 0 w 581"/>
                <a:gd name="T7" fmla="*/ 0 h 400"/>
                <a:gd name="T8" fmla="*/ 0 w 581"/>
                <a:gd name="T9" fmla="*/ 0 h 400"/>
                <a:gd name="T10" fmla="*/ 0 w 581"/>
                <a:gd name="T11" fmla="*/ 0 h 400"/>
                <a:gd name="T12" fmla="*/ 0 w 581"/>
                <a:gd name="T13" fmla="*/ 0 h 400"/>
                <a:gd name="T14" fmla="*/ 0 w 581"/>
                <a:gd name="T15" fmla="*/ 0 h 400"/>
                <a:gd name="T16" fmla="*/ 0 w 581"/>
                <a:gd name="T17" fmla="*/ 0 h 400"/>
                <a:gd name="T18" fmla="*/ 0 w 581"/>
                <a:gd name="T19" fmla="*/ 0 h 400"/>
                <a:gd name="T20" fmla="*/ 0 w 581"/>
                <a:gd name="T21" fmla="*/ 0 h 400"/>
                <a:gd name="T22" fmla="*/ 0 w 581"/>
                <a:gd name="T23" fmla="*/ 0 h 400"/>
                <a:gd name="T24" fmla="*/ 0 w 581"/>
                <a:gd name="T25" fmla="*/ 0 h 400"/>
                <a:gd name="T26" fmla="*/ 0 w 581"/>
                <a:gd name="T27" fmla="*/ 0 h 4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81"/>
                <a:gd name="T43" fmla="*/ 0 h 400"/>
                <a:gd name="T44" fmla="*/ 581 w 581"/>
                <a:gd name="T45" fmla="*/ 400 h 40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81" h="400">
                  <a:moveTo>
                    <a:pt x="59" y="377"/>
                  </a:moveTo>
                  <a:lnTo>
                    <a:pt x="0" y="265"/>
                  </a:lnTo>
                  <a:lnTo>
                    <a:pt x="65" y="216"/>
                  </a:lnTo>
                  <a:lnTo>
                    <a:pt x="19" y="55"/>
                  </a:lnTo>
                  <a:lnTo>
                    <a:pt x="81" y="0"/>
                  </a:lnTo>
                  <a:lnTo>
                    <a:pt x="178" y="64"/>
                  </a:lnTo>
                  <a:lnTo>
                    <a:pt x="468" y="45"/>
                  </a:lnTo>
                  <a:lnTo>
                    <a:pt x="500" y="103"/>
                  </a:lnTo>
                  <a:lnTo>
                    <a:pt x="581" y="161"/>
                  </a:lnTo>
                  <a:lnTo>
                    <a:pt x="581" y="322"/>
                  </a:lnTo>
                  <a:lnTo>
                    <a:pt x="413" y="377"/>
                  </a:lnTo>
                  <a:lnTo>
                    <a:pt x="316" y="322"/>
                  </a:lnTo>
                  <a:lnTo>
                    <a:pt x="184" y="400"/>
                  </a:lnTo>
                  <a:lnTo>
                    <a:pt x="59" y="377"/>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66" name="Freeform 72"/>
            <p:cNvSpPr>
              <a:spLocks noChangeAspect="1"/>
            </p:cNvSpPr>
            <p:nvPr/>
          </p:nvSpPr>
          <p:spPr bwMode="auto">
            <a:xfrm rot="815464">
              <a:off x="1435072" y="2946539"/>
              <a:ext cx="225427" cy="296851"/>
            </a:xfrm>
            <a:custGeom>
              <a:avLst/>
              <a:gdLst>
                <a:gd name="T0" fmla="*/ 0 w 559"/>
                <a:gd name="T1" fmla="*/ 0 h 710"/>
                <a:gd name="T2" fmla="*/ 0 w 559"/>
                <a:gd name="T3" fmla="*/ 0 h 710"/>
                <a:gd name="T4" fmla="*/ 0 w 559"/>
                <a:gd name="T5" fmla="*/ 0 h 710"/>
                <a:gd name="T6" fmla="*/ 0 w 559"/>
                <a:gd name="T7" fmla="*/ 0 h 710"/>
                <a:gd name="T8" fmla="*/ 0 w 559"/>
                <a:gd name="T9" fmla="*/ 0 h 710"/>
                <a:gd name="T10" fmla="*/ 0 w 559"/>
                <a:gd name="T11" fmla="*/ 0 h 710"/>
                <a:gd name="T12" fmla="*/ 0 w 559"/>
                <a:gd name="T13" fmla="*/ 0 h 710"/>
                <a:gd name="T14" fmla="*/ 0 w 559"/>
                <a:gd name="T15" fmla="*/ 0 h 710"/>
                <a:gd name="T16" fmla="*/ 0 w 559"/>
                <a:gd name="T17" fmla="*/ 0 h 710"/>
                <a:gd name="T18" fmla="*/ 0 w 559"/>
                <a:gd name="T19" fmla="*/ 0 h 710"/>
                <a:gd name="T20" fmla="*/ 0 w 559"/>
                <a:gd name="T21" fmla="*/ 0 h 710"/>
                <a:gd name="T22" fmla="*/ 0 w 559"/>
                <a:gd name="T23" fmla="*/ 0 h 710"/>
                <a:gd name="T24" fmla="*/ 0 w 559"/>
                <a:gd name="T25" fmla="*/ 0 h 710"/>
                <a:gd name="T26" fmla="*/ 0 w 559"/>
                <a:gd name="T27" fmla="*/ 0 h 710"/>
                <a:gd name="T28" fmla="*/ 0 w 559"/>
                <a:gd name="T29" fmla="*/ 0 h 710"/>
                <a:gd name="T30" fmla="*/ 0 w 559"/>
                <a:gd name="T31" fmla="*/ 0 h 710"/>
                <a:gd name="T32" fmla="*/ 0 w 559"/>
                <a:gd name="T33" fmla="*/ 0 h 710"/>
                <a:gd name="T34" fmla="*/ 0 w 559"/>
                <a:gd name="T35" fmla="*/ 0 h 71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59"/>
                <a:gd name="T55" fmla="*/ 0 h 710"/>
                <a:gd name="T56" fmla="*/ 559 w 559"/>
                <a:gd name="T57" fmla="*/ 710 h 71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59" h="710">
                  <a:moveTo>
                    <a:pt x="210" y="710"/>
                  </a:moveTo>
                  <a:lnTo>
                    <a:pt x="523" y="704"/>
                  </a:lnTo>
                  <a:lnTo>
                    <a:pt x="549" y="645"/>
                  </a:lnTo>
                  <a:lnTo>
                    <a:pt x="559" y="541"/>
                  </a:lnTo>
                  <a:lnTo>
                    <a:pt x="468" y="426"/>
                  </a:lnTo>
                  <a:lnTo>
                    <a:pt x="549" y="306"/>
                  </a:lnTo>
                  <a:lnTo>
                    <a:pt x="526" y="180"/>
                  </a:lnTo>
                  <a:lnTo>
                    <a:pt x="445" y="113"/>
                  </a:lnTo>
                  <a:lnTo>
                    <a:pt x="355" y="113"/>
                  </a:lnTo>
                  <a:lnTo>
                    <a:pt x="194" y="0"/>
                  </a:lnTo>
                  <a:lnTo>
                    <a:pt x="113" y="49"/>
                  </a:lnTo>
                  <a:lnTo>
                    <a:pt x="74" y="71"/>
                  </a:lnTo>
                  <a:lnTo>
                    <a:pt x="0" y="155"/>
                  </a:lnTo>
                  <a:lnTo>
                    <a:pt x="16" y="232"/>
                  </a:lnTo>
                  <a:lnTo>
                    <a:pt x="48" y="290"/>
                  </a:lnTo>
                  <a:lnTo>
                    <a:pt x="129" y="348"/>
                  </a:lnTo>
                  <a:lnTo>
                    <a:pt x="129" y="509"/>
                  </a:lnTo>
                  <a:lnTo>
                    <a:pt x="210" y="710"/>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67" name="Freeform 73"/>
            <p:cNvSpPr>
              <a:spLocks noChangeAspect="1"/>
            </p:cNvSpPr>
            <p:nvPr/>
          </p:nvSpPr>
          <p:spPr bwMode="auto">
            <a:xfrm rot="815464">
              <a:off x="1152495" y="3116394"/>
              <a:ext cx="198440" cy="215892"/>
            </a:xfrm>
            <a:custGeom>
              <a:avLst/>
              <a:gdLst>
                <a:gd name="T0" fmla="*/ 0 w 473"/>
                <a:gd name="T1" fmla="*/ 0 h 526"/>
                <a:gd name="T2" fmla="*/ 0 w 473"/>
                <a:gd name="T3" fmla="*/ 0 h 526"/>
                <a:gd name="T4" fmla="*/ 0 w 473"/>
                <a:gd name="T5" fmla="*/ 0 h 526"/>
                <a:gd name="T6" fmla="*/ 0 w 473"/>
                <a:gd name="T7" fmla="*/ 0 h 526"/>
                <a:gd name="T8" fmla="*/ 0 w 473"/>
                <a:gd name="T9" fmla="*/ 0 h 526"/>
                <a:gd name="T10" fmla="*/ 0 w 473"/>
                <a:gd name="T11" fmla="*/ 0 h 526"/>
                <a:gd name="T12" fmla="*/ 0 w 473"/>
                <a:gd name="T13" fmla="*/ 0 h 526"/>
                <a:gd name="T14" fmla="*/ 0 w 473"/>
                <a:gd name="T15" fmla="*/ 0 h 526"/>
                <a:gd name="T16" fmla="*/ 0 w 473"/>
                <a:gd name="T17" fmla="*/ 0 h 526"/>
                <a:gd name="T18" fmla="*/ 0 w 473"/>
                <a:gd name="T19" fmla="*/ 0 h 526"/>
                <a:gd name="T20" fmla="*/ 0 w 473"/>
                <a:gd name="T21" fmla="*/ 0 h 526"/>
                <a:gd name="T22" fmla="*/ 0 w 473"/>
                <a:gd name="T23" fmla="*/ 0 h 526"/>
                <a:gd name="T24" fmla="*/ 0 w 473"/>
                <a:gd name="T25" fmla="*/ 0 h 526"/>
                <a:gd name="T26" fmla="*/ 0 w 473"/>
                <a:gd name="T27" fmla="*/ 0 h 52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73"/>
                <a:gd name="T43" fmla="*/ 0 h 526"/>
                <a:gd name="T44" fmla="*/ 473 w 473"/>
                <a:gd name="T45" fmla="*/ 526 h 52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73" h="526">
                  <a:moveTo>
                    <a:pt x="318" y="23"/>
                  </a:moveTo>
                  <a:lnTo>
                    <a:pt x="354" y="119"/>
                  </a:lnTo>
                  <a:lnTo>
                    <a:pt x="425" y="216"/>
                  </a:lnTo>
                  <a:lnTo>
                    <a:pt x="473" y="365"/>
                  </a:lnTo>
                  <a:lnTo>
                    <a:pt x="338" y="452"/>
                  </a:lnTo>
                  <a:lnTo>
                    <a:pt x="344" y="500"/>
                  </a:lnTo>
                  <a:lnTo>
                    <a:pt x="257" y="526"/>
                  </a:lnTo>
                  <a:lnTo>
                    <a:pt x="167" y="484"/>
                  </a:lnTo>
                  <a:lnTo>
                    <a:pt x="183" y="346"/>
                  </a:lnTo>
                  <a:lnTo>
                    <a:pt x="87" y="307"/>
                  </a:lnTo>
                  <a:lnTo>
                    <a:pt x="0" y="168"/>
                  </a:lnTo>
                  <a:lnTo>
                    <a:pt x="64" y="49"/>
                  </a:lnTo>
                  <a:lnTo>
                    <a:pt x="193" y="0"/>
                  </a:lnTo>
                  <a:lnTo>
                    <a:pt x="318" y="23"/>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68" name="Freeform 74"/>
            <p:cNvSpPr>
              <a:spLocks noChangeAspect="1"/>
            </p:cNvSpPr>
            <p:nvPr/>
          </p:nvSpPr>
          <p:spPr bwMode="auto">
            <a:xfrm rot="815464">
              <a:off x="1227108" y="3275138"/>
              <a:ext cx="211139" cy="204780"/>
            </a:xfrm>
            <a:custGeom>
              <a:avLst/>
              <a:gdLst>
                <a:gd name="T0" fmla="*/ 0 w 517"/>
                <a:gd name="T1" fmla="*/ 0 h 500"/>
                <a:gd name="T2" fmla="*/ 0 w 517"/>
                <a:gd name="T3" fmla="*/ 0 h 500"/>
                <a:gd name="T4" fmla="*/ 0 w 517"/>
                <a:gd name="T5" fmla="*/ 0 h 500"/>
                <a:gd name="T6" fmla="*/ 0 w 517"/>
                <a:gd name="T7" fmla="*/ 0 h 500"/>
                <a:gd name="T8" fmla="*/ 0 w 517"/>
                <a:gd name="T9" fmla="*/ 0 h 500"/>
                <a:gd name="T10" fmla="*/ 0 w 517"/>
                <a:gd name="T11" fmla="*/ 0 h 500"/>
                <a:gd name="T12" fmla="*/ 0 w 517"/>
                <a:gd name="T13" fmla="*/ 0 h 500"/>
                <a:gd name="T14" fmla="*/ 0 w 517"/>
                <a:gd name="T15" fmla="*/ 0 h 500"/>
                <a:gd name="T16" fmla="*/ 0 w 517"/>
                <a:gd name="T17" fmla="*/ 0 h 500"/>
                <a:gd name="T18" fmla="*/ 0 w 517"/>
                <a:gd name="T19" fmla="*/ 0 h 500"/>
                <a:gd name="T20" fmla="*/ 0 w 517"/>
                <a:gd name="T21" fmla="*/ 0 h 500"/>
                <a:gd name="T22" fmla="*/ 0 w 517"/>
                <a:gd name="T23" fmla="*/ 0 h 500"/>
                <a:gd name="T24" fmla="*/ 0 w 517"/>
                <a:gd name="T25" fmla="*/ 0 h 500"/>
                <a:gd name="T26" fmla="*/ 0 w 517"/>
                <a:gd name="T27" fmla="*/ 0 h 500"/>
                <a:gd name="T28" fmla="*/ 0 w 517"/>
                <a:gd name="T29" fmla="*/ 0 h 500"/>
                <a:gd name="T30" fmla="*/ 0 w 517"/>
                <a:gd name="T31" fmla="*/ 0 h 500"/>
                <a:gd name="T32" fmla="*/ 0 w 517"/>
                <a:gd name="T33" fmla="*/ 0 h 500"/>
                <a:gd name="T34" fmla="*/ 0 w 517"/>
                <a:gd name="T35" fmla="*/ 0 h 500"/>
                <a:gd name="T36" fmla="*/ 0 w 517"/>
                <a:gd name="T37" fmla="*/ 0 h 500"/>
                <a:gd name="T38" fmla="*/ 0 w 517"/>
                <a:gd name="T39" fmla="*/ 0 h 500"/>
                <a:gd name="T40" fmla="*/ 0 w 517"/>
                <a:gd name="T41" fmla="*/ 0 h 500"/>
                <a:gd name="T42" fmla="*/ 0 w 517"/>
                <a:gd name="T43" fmla="*/ 0 h 500"/>
                <a:gd name="T44" fmla="*/ 0 w 517"/>
                <a:gd name="T45" fmla="*/ 0 h 500"/>
                <a:gd name="T46" fmla="*/ 0 w 517"/>
                <a:gd name="T47" fmla="*/ 0 h 500"/>
                <a:gd name="T48" fmla="*/ 0 w 517"/>
                <a:gd name="T49" fmla="*/ 0 h 50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17"/>
                <a:gd name="T76" fmla="*/ 0 h 500"/>
                <a:gd name="T77" fmla="*/ 517 w 517"/>
                <a:gd name="T78" fmla="*/ 500 h 50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17" h="500">
                  <a:moveTo>
                    <a:pt x="326" y="481"/>
                  </a:moveTo>
                  <a:lnTo>
                    <a:pt x="307" y="500"/>
                  </a:lnTo>
                  <a:lnTo>
                    <a:pt x="161" y="329"/>
                  </a:lnTo>
                  <a:lnTo>
                    <a:pt x="155" y="326"/>
                  </a:lnTo>
                  <a:lnTo>
                    <a:pt x="141" y="318"/>
                  </a:lnTo>
                  <a:lnTo>
                    <a:pt x="120" y="308"/>
                  </a:lnTo>
                  <a:lnTo>
                    <a:pt x="93" y="296"/>
                  </a:lnTo>
                  <a:lnTo>
                    <a:pt x="67" y="283"/>
                  </a:lnTo>
                  <a:lnTo>
                    <a:pt x="42" y="272"/>
                  </a:lnTo>
                  <a:lnTo>
                    <a:pt x="21" y="262"/>
                  </a:lnTo>
                  <a:lnTo>
                    <a:pt x="6" y="258"/>
                  </a:lnTo>
                  <a:lnTo>
                    <a:pt x="4" y="254"/>
                  </a:lnTo>
                  <a:lnTo>
                    <a:pt x="0" y="193"/>
                  </a:lnTo>
                  <a:lnTo>
                    <a:pt x="87" y="167"/>
                  </a:lnTo>
                  <a:lnTo>
                    <a:pt x="81" y="119"/>
                  </a:lnTo>
                  <a:lnTo>
                    <a:pt x="216" y="32"/>
                  </a:lnTo>
                  <a:lnTo>
                    <a:pt x="265" y="87"/>
                  </a:lnTo>
                  <a:lnTo>
                    <a:pt x="313" y="0"/>
                  </a:lnTo>
                  <a:lnTo>
                    <a:pt x="413" y="15"/>
                  </a:lnTo>
                  <a:lnTo>
                    <a:pt x="426" y="87"/>
                  </a:lnTo>
                  <a:lnTo>
                    <a:pt x="517" y="119"/>
                  </a:lnTo>
                  <a:lnTo>
                    <a:pt x="462" y="190"/>
                  </a:lnTo>
                  <a:lnTo>
                    <a:pt x="362" y="313"/>
                  </a:lnTo>
                  <a:lnTo>
                    <a:pt x="420" y="409"/>
                  </a:lnTo>
                  <a:lnTo>
                    <a:pt x="326" y="481"/>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69" name="Freeform 75"/>
            <p:cNvSpPr>
              <a:spLocks noChangeAspect="1"/>
            </p:cNvSpPr>
            <p:nvPr/>
          </p:nvSpPr>
          <p:spPr bwMode="auto">
            <a:xfrm rot="815464">
              <a:off x="996919" y="3151318"/>
              <a:ext cx="250827" cy="222242"/>
            </a:xfrm>
            <a:custGeom>
              <a:avLst/>
              <a:gdLst>
                <a:gd name="T0" fmla="*/ 0 w 619"/>
                <a:gd name="T1" fmla="*/ 0 h 542"/>
                <a:gd name="T2" fmla="*/ 0 w 619"/>
                <a:gd name="T3" fmla="*/ 0 h 542"/>
                <a:gd name="T4" fmla="*/ 0 w 619"/>
                <a:gd name="T5" fmla="*/ 0 h 542"/>
                <a:gd name="T6" fmla="*/ 0 w 619"/>
                <a:gd name="T7" fmla="*/ 0 h 542"/>
                <a:gd name="T8" fmla="*/ 0 w 619"/>
                <a:gd name="T9" fmla="*/ 0 h 542"/>
                <a:gd name="T10" fmla="*/ 0 w 619"/>
                <a:gd name="T11" fmla="*/ 0 h 542"/>
                <a:gd name="T12" fmla="*/ 0 w 619"/>
                <a:gd name="T13" fmla="*/ 0 h 542"/>
                <a:gd name="T14" fmla="*/ 0 w 619"/>
                <a:gd name="T15" fmla="*/ 0 h 542"/>
                <a:gd name="T16" fmla="*/ 0 w 619"/>
                <a:gd name="T17" fmla="*/ 0 h 542"/>
                <a:gd name="T18" fmla="*/ 0 w 619"/>
                <a:gd name="T19" fmla="*/ 0 h 542"/>
                <a:gd name="T20" fmla="*/ 0 w 619"/>
                <a:gd name="T21" fmla="*/ 0 h 542"/>
                <a:gd name="T22" fmla="*/ 0 w 619"/>
                <a:gd name="T23" fmla="*/ 0 h 542"/>
                <a:gd name="T24" fmla="*/ 0 w 619"/>
                <a:gd name="T25" fmla="*/ 0 h 542"/>
                <a:gd name="T26" fmla="*/ 0 w 619"/>
                <a:gd name="T27" fmla="*/ 0 h 542"/>
                <a:gd name="T28" fmla="*/ 0 w 619"/>
                <a:gd name="T29" fmla="*/ 0 h 542"/>
                <a:gd name="T30" fmla="*/ 0 w 619"/>
                <a:gd name="T31" fmla="*/ 0 h 54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619"/>
                <a:gd name="T49" fmla="*/ 0 h 542"/>
                <a:gd name="T50" fmla="*/ 619 w 619"/>
                <a:gd name="T51" fmla="*/ 542 h 54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619" h="542">
                  <a:moveTo>
                    <a:pt x="539" y="542"/>
                  </a:moveTo>
                  <a:lnTo>
                    <a:pt x="619" y="500"/>
                  </a:lnTo>
                  <a:lnTo>
                    <a:pt x="617" y="419"/>
                  </a:lnTo>
                  <a:lnTo>
                    <a:pt x="613" y="358"/>
                  </a:lnTo>
                  <a:lnTo>
                    <a:pt x="523" y="316"/>
                  </a:lnTo>
                  <a:lnTo>
                    <a:pt x="539" y="178"/>
                  </a:lnTo>
                  <a:lnTo>
                    <a:pt x="443" y="139"/>
                  </a:lnTo>
                  <a:lnTo>
                    <a:pt x="356" y="0"/>
                  </a:lnTo>
                  <a:lnTo>
                    <a:pt x="216" y="27"/>
                  </a:lnTo>
                  <a:lnTo>
                    <a:pt x="129" y="0"/>
                  </a:lnTo>
                  <a:lnTo>
                    <a:pt x="0" y="68"/>
                  </a:lnTo>
                  <a:lnTo>
                    <a:pt x="97" y="197"/>
                  </a:lnTo>
                  <a:lnTo>
                    <a:pt x="72" y="265"/>
                  </a:lnTo>
                  <a:lnTo>
                    <a:pt x="307" y="413"/>
                  </a:lnTo>
                  <a:lnTo>
                    <a:pt x="443" y="430"/>
                  </a:lnTo>
                  <a:lnTo>
                    <a:pt x="539" y="542"/>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70" name="Freeform 76"/>
            <p:cNvSpPr>
              <a:spLocks noChangeAspect="1"/>
            </p:cNvSpPr>
            <p:nvPr/>
          </p:nvSpPr>
          <p:spPr bwMode="auto">
            <a:xfrm rot="815464">
              <a:off x="1092169" y="3364035"/>
              <a:ext cx="314327" cy="312726"/>
            </a:xfrm>
            <a:custGeom>
              <a:avLst/>
              <a:gdLst>
                <a:gd name="T0" fmla="*/ 0 w 758"/>
                <a:gd name="T1" fmla="*/ 0 h 772"/>
                <a:gd name="T2" fmla="*/ 0 w 758"/>
                <a:gd name="T3" fmla="*/ 0 h 772"/>
                <a:gd name="T4" fmla="*/ 0 w 758"/>
                <a:gd name="T5" fmla="*/ 0 h 772"/>
                <a:gd name="T6" fmla="*/ 0 w 758"/>
                <a:gd name="T7" fmla="*/ 0 h 772"/>
                <a:gd name="T8" fmla="*/ 0 w 758"/>
                <a:gd name="T9" fmla="*/ 0 h 772"/>
                <a:gd name="T10" fmla="*/ 0 w 758"/>
                <a:gd name="T11" fmla="*/ 0 h 772"/>
                <a:gd name="T12" fmla="*/ 0 w 758"/>
                <a:gd name="T13" fmla="*/ 0 h 772"/>
                <a:gd name="T14" fmla="*/ 0 w 758"/>
                <a:gd name="T15" fmla="*/ 0 h 772"/>
                <a:gd name="T16" fmla="*/ 0 w 758"/>
                <a:gd name="T17" fmla="*/ 0 h 772"/>
                <a:gd name="T18" fmla="*/ 0 w 758"/>
                <a:gd name="T19" fmla="*/ 0 h 772"/>
                <a:gd name="T20" fmla="*/ 0 w 758"/>
                <a:gd name="T21" fmla="*/ 0 h 772"/>
                <a:gd name="T22" fmla="*/ 0 w 758"/>
                <a:gd name="T23" fmla="*/ 0 h 772"/>
                <a:gd name="T24" fmla="*/ 0 w 758"/>
                <a:gd name="T25" fmla="*/ 0 h 772"/>
                <a:gd name="T26" fmla="*/ 0 w 758"/>
                <a:gd name="T27" fmla="*/ 0 h 772"/>
                <a:gd name="T28" fmla="*/ 0 w 758"/>
                <a:gd name="T29" fmla="*/ 0 h 772"/>
                <a:gd name="T30" fmla="*/ 0 w 758"/>
                <a:gd name="T31" fmla="*/ 0 h 772"/>
                <a:gd name="T32" fmla="*/ 0 w 758"/>
                <a:gd name="T33" fmla="*/ 0 h 772"/>
                <a:gd name="T34" fmla="*/ 0 w 758"/>
                <a:gd name="T35" fmla="*/ 0 h 772"/>
                <a:gd name="T36" fmla="*/ 0 w 758"/>
                <a:gd name="T37" fmla="*/ 0 h 772"/>
                <a:gd name="T38" fmla="*/ 0 w 758"/>
                <a:gd name="T39" fmla="*/ 0 h 772"/>
                <a:gd name="T40" fmla="*/ 0 w 758"/>
                <a:gd name="T41" fmla="*/ 0 h 772"/>
                <a:gd name="T42" fmla="*/ 0 w 758"/>
                <a:gd name="T43" fmla="*/ 0 h 772"/>
                <a:gd name="T44" fmla="*/ 0 w 758"/>
                <a:gd name="T45" fmla="*/ 0 h 772"/>
                <a:gd name="T46" fmla="*/ 0 w 758"/>
                <a:gd name="T47" fmla="*/ 0 h 772"/>
                <a:gd name="T48" fmla="*/ 0 w 758"/>
                <a:gd name="T49" fmla="*/ 0 h 772"/>
                <a:gd name="T50" fmla="*/ 0 w 758"/>
                <a:gd name="T51" fmla="*/ 0 h 772"/>
                <a:gd name="T52" fmla="*/ 0 w 758"/>
                <a:gd name="T53" fmla="*/ 0 h 772"/>
                <a:gd name="T54" fmla="*/ 0 w 758"/>
                <a:gd name="T55" fmla="*/ 0 h 772"/>
                <a:gd name="T56" fmla="*/ 0 w 758"/>
                <a:gd name="T57" fmla="*/ 0 h 772"/>
                <a:gd name="T58" fmla="*/ 0 w 758"/>
                <a:gd name="T59" fmla="*/ 0 h 77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58"/>
                <a:gd name="T91" fmla="*/ 0 h 772"/>
                <a:gd name="T92" fmla="*/ 758 w 758"/>
                <a:gd name="T93" fmla="*/ 772 h 77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58" h="772">
                  <a:moveTo>
                    <a:pt x="239" y="0"/>
                  </a:moveTo>
                  <a:lnTo>
                    <a:pt x="241" y="81"/>
                  </a:lnTo>
                  <a:lnTo>
                    <a:pt x="161" y="123"/>
                  </a:lnTo>
                  <a:lnTo>
                    <a:pt x="171" y="132"/>
                  </a:lnTo>
                  <a:lnTo>
                    <a:pt x="139" y="375"/>
                  </a:lnTo>
                  <a:lnTo>
                    <a:pt x="0" y="524"/>
                  </a:lnTo>
                  <a:lnTo>
                    <a:pt x="74" y="681"/>
                  </a:lnTo>
                  <a:lnTo>
                    <a:pt x="145" y="675"/>
                  </a:lnTo>
                  <a:lnTo>
                    <a:pt x="226" y="772"/>
                  </a:lnTo>
                  <a:lnTo>
                    <a:pt x="364" y="730"/>
                  </a:lnTo>
                  <a:lnTo>
                    <a:pt x="428" y="672"/>
                  </a:lnTo>
                  <a:lnTo>
                    <a:pt x="413" y="575"/>
                  </a:lnTo>
                  <a:lnTo>
                    <a:pt x="597" y="552"/>
                  </a:lnTo>
                  <a:lnTo>
                    <a:pt x="655" y="623"/>
                  </a:lnTo>
                  <a:lnTo>
                    <a:pt x="742" y="640"/>
                  </a:lnTo>
                  <a:lnTo>
                    <a:pt x="752" y="640"/>
                  </a:lnTo>
                  <a:lnTo>
                    <a:pt x="758" y="492"/>
                  </a:lnTo>
                  <a:lnTo>
                    <a:pt x="580" y="317"/>
                  </a:lnTo>
                  <a:lnTo>
                    <a:pt x="561" y="227"/>
                  </a:lnTo>
                  <a:lnTo>
                    <a:pt x="542" y="246"/>
                  </a:lnTo>
                  <a:lnTo>
                    <a:pt x="396" y="75"/>
                  </a:lnTo>
                  <a:lnTo>
                    <a:pt x="390" y="72"/>
                  </a:lnTo>
                  <a:lnTo>
                    <a:pt x="376" y="64"/>
                  </a:lnTo>
                  <a:lnTo>
                    <a:pt x="355" y="54"/>
                  </a:lnTo>
                  <a:lnTo>
                    <a:pt x="328" y="42"/>
                  </a:lnTo>
                  <a:lnTo>
                    <a:pt x="302" y="29"/>
                  </a:lnTo>
                  <a:lnTo>
                    <a:pt x="277" y="18"/>
                  </a:lnTo>
                  <a:lnTo>
                    <a:pt x="256" y="8"/>
                  </a:lnTo>
                  <a:lnTo>
                    <a:pt x="241" y="4"/>
                  </a:lnTo>
                  <a:lnTo>
                    <a:pt x="239" y="0"/>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71" name="Freeform 77"/>
            <p:cNvSpPr>
              <a:spLocks noChangeAspect="1"/>
            </p:cNvSpPr>
            <p:nvPr/>
          </p:nvSpPr>
          <p:spPr bwMode="auto">
            <a:xfrm rot="815464">
              <a:off x="771492" y="3578340"/>
              <a:ext cx="415928" cy="455595"/>
            </a:xfrm>
            <a:custGeom>
              <a:avLst/>
              <a:gdLst>
                <a:gd name="T0" fmla="*/ 0 w 1026"/>
                <a:gd name="T1" fmla="*/ 0 h 1104"/>
                <a:gd name="T2" fmla="*/ 0 w 1026"/>
                <a:gd name="T3" fmla="*/ 0 h 1104"/>
                <a:gd name="T4" fmla="*/ 0 w 1026"/>
                <a:gd name="T5" fmla="*/ 0 h 1104"/>
                <a:gd name="T6" fmla="*/ 0 w 1026"/>
                <a:gd name="T7" fmla="*/ 0 h 1104"/>
                <a:gd name="T8" fmla="*/ 0 w 1026"/>
                <a:gd name="T9" fmla="*/ 0 h 1104"/>
                <a:gd name="T10" fmla="*/ 0 w 1026"/>
                <a:gd name="T11" fmla="*/ 0 h 1104"/>
                <a:gd name="T12" fmla="*/ 0 w 1026"/>
                <a:gd name="T13" fmla="*/ 0 h 1104"/>
                <a:gd name="T14" fmla="*/ 0 w 1026"/>
                <a:gd name="T15" fmla="*/ 0 h 1104"/>
                <a:gd name="T16" fmla="*/ 0 w 1026"/>
                <a:gd name="T17" fmla="*/ 0 h 1104"/>
                <a:gd name="T18" fmla="*/ 0 w 1026"/>
                <a:gd name="T19" fmla="*/ 0 h 1104"/>
                <a:gd name="T20" fmla="*/ 0 w 1026"/>
                <a:gd name="T21" fmla="*/ 0 h 1104"/>
                <a:gd name="T22" fmla="*/ 0 w 1026"/>
                <a:gd name="T23" fmla="*/ 0 h 1104"/>
                <a:gd name="T24" fmla="*/ 0 w 1026"/>
                <a:gd name="T25" fmla="*/ 0 h 1104"/>
                <a:gd name="T26" fmla="*/ 0 w 1026"/>
                <a:gd name="T27" fmla="*/ 0 h 1104"/>
                <a:gd name="T28" fmla="*/ 0 w 1026"/>
                <a:gd name="T29" fmla="*/ 0 h 1104"/>
                <a:gd name="T30" fmla="*/ 0 w 1026"/>
                <a:gd name="T31" fmla="*/ 0 h 1104"/>
                <a:gd name="T32" fmla="*/ 0 w 1026"/>
                <a:gd name="T33" fmla="*/ 0 h 1104"/>
                <a:gd name="T34" fmla="*/ 0 w 1026"/>
                <a:gd name="T35" fmla="*/ 0 h 1104"/>
                <a:gd name="T36" fmla="*/ 0 w 1026"/>
                <a:gd name="T37" fmla="*/ 0 h 1104"/>
                <a:gd name="T38" fmla="*/ 0 w 1026"/>
                <a:gd name="T39" fmla="*/ 0 h 1104"/>
                <a:gd name="T40" fmla="*/ 0 w 1026"/>
                <a:gd name="T41" fmla="*/ 0 h 1104"/>
                <a:gd name="T42" fmla="*/ 0 w 1026"/>
                <a:gd name="T43" fmla="*/ 0 h 1104"/>
                <a:gd name="T44" fmla="*/ 0 w 1026"/>
                <a:gd name="T45" fmla="*/ 0 h 1104"/>
                <a:gd name="T46" fmla="*/ 0 w 1026"/>
                <a:gd name="T47" fmla="*/ 0 h 1104"/>
                <a:gd name="T48" fmla="*/ 0 w 1026"/>
                <a:gd name="T49" fmla="*/ 0 h 1104"/>
                <a:gd name="T50" fmla="*/ 0 w 1026"/>
                <a:gd name="T51" fmla="*/ 0 h 1104"/>
                <a:gd name="T52" fmla="*/ 0 w 1026"/>
                <a:gd name="T53" fmla="*/ 0 h 1104"/>
                <a:gd name="T54" fmla="*/ 0 w 1026"/>
                <a:gd name="T55" fmla="*/ 0 h 1104"/>
                <a:gd name="T56" fmla="*/ 0 w 1026"/>
                <a:gd name="T57" fmla="*/ 0 h 1104"/>
                <a:gd name="T58" fmla="*/ 0 w 1026"/>
                <a:gd name="T59" fmla="*/ 0 h 1104"/>
                <a:gd name="T60" fmla="*/ 0 w 1026"/>
                <a:gd name="T61" fmla="*/ 0 h 1104"/>
                <a:gd name="T62" fmla="*/ 0 w 1026"/>
                <a:gd name="T63" fmla="*/ 0 h 1104"/>
                <a:gd name="T64" fmla="*/ 0 w 1026"/>
                <a:gd name="T65" fmla="*/ 0 h 1104"/>
                <a:gd name="T66" fmla="*/ 0 w 1026"/>
                <a:gd name="T67" fmla="*/ 0 h 1104"/>
                <a:gd name="T68" fmla="*/ 0 w 1026"/>
                <a:gd name="T69" fmla="*/ 0 h 1104"/>
                <a:gd name="T70" fmla="*/ 0 w 1026"/>
                <a:gd name="T71" fmla="*/ 0 h 1104"/>
                <a:gd name="T72" fmla="*/ 0 w 1026"/>
                <a:gd name="T73" fmla="*/ 0 h 1104"/>
                <a:gd name="T74" fmla="*/ 0 w 1026"/>
                <a:gd name="T75" fmla="*/ 0 h 1104"/>
                <a:gd name="T76" fmla="*/ 0 w 1026"/>
                <a:gd name="T77" fmla="*/ 0 h 1104"/>
                <a:gd name="T78" fmla="*/ 0 w 1026"/>
                <a:gd name="T79" fmla="*/ 0 h 1104"/>
                <a:gd name="T80" fmla="*/ 0 w 1026"/>
                <a:gd name="T81" fmla="*/ 0 h 1104"/>
                <a:gd name="T82" fmla="*/ 0 w 1026"/>
                <a:gd name="T83" fmla="*/ 0 h 1104"/>
                <a:gd name="T84" fmla="*/ 0 w 1026"/>
                <a:gd name="T85" fmla="*/ 0 h 1104"/>
                <a:gd name="T86" fmla="*/ 0 w 1026"/>
                <a:gd name="T87" fmla="*/ 0 h 1104"/>
                <a:gd name="T88" fmla="*/ 0 w 1026"/>
                <a:gd name="T89" fmla="*/ 0 h 1104"/>
                <a:gd name="T90" fmla="*/ 0 w 1026"/>
                <a:gd name="T91" fmla="*/ 0 h 1104"/>
                <a:gd name="T92" fmla="*/ 0 w 1026"/>
                <a:gd name="T93" fmla="*/ 0 h 110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026"/>
                <a:gd name="T142" fmla="*/ 0 h 1104"/>
                <a:gd name="T143" fmla="*/ 1026 w 1026"/>
                <a:gd name="T144" fmla="*/ 1104 h 110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026" h="1104">
                  <a:moveTo>
                    <a:pt x="832" y="832"/>
                  </a:moveTo>
                  <a:lnTo>
                    <a:pt x="758" y="765"/>
                  </a:lnTo>
                  <a:lnTo>
                    <a:pt x="790" y="626"/>
                  </a:lnTo>
                  <a:lnTo>
                    <a:pt x="687" y="523"/>
                  </a:lnTo>
                  <a:lnTo>
                    <a:pt x="725" y="491"/>
                  </a:lnTo>
                  <a:lnTo>
                    <a:pt x="945" y="474"/>
                  </a:lnTo>
                  <a:lnTo>
                    <a:pt x="913" y="345"/>
                  </a:lnTo>
                  <a:lnTo>
                    <a:pt x="962" y="222"/>
                  </a:lnTo>
                  <a:lnTo>
                    <a:pt x="1026" y="200"/>
                  </a:lnTo>
                  <a:lnTo>
                    <a:pt x="977" y="55"/>
                  </a:lnTo>
                  <a:lnTo>
                    <a:pt x="839" y="97"/>
                  </a:lnTo>
                  <a:lnTo>
                    <a:pt x="758" y="0"/>
                  </a:lnTo>
                  <a:lnTo>
                    <a:pt x="687" y="6"/>
                  </a:lnTo>
                  <a:lnTo>
                    <a:pt x="509" y="87"/>
                  </a:lnTo>
                  <a:lnTo>
                    <a:pt x="525" y="152"/>
                  </a:lnTo>
                  <a:lnTo>
                    <a:pt x="348" y="313"/>
                  </a:lnTo>
                  <a:lnTo>
                    <a:pt x="235" y="232"/>
                  </a:lnTo>
                  <a:lnTo>
                    <a:pt x="220" y="226"/>
                  </a:lnTo>
                  <a:lnTo>
                    <a:pt x="74" y="200"/>
                  </a:lnTo>
                  <a:lnTo>
                    <a:pt x="0" y="258"/>
                  </a:lnTo>
                  <a:lnTo>
                    <a:pt x="90" y="345"/>
                  </a:lnTo>
                  <a:lnTo>
                    <a:pt x="10" y="339"/>
                  </a:lnTo>
                  <a:lnTo>
                    <a:pt x="25" y="474"/>
                  </a:lnTo>
                  <a:lnTo>
                    <a:pt x="177" y="474"/>
                  </a:lnTo>
                  <a:lnTo>
                    <a:pt x="193" y="561"/>
                  </a:lnTo>
                  <a:lnTo>
                    <a:pt x="129" y="593"/>
                  </a:lnTo>
                  <a:lnTo>
                    <a:pt x="112" y="684"/>
                  </a:lnTo>
                  <a:lnTo>
                    <a:pt x="226" y="748"/>
                  </a:lnTo>
                  <a:lnTo>
                    <a:pt x="209" y="887"/>
                  </a:lnTo>
                  <a:lnTo>
                    <a:pt x="348" y="894"/>
                  </a:lnTo>
                  <a:lnTo>
                    <a:pt x="436" y="836"/>
                  </a:lnTo>
                  <a:lnTo>
                    <a:pt x="493" y="942"/>
                  </a:lnTo>
                  <a:lnTo>
                    <a:pt x="542" y="949"/>
                  </a:lnTo>
                  <a:lnTo>
                    <a:pt x="515" y="1040"/>
                  </a:lnTo>
                  <a:lnTo>
                    <a:pt x="580" y="1029"/>
                  </a:lnTo>
                  <a:lnTo>
                    <a:pt x="678" y="1104"/>
                  </a:lnTo>
                  <a:lnTo>
                    <a:pt x="929" y="942"/>
                  </a:lnTo>
                  <a:lnTo>
                    <a:pt x="919" y="877"/>
                  </a:lnTo>
                  <a:lnTo>
                    <a:pt x="915" y="878"/>
                  </a:lnTo>
                  <a:lnTo>
                    <a:pt x="907" y="878"/>
                  </a:lnTo>
                  <a:lnTo>
                    <a:pt x="892" y="880"/>
                  </a:lnTo>
                  <a:lnTo>
                    <a:pt x="876" y="881"/>
                  </a:lnTo>
                  <a:lnTo>
                    <a:pt x="859" y="882"/>
                  </a:lnTo>
                  <a:lnTo>
                    <a:pt x="841" y="883"/>
                  </a:lnTo>
                  <a:lnTo>
                    <a:pt x="827" y="884"/>
                  </a:lnTo>
                  <a:lnTo>
                    <a:pt x="816" y="884"/>
                  </a:lnTo>
                  <a:lnTo>
                    <a:pt x="832" y="832"/>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72" name="Freeform 78"/>
            <p:cNvSpPr>
              <a:spLocks noChangeAspect="1"/>
            </p:cNvSpPr>
            <p:nvPr/>
          </p:nvSpPr>
          <p:spPr bwMode="auto">
            <a:xfrm rot="815464">
              <a:off x="969931" y="3254502"/>
              <a:ext cx="217489" cy="277802"/>
            </a:xfrm>
            <a:custGeom>
              <a:avLst/>
              <a:gdLst>
                <a:gd name="T0" fmla="*/ 0 w 532"/>
                <a:gd name="T1" fmla="*/ 0 h 678"/>
                <a:gd name="T2" fmla="*/ 0 w 532"/>
                <a:gd name="T3" fmla="*/ 0 h 678"/>
                <a:gd name="T4" fmla="*/ 0 w 532"/>
                <a:gd name="T5" fmla="*/ 0 h 678"/>
                <a:gd name="T6" fmla="*/ 0 w 532"/>
                <a:gd name="T7" fmla="*/ 0 h 678"/>
                <a:gd name="T8" fmla="*/ 0 w 532"/>
                <a:gd name="T9" fmla="*/ 0 h 678"/>
                <a:gd name="T10" fmla="*/ 0 w 532"/>
                <a:gd name="T11" fmla="*/ 0 h 678"/>
                <a:gd name="T12" fmla="*/ 0 w 532"/>
                <a:gd name="T13" fmla="*/ 0 h 678"/>
                <a:gd name="T14" fmla="*/ 0 w 532"/>
                <a:gd name="T15" fmla="*/ 0 h 678"/>
                <a:gd name="T16" fmla="*/ 0 w 532"/>
                <a:gd name="T17" fmla="*/ 0 h 678"/>
                <a:gd name="T18" fmla="*/ 0 w 532"/>
                <a:gd name="T19" fmla="*/ 0 h 678"/>
                <a:gd name="T20" fmla="*/ 0 w 532"/>
                <a:gd name="T21" fmla="*/ 0 h 678"/>
                <a:gd name="T22" fmla="*/ 0 w 532"/>
                <a:gd name="T23" fmla="*/ 0 h 678"/>
                <a:gd name="T24" fmla="*/ 0 w 532"/>
                <a:gd name="T25" fmla="*/ 0 h 67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32"/>
                <a:gd name="T40" fmla="*/ 0 h 678"/>
                <a:gd name="T41" fmla="*/ 532 w 532"/>
                <a:gd name="T42" fmla="*/ 678 h 67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32" h="678">
                  <a:moveTo>
                    <a:pt x="532" y="286"/>
                  </a:moveTo>
                  <a:lnTo>
                    <a:pt x="522" y="277"/>
                  </a:lnTo>
                  <a:lnTo>
                    <a:pt x="426" y="165"/>
                  </a:lnTo>
                  <a:lnTo>
                    <a:pt x="290" y="148"/>
                  </a:lnTo>
                  <a:lnTo>
                    <a:pt x="55" y="0"/>
                  </a:lnTo>
                  <a:lnTo>
                    <a:pt x="0" y="129"/>
                  </a:lnTo>
                  <a:lnTo>
                    <a:pt x="80" y="286"/>
                  </a:lnTo>
                  <a:lnTo>
                    <a:pt x="193" y="351"/>
                  </a:lnTo>
                  <a:lnTo>
                    <a:pt x="222" y="542"/>
                  </a:lnTo>
                  <a:lnTo>
                    <a:pt x="306" y="578"/>
                  </a:lnTo>
                  <a:lnTo>
                    <a:pt x="361" y="678"/>
                  </a:lnTo>
                  <a:lnTo>
                    <a:pt x="500" y="529"/>
                  </a:lnTo>
                  <a:lnTo>
                    <a:pt x="532" y="286"/>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73" name="Freeform 79"/>
            <p:cNvSpPr>
              <a:spLocks noChangeAspect="1"/>
            </p:cNvSpPr>
            <p:nvPr/>
          </p:nvSpPr>
          <p:spPr bwMode="auto">
            <a:xfrm rot="815464">
              <a:off x="2424093" y="3518017"/>
              <a:ext cx="563566" cy="654026"/>
            </a:xfrm>
            <a:custGeom>
              <a:avLst/>
              <a:gdLst>
                <a:gd name="T0" fmla="*/ 0 w 1378"/>
                <a:gd name="T1" fmla="*/ 0 h 1597"/>
                <a:gd name="T2" fmla="*/ 0 w 1378"/>
                <a:gd name="T3" fmla="*/ 0 h 1597"/>
                <a:gd name="T4" fmla="*/ 0 w 1378"/>
                <a:gd name="T5" fmla="*/ 0 h 1597"/>
                <a:gd name="T6" fmla="*/ 0 w 1378"/>
                <a:gd name="T7" fmla="*/ 0 h 1597"/>
                <a:gd name="T8" fmla="*/ 0 w 1378"/>
                <a:gd name="T9" fmla="*/ 0 h 1597"/>
                <a:gd name="T10" fmla="*/ 0 w 1378"/>
                <a:gd name="T11" fmla="*/ 0 h 1597"/>
                <a:gd name="T12" fmla="*/ 0 w 1378"/>
                <a:gd name="T13" fmla="*/ 0 h 1597"/>
                <a:gd name="T14" fmla="*/ 0 w 1378"/>
                <a:gd name="T15" fmla="*/ 0 h 1597"/>
                <a:gd name="T16" fmla="*/ 0 w 1378"/>
                <a:gd name="T17" fmla="*/ 0 h 1597"/>
                <a:gd name="T18" fmla="*/ 0 w 1378"/>
                <a:gd name="T19" fmla="*/ 0 h 1597"/>
                <a:gd name="T20" fmla="*/ 0 w 1378"/>
                <a:gd name="T21" fmla="*/ 0 h 1597"/>
                <a:gd name="T22" fmla="*/ 0 w 1378"/>
                <a:gd name="T23" fmla="*/ 0 h 1597"/>
                <a:gd name="T24" fmla="*/ 0 w 1378"/>
                <a:gd name="T25" fmla="*/ 0 h 1597"/>
                <a:gd name="T26" fmla="*/ 0 w 1378"/>
                <a:gd name="T27" fmla="*/ 0 h 1597"/>
                <a:gd name="T28" fmla="*/ 0 w 1378"/>
                <a:gd name="T29" fmla="*/ 0 h 1597"/>
                <a:gd name="T30" fmla="*/ 0 w 1378"/>
                <a:gd name="T31" fmla="*/ 0 h 1597"/>
                <a:gd name="T32" fmla="*/ 0 w 1378"/>
                <a:gd name="T33" fmla="*/ 0 h 1597"/>
                <a:gd name="T34" fmla="*/ 0 w 1378"/>
                <a:gd name="T35" fmla="*/ 0 h 1597"/>
                <a:gd name="T36" fmla="*/ 0 w 1378"/>
                <a:gd name="T37" fmla="*/ 0 h 1597"/>
                <a:gd name="T38" fmla="*/ 0 w 1378"/>
                <a:gd name="T39" fmla="*/ 0 h 1597"/>
                <a:gd name="T40" fmla="*/ 0 w 1378"/>
                <a:gd name="T41" fmla="*/ 0 h 1597"/>
                <a:gd name="T42" fmla="*/ 0 w 1378"/>
                <a:gd name="T43" fmla="*/ 0 h 1597"/>
                <a:gd name="T44" fmla="*/ 0 w 1378"/>
                <a:gd name="T45" fmla="*/ 0 h 1597"/>
                <a:gd name="T46" fmla="*/ 0 w 1378"/>
                <a:gd name="T47" fmla="*/ 0 h 1597"/>
                <a:gd name="T48" fmla="*/ 0 w 1378"/>
                <a:gd name="T49" fmla="*/ 0 h 1597"/>
                <a:gd name="T50" fmla="*/ 0 w 1378"/>
                <a:gd name="T51" fmla="*/ 0 h 1597"/>
                <a:gd name="T52" fmla="*/ 0 w 1378"/>
                <a:gd name="T53" fmla="*/ 0 h 1597"/>
                <a:gd name="T54" fmla="*/ 0 w 1378"/>
                <a:gd name="T55" fmla="*/ 0 h 1597"/>
                <a:gd name="T56" fmla="*/ 0 w 1378"/>
                <a:gd name="T57" fmla="*/ 0 h 1597"/>
                <a:gd name="T58" fmla="*/ 0 w 1378"/>
                <a:gd name="T59" fmla="*/ 0 h 1597"/>
                <a:gd name="T60" fmla="*/ 0 w 1378"/>
                <a:gd name="T61" fmla="*/ 0 h 1597"/>
                <a:gd name="T62" fmla="*/ 0 w 1378"/>
                <a:gd name="T63" fmla="*/ 0 h 1597"/>
                <a:gd name="T64" fmla="*/ 0 w 1378"/>
                <a:gd name="T65" fmla="*/ 0 h 1597"/>
                <a:gd name="T66" fmla="*/ 0 w 1378"/>
                <a:gd name="T67" fmla="*/ 0 h 1597"/>
                <a:gd name="T68" fmla="*/ 0 w 1378"/>
                <a:gd name="T69" fmla="*/ 0 h 1597"/>
                <a:gd name="T70" fmla="*/ 0 w 1378"/>
                <a:gd name="T71" fmla="*/ 0 h 1597"/>
                <a:gd name="T72" fmla="*/ 0 w 1378"/>
                <a:gd name="T73" fmla="*/ 0 h 1597"/>
                <a:gd name="T74" fmla="*/ 0 w 1378"/>
                <a:gd name="T75" fmla="*/ 0 h 1597"/>
                <a:gd name="T76" fmla="*/ 0 w 1378"/>
                <a:gd name="T77" fmla="*/ 0 h 1597"/>
                <a:gd name="T78" fmla="*/ 0 w 1378"/>
                <a:gd name="T79" fmla="*/ 0 h 1597"/>
                <a:gd name="T80" fmla="*/ 0 w 1378"/>
                <a:gd name="T81" fmla="*/ 0 h 1597"/>
                <a:gd name="T82" fmla="*/ 0 w 1378"/>
                <a:gd name="T83" fmla="*/ 0 h 159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378"/>
                <a:gd name="T127" fmla="*/ 0 h 1597"/>
                <a:gd name="T128" fmla="*/ 1378 w 1378"/>
                <a:gd name="T129" fmla="*/ 1597 h 159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378" h="1597">
                  <a:moveTo>
                    <a:pt x="0" y="1242"/>
                  </a:moveTo>
                  <a:lnTo>
                    <a:pt x="87" y="1087"/>
                  </a:lnTo>
                  <a:lnTo>
                    <a:pt x="201" y="1081"/>
                  </a:lnTo>
                  <a:lnTo>
                    <a:pt x="233" y="984"/>
                  </a:lnTo>
                  <a:lnTo>
                    <a:pt x="288" y="958"/>
                  </a:lnTo>
                  <a:lnTo>
                    <a:pt x="378" y="968"/>
                  </a:lnTo>
                  <a:lnTo>
                    <a:pt x="401" y="877"/>
                  </a:lnTo>
                  <a:lnTo>
                    <a:pt x="539" y="839"/>
                  </a:lnTo>
                  <a:lnTo>
                    <a:pt x="572" y="775"/>
                  </a:lnTo>
                  <a:lnTo>
                    <a:pt x="513" y="743"/>
                  </a:lnTo>
                  <a:lnTo>
                    <a:pt x="545" y="700"/>
                  </a:lnTo>
                  <a:lnTo>
                    <a:pt x="545" y="612"/>
                  </a:lnTo>
                  <a:lnTo>
                    <a:pt x="498" y="548"/>
                  </a:lnTo>
                  <a:lnTo>
                    <a:pt x="530" y="497"/>
                  </a:lnTo>
                  <a:lnTo>
                    <a:pt x="643" y="432"/>
                  </a:lnTo>
                  <a:lnTo>
                    <a:pt x="814" y="296"/>
                  </a:lnTo>
                  <a:lnTo>
                    <a:pt x="836" y="103"/>
                  </a:lnTo>
                  <a:lnTo>
                    <a:pt x="956" y="0"/>
                  </a:lnTo>
                  <a:lnTo>
                    <a:pt x="992" y="71"/>
                  </a:lnTo>
                  <a:lnTo>
                    <a:pt x="1126" y="200"/>
                  </a:lnTo>
                  <a:lnTo>
                    <a:pt x="1191" y="393"/>
                  </a:lnTo>
                  <a:lnTo>
                    <a:pt x="1168" y="597"/>
                  </a:lnTo>
                  <a:lnTo>
                    <a:pt x="1217" y="716"/>
                  </a:lnTo>
                  <a:lnTo>
                    <a:pt x="1191" y="839"/>
                  </a:lnTo>
                  <a:lnTo>
                    <a:pt x="1330" y="968"/>
                  </a:lnTo>
                  <a:lnTo>
                    <a:pt x="1376" y="1168"/>
                  </a:lnTo>
                  <a:lnTo>
                    <a:pt x="1378" y="1184"/>
                  </a:lnTo>
                  <a:lnTo>
                    <a:pt x="1289" y="1330"/>
                  </a:lnTo>
                  <a:lnTo>
                    <a:pt x="1185" y="1322"/>
                  </a:lnTo>
                  <a:lnTo>
                    <a:pt x="1120" y="1581"/>
                  </a:lnTo>
                  <a:lnTo>
                    <a:pt x="1104" y="1574"/>
                  </a:lnTo>
                  <a:lnTo>
                    <a:pt x="1046" y="1555"/>
                  </a:lnTo>
                  <a:lnTo>
                    <a:pt x="927" y="1597"/>
                  </a:lnTo>
                  <a:lnTo>
                    <a:pt x="782" y="1491"/>
                  </a:lnTo>
                  <a:lnTo>
                    <a:pt x="717" y="1500"/>
                  </a:lnTo>
                  <a:lnTo>
                    <a:pt x="640" y="1561"/>
                  </a:lnTo>
                  <a:lnTo>
                    <a:pt x="545" y="1458"/>
                  </a:lnTo>
                  <a:lnTo>
                    <a:pt x="417" y="1458"/>
                  </a:lnTo>
                  <a:lnTo>
                    <a:pt x="288" y="1330"/>
                  </a:lnTo>
                  <a:lnTo>
                    <a:pt x="250" y="1377"/>
                  </a:lnTo>
                  <a:lnTo>
                    <a:pt x="62" y="1322"/>
                  </a:lnTo>
                  <a:lnTo>
                    <a:pt x="0" y="1242"/>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74" name="Freeform 80"/>
            <p:cNvSpPr>
              <a:spLocks noChangeAspect="1"/>
            </p:cNvSpPr>
            <p:nvPr/>
          </p:nvSpPr>
          <p:spPr bwMode="auto">
            <a:xfrm rot="815464">
              <a:off x="2444730" y="3391022"/>
              <a:ext cx="169864" cy="276215"/>
            </a:xfrm>
            <a:custGeom>
              <a:avLst/>
              <a:gdLst>
                <a:gd name="T0" fmla="*/ 0 w 419"/>
                <a:gd name="T1" fmla="*/ 0 h 678"/>
                <a:gd name="T2" fmla="*/ 0 w 419"/>
                <a:gd name="T3" fmla="*/ 0 h 678"/>
                <a:gd name="T4" fmla="*/ 0 w 419"/>
                <a:gd name="T5" fmla="*/ 0 h 678"/>
                <a:gd name="T6" fmla="*/ 0 w 419"/>
                <a:gd name="T7" fmla="*/ 0 h 678"/>
                <a:gd name="T8" fmla="*/ 0 w 419"/>
                <a:gd name="T9" fmla="*/ 0 h 678"/>
                <a:gd name="T10" fmla="*/ 0 w 419"/>
                <a:gd name="T11" fmla="*/ 0 h 678"/>
                <a:gd name="T12" fmla="*/ 0 w 419"/>
                <a:gd name="T13" fmla="*/ 0 h 678"/>
                <a:gd name="T14" fmla="*/ 0 w 419"/>
                <a:gd name="T15" fmla="*/ 0 h 678"/>
                <a:gd name="T16" fmla="*/ 0 w 419"/>
                <a:gd name="T17" fmla="*/ 0 h 678"/>
                <a:gd name="T18" fmla="*/ 0 w 419"/>
                <a:gd name="T19" fmla="*/ 0 h 678"/>
                <a:gd name="T20" fmla="*/ 0 w 419"/>
                <a:gd name="T21" fmla="*/ 0 h 67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19"/>
                <a:gd name="T34" fmla="*/ 0 h 678"/>
                <a:gd name="T35" fmla="*/ 419 w 419"/>
                <a:gd name="T36" fmla="*/ 678 h 67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19" h="678">
                  <a:moveTo>
                    <a:pt x="0" y="646"/>
                  </a:moveTo>
                  <a:lnTo>
                    <a:pt x="193" y="678"/>
                  </a:lnTo>
                  <a:lnTo>
                    <a:pt x="289" y="678"/>
                  </a:lnTo>
                  <a:lnTo>
                    <a:pt x="419" y="167"/>
                  </a:lnTo>
                  <a:lnTo>
                    <a:pt x="235" y="97"/>
                  </a:lnTo>
                  <a:lnTo>
                    <a:pt x="202" y="0"/>
                  </a:lnTo>
                  <a:lnTo>
                    <a:pt x="16" y="6"/>
                  </a:lnTo>
                  <a:lnTo>
                    <a:pt x="27" y="199"/>
                  </a:lnTo>
                  <a:lnTo>
                    <a:pt x="155" y="264"/>
                  </a:lnTo>
                  <a:lnTo>
                    <a:pt x="32" y="394"/>
                  </a:lnTo>
                  <a:lnTo>
                    <a:pt x="0" y="646"/>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75" name="Freeform 81"/>
            <p:cNvSpPr>
              <a:spLocks noChangeAspect="1"/>
            </p:cNvSpPr>
            <p:nvPr/>
          </p:nvSpPr>
          <p:spPr bwMode="auto">
            <a:xfrm rot="815464">
              <a:off x="7148530" y="1835330"/>
              <a:ext cx="1020770" cy="1315988"/>
            </a:xfrm>
            <a:custGeom>
              <a:avLst/>
              <a:gdLst>
                <a:gd name="T0" fmla="*/ 0 w 2500"/>
                <a:gd name="T1" fmla="*/ 0 h 3204"/>
                <a:gd name="T2" fmla="*/ 0 w 2500"/>
                <a:gd name="T3" fmla="*/ 0 h 3204"/>
                <a:gd name="T4" fmla="*/ 0 w 2500"/>
                <a:gd name="T5" fmla="*/ 0 h 3204"/>
                <a:gd name="T6" fmla="*/ 0 w 2500"/>
                <a:gd name="T7" fmla="*/ 0 h 3204"/>
                <a:gd name="T8" fmla="*/ 0 w 2500"/>
                <a:gd name="T9" fmla="*/ 0 h 3204"/>
                <a:gd name="T10" fmla="*/ 0 w 2500"/>
                <a:gd name="T11" fmla="*/ 0 h 3204"/>
                <a:gd name="T12" fmla="*/ 0 w 2500"/>
                <a:gd name="T13" fmla="*/ 0 h 3204"/>
                <a:gd name="T14" fmla="*/ 0 w 2500"/>
                <a:gd name="T15" fmla="*/ 0 h 3204"/>
                <a:gd name="T16" fmla="*/ 0 w 2500"/>
                <a:gd name="T17" fmla="*/ 0 h 3204"/>
                <a:gd name="T18" fmla="*/ 0 w 2500"/>
                <a:gd name="T19" fmla="*/ 0 h 3204"/>
                <a:gd name="T20" fmla="*/ 0 w 2500"/>
                <a:gd name="T21" fmla="*/ 0 h 3204"/>
                <a:gd name="T22" fmla="*/ 0 w 2500"/>
                <a:gd name="T23" fmla="*/ 0 h 3204"/>
                <a:gd name="T24" fmla="*/ 0 w 2500"/>
                <a:gd name="T25" fmla="*/ 0 h 3204"/>
                <a:gd name="T26" fmla="*/ 0 w 2500"/>
                <a:gd name="T27" fmla="*/ 0 h 3204"/>
                <a:gd name="T28" fmla="*/ 0 w 2500"/>
                <a:gd name="T29" fmla="*/ 0 h 3204"/>
                <a:gd name="T30" fmla="*/ 0 w 2500"/>
                <a:gd name="T31" fmla="*/ 0 h 3204"/>
                <a:gd name="T32" fmla="*/ 0 w 2500"/>
                <a:gd name="T33" fmla="*/ 0 h 3204"/>
                <a:gd name="T34" fmla="*/ 0 w 2500"/>
                <a:gd name="T35" fmla="*/ 0 h 3204"/>
                <a:gd name="T36" fmla="*/ 0 w 2500"/>
                <a:gd name="T37" fmla="*/ 0 h 3204"/>
                <a:gd name="T38" fmla="*/ 0 w 2500"/>
                <a:gd name="T39" fmla="*/ 0 h 3204"/>
                <a:gd name="T40" fmla="*/ 0 w 2500"/>
                <a:gd name="T41" fmla="*/ 0 h 3204"/>
                <a:gd name="T42" fmla="*/ 0 w 2500"/>
                <a:gd name="T43" fmla="*/ 0 h 3204"/>
                <a:gd name="T44" fmla="*/ 0 w 2500"/>
                <a:gd name="T45" fmla="*/ 0 h 3204"/>
                <a:gd name="T46" fmla="*/ 0 w 2500"/>
                <a:gd name="T47" fmla="*/ 0 h 3204"/>
                <a:gd name="T48" fmla="*/ 0 w 2500"/>
                <a:gd name="T49" fmla="*/ 0 h 3204"/>
                <a:gd name="T50" fmla="*/ 0 w 2500"/>
                <a:gd name="T51" fmla="*/ 0 h 3204"/>
                <a:gd name="T52" fmla="*/ 0 w 2500"/>
                <a:gd name="T53" fmla="*/ 0 h 3204"/>
                <a:gd name="T54" fmla="*/ 0 w 2500"/>
                <a:gd name="T55" fmla="*/ 0 h 3204"/>
                <a:gd name="T56" fmla="*/ 0 w 2500"/>
                <a:gd name="T57" fmla="*/ 0 h 3204"/>
                <a:gd name="T58" fmla="*/ 0 w 2500"/>
                <a:gd name="T59" fmla="*/ 0 h 3204"/>
                <a:gd name="T60" fmla="*/ 0 w 2500"/>
                <a:gd name="T61" fmla="*/ 0 h 3204"/>
                <a:gd name="T62" fmla="*/ 0 w 2500"/>
                <a:gd name="T63" fmla="*/ 0 h 3204"/>
                <a:gd name="T64" fmla="*/ 0 w 2500"/>
                <a:gd name="T65" fmla="*/ 0 h 3204"/>
                <a:gd name="T66" fmla="*/ 0 w 2500"/>
                <a:gd name="T67" fmla="*/ 0 h 3204"/>
                <a:gd name="T68" fmla="*/ 0 w 2500"/>
                <a:gd name="T69" fmla="*/ 0 h 3204"/>
                <a:gd name="T70" fmla="*/ 0 w 2500"/>
                <a:gd name="T71" fmla="*/ 0 h 3204"/>
                <a:gd name="T72" fmla="*/ 0 w 2500"/>
                <a:gd name="T73" fmla="*/ 0 h 3204"/>
                <a:gd name="T74" fmla="*/ 0 w 2500"/>
                <a:gd name="T75" fmla="*/ 0 h 3204"/>
                <a:gd name="T76" fmla="*/ 0 w 2500"/>
                <a:gd name="T77" fmla="*/ 0 h 3204"/>
                <a:gd name="T78" fmla="*/ 0 w 2500"/>
                <a:gd name="T79" fmla="*/ 0 h 3204"/>
                <a:gd name="T80" fmla="*/ 0 w 2500"/>
                <a:gd name="T81" fmla="*/ 0 h 3204"/>
                <a:gd name="T82" fmla="*/ 0 w 2500"/>
                <a:gd name="T83" fmla="*/ 0 h 3204"/>
                <a:gd name="T84" fmla="*/ 0 w 2500"/>
                <a:gd name="T85" fmla="*/ 0 h 3204"/>
                <a:gd name="T86" fmla="*/ 0 w 2500"/>
                <a:gd name="T87" fmla="*/ 0 h 3204"/>
                <a:gd name="T88" fmla="*/ 0 w 2500"/>
                <a:gd name="T89" fmla="*/ 0 h 3204"/>
                <a:gd name="T90" fmla="*/ 0 w 2500"/>
                <a:gd name="T91" fmla="*/ 0 h 3204"/>
                <a:gd name="T92" fmla="*/ 0 w 2500"/>
                <a:gd name="T93" fmla="*/ 0 h 3204"/>
                <a:gd name="T94" fmla="*/ 0 w 2500"/>
                <a:gd name="T95" fmla="*/ 0 h 3204"/>
                <a:gd name="T96" fmla="*/ 0 w 2500"/>
                <a:gd name="T97" fmla="*/ 0 h 3204"/>
                <a:gd name="T98" fmla="*/ 0 w 2500"/>
                <a:gd name="T99" fmla="*/ 0 h 3204"/>
                <a:gd name="T100" fmla="*/ 0 w 2500"/>
                <a:gd name="T101" fmla="*/ 0 h 3204"/>
                <a:gd name="T102" fmla="*/ 0 w 2500"/>
                <a:gd name="T103" fmla="*/ 0 h 3204"/>
                <a:gd name="T104" fmla="*/ 0 w 2500"/>
                <a:gd name="T105" fmla="*/ 0 h 3204"/>
                <a:gd name="T106" fmla="*/ 0 w 2500"/>
                <a:gd name="T107" fmla="*/ 0 h 3204"/>
                <a:gd name="T108" fmla="*/ 0 w 2500"/>
                <a:gd name="T109" fmla="*/ 0 h 3204"/>
                <a:gd name="T110" fmla="*/ 0 w 2500"/>
                <a:gd name="T111" fmla="*/ 0 h 3204"/>
                <a:gd name="T112" fmla="*/ 0 w 2500"/>
                <a:gd name="T113" fmla="*/ 0 h 3204"/>
                <a:gd name="T114" fmla="*/ 0 w 2500"/>
                <a:gd name="T115" fmla="*/ 0 h 3204"/>
                <a:gd name="T116" fmla="*/ 0 w 2500"/>
                <a:gd name="T117" fmla="*/ 0 h 3204"/>
                <a:gd name="T118" fmla="*/ 0 w 2500"/>
                <a:gd name="T119" fmla="*/ 0 h 3204"/>
                <a:gd name="T120" fmla="*/ 0 w 2500"/>
                <a:gd name="T121" fmla="*/ 0 h 320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500"/>
                <a:gd name="T184" fmla="*/ 0 h 3204"/>
                <a:gd name="T185" fmla="*/ 2500 w 2500"/>
                <a:gd name="T186" fmla="*/ 3204 h 320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500" h="3204">
                  <a:moveTo>
                    <a:pt x="516" y="3143"/>
                  </a:moveTo>
                  <a:lnTo>
                    <a:pt x="418" y="3050"/>
                  </a:lnTo>
                  <a:lnTo>
                    <a:pt x="376" y="3065"/>
                  </a:lnTo>
                  <a:lnTo>
                    <a:pt x="209" y="3065"/>
                  </a:lnTo>
                  <a:lnTo>
                    <a:pt x="102" y="2898"/>
                  </a:lnTo>
                  <a:lnTo>
                    <a:pt x="151" y="2800"/>
                  </a:lnTo>
                  <a:lnTo>
                    <a:pt x="280" y="2527"/>
                  </a:lnTo>
                  <a:lnTo>
                    <a:pt x="128" y="2397"/>
                  </a:lnTo>
                  <a:lnTo>
                    <a:pt x="22" y="2355"/>
                  </a:lnTo>
                  <a:lnTo>
                    <a:pt x="0" y="2243"/>
                  </a:lnTo>
                  <a:lnTo>
                    <a:pt x="177" y="2033"/>
                  </a:lnTo>
                  <a:lnTo>
                    <a:pt x="225" y="1904"/>
                  </a:lnTo>
                  <a:lnTo>
                    <a:pt x="435" y="1872"/>
                  </a:lnTo>
                  <a:lnTo>
                    <a:pt x="532" y="1710"/>
                  </a:lnTo>
                  <a:lnTo>
                    <a:pt x="338" y="1662"/>
                  </a:lnTo>
                  <a:lnTo>
                    <a:pt x="225" y="1549"/>
                  </a:lnTo>
                  <a:lnTo>
                    <a:pt x="450" y="1306"/>
                  </a:lnTo>
                  <a:lnTo>
                    <a:pt x="450" y="1113"/>
                  </a:lnTo>
                  <a:lnTo>
                    <a:pt x="967" y="759"/>
                  </a:lnTo>
                  <a:lnTo>
                    <a:pt x="1290" y="484"/>
                  </a:lnTo>
                  <a:lnTo>
                    <a:pt x="1612" y="468"/>
                  </a:lnTo>
                  <a:lnTo>
                    <a:pt x="1629" y="354"/>
                  </a:lnTo>
                  <a:lnTo>
                    <a:pt x="1499" y="354"/>
                  </a:lnTo>
                  <a:lnTo>
                    <a:pt x="1790" y="0"/>
                  </a:lnTo>
                  <a:lnTo>
                    <a:pt x="1968" y="210"/>
                  </a:lnTo>
                  <a:lnTo>
                    <a:pt x="1887" y="307"/>
                  </a:lnTo>
                  <a:lnTo>
                    <a:pt x="2048" y="307"/>
                  </a:lnTo>
                  <a:lnTo>
                    <a:pt x="2064" y="371"/>
                  </a:lnTo>
                  <a:lnTo>
                    <a:pt x="2273" y="371"/>
                  </a:lnTo>
                  <a:lnTo>
                    <a:pt x="2064" y="613"/>
                  </a:lnTo>
                  <a:lnTo>
                    <a:pt x="2015" y="710"/>
                  </a:lnTo>
                  <a:lnTo>
                    <a:pt x="1854" y="710"/>
                  </a:lnTo>
                  <a:lnTo>
                    <a:pt x="1773" y="968"/>
                  </a:lnTo>
                  <a:lnTo>
                    <a:pt x="1563" y="952"/>
                  </a:lnTo>
                  <a:lnTo>
                    <a:pt x="1563" y="1064"/>
                  </a:lnTo>
                  <a:lnTo>
                    <a:pt x="1773" y="1113"/>
                  </a:lnTo>
                  <a:lnTo>
                    <a:pt x="1870" y="1259"/>
                  </a:lnTo>
                  <a:lnTo>
                    <a:pt x="1741" y="1549"/>
                  </a:lnTo>
                  <a:lnTo>
                    <a:pt x="1805" y="1630"/>
                  </a:lnTo>
                  <a:lnTo>
                    <a:pt x="2000" y="1403"/>
                  </a:lnTo>
                  <a:lnTo>
                    <a:pt x="2176" y="1468"/>
                  </a:lnTo>
                  <a:lnTo>
                    <a:pt x="2339" y="1371"/>
                  </a:lnTo>
                  <a:lnTo>
                    <a:pt x="2483" y="1388"/>
                  </a:lnTo>
                  <a:lnTo>
                    <a:pt x="2500" y="1516"/>
                  </a:lnTo>
                  <a:lnTo>
                    <a:pt x="2419" y="1630"/>
                  </a:lnTo>
                  <a:lnTo>
                    <a:pt x="2422" y="2029"/>
                  </a:lnTo>
                  <a:lnTo>
                    <a:pt x="2263" y="2107"/>
                  </a:lnTo>
                  <a:lnTo>
                    <a:pt x="2135" y="2510"/>
                  </a:lnTo>
                  <a:lnTo>
                    <a:pt x="1983" y="2527"/>
                  </a:lnTo>
                  <a:lnTo>
                    <a:pt x="1845" y="2614"/>
                  </a:lnTo>
                  <a:lnTo>
                    <a:pt x="1780" y="2429"/>
                  </a:lnTo>
                  <a:lnTo>
                    <a:pt x="1603" y="2469"/>
                  </a:lnTo>
                  <a:lnTo>
                    <a:pt x="1506" y="2548"/>
                  </a:lnTo>
                  <a:lnTo>
                    <a:pt x="1279" y="2720"/>
                  </a:lnTo>
                  <a:lnTo>
                    <a:pt x="1232" y="2823"/>
                  </a:lnTo>
                  <a:lnTo>
                    <a:pt x="1128" y="2887"/>
                  </a:lnTo>
                  <a:lnTo>
                    <a:pt x="1177" y="2988"/>
                  </a:lnTo>
                  <a:lnTo>
                    <a:pt x="1086" y="3082"/>
                  </a:lnTo>
                  <a:lnTo>
                    <a:pt x="851" y="3146"/>
                  </a:lnTo>
                  <a:lnTo>
                    <a:pt x="738" y="3204"/>
                  </a:lnTo>
                  <a:lnTo>
                    <a:pt x="516" y="3143"/>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76" name="Freeform 82"/>
            <p:cNvSpPr>
              <a:spLocks noChangeAspect="1"/>
            </p:cNvSpPr>
            <p:nvPr/>
          </p:nvSpPr>
          <p:spPr bwMode="auto">
            <a:xfrm rot="815464">
              <a:off x="7410469" y="2714772"/>
              <a:ext cx="690568" cy="1252490"/>
            </a:xfrm>
            <a:custGeom>
              <a:avLst/>
              <a:gdLst>
                <a:gd name="T0" fmla="*/ 0 w 1696"/>
                <a:gd name="T1" fmla="*/ 0 h 3060"/>
                <a:gd name="T2" fmla="*/ 0 w 1696"/>
                <a:gd name="T3" fmla="*/ 0 h 3060"/>
                <a:gd name="T4" fmla="*/ 0 w 1696"/>
                <a:gd name="T5" fmla="*/ 0 h 3060"/>
                <a:gd name="T6" fmla="*/ 0 w 1696"/>
                <a:gd name="T7" fmla="*/ 0 h 3060"/>
                <a:gd name="T8" fmla="*/ 0 w 1696"/>
                <a:gd name="T9" fmla="*/ 0 h 3060"/>
                <a:gd name="T10" fmla="*/ 0 w 1696"/>
                <a:gd name="T11" fmla="*/ 0 h 3060"/>
                <a:gd name="T12" fmla="*/ 0 w 1696"/>
                <a:gd name="T13" fmla="*/ 0 h 3060"/>
                <a:gd name="T14" fmla="*/ 0 w 1696"/>
                <a:gd name="T15" fmla="*/ 0 h 3060"/>
                <a:gd name="T16" fmla="*/ 0 w 1696"/>
                <a:gd name="T17" fmla="*/ 0 h 3060"/>
                <a:gd name="T18" fmla="*/ 0 w 1696"/>
                <a:gd name="T19" fmla="*/ 0 h 3060"/>
                <a:gd name="T20" fmla="*/ 0 w 1696"/>
                <a:gd name="T21" fmla="*/ 0 h 3060"/>
                <a:gd name="T22" fmla="*/ 0 w 1696"/>
                <a:gd name="T23" fmla="*/ 0 h 3060"/>
                <a:gd name="T24" fmla="*/ 0 w 1696"/>
                <a:gd name="T25" fmla="*/ 0 h 3060"/>
                <a:gd name="T26" fmla="*/ 0 w 1696"/>
                <a:gd name="T27" fmla="*/ 0 h 3060"/>
                <a:gd name="T28" fmla="*/ 0 w 1696"/>
                <a:gd name="T29" fmla="*/ 0 h 3060"/>
                <a:gd name="T30" fmla="*/ 0 w 1696"/>
                <a:gd name="T31" fmla="*/ 0 h 3060"/>
                <a:gd name="T32" fmla="*/ 0 w 1696"/>
                <a:gd name="T33" fmla="*/ 0 h 3060"/>
                <a:gd name="T34" fmla="*/ 0 w 1696"/>
                <a:gd name="T35" fmla="*/ 0 h 3060"/>
                <a:gd name="T36" fmla="*/ 0 w 1696"/>
                <a:gd name="T37" fmla="*/ 0 h 3060"/>
                <a:gd name="T38" fmla="*/ 0 w 1696"/>
                <a:gd name="T39" fmla="*/ 0 h 3060"/>
                <a:gd name="T40" fmla="*/ 0 w 1696"/>
                <a:gd name="T41" fmla="*/ 0 h 3060"/>
                <a:gd name="T42" fmla="*/ 0 w 1696"/>
                <a:gd name="T43" fmla="*/ 0 h 3060"/>
                <a:gd name="T44" fmla="*/ 0 w 1696"/>
                <a:gd name="T45" fmla="*/ 0 h 3060"/>
                <a:gd name="T46" fmla="*/ 0 w 1696"/>
                <a:gd name="T47" fmla="*/ 0 h 3060"/>
                <a:gd name="T48" fmla="*/ 0 w 1696"/>
                <a:gd name="T49" fmla="*/ 0 h 3060"/>
                <a:gd name="T50" fmla="*/ 0 w 1696"/>
                <a:gd name="T51" fmla="*/ 0 h 3060"/>
                <a:gd name="T52" fmla="*/ 0 w 1696"/>
                <a:gd name="T53" fmla="*/ 0 h 3060"/>
                <a:gd name="T54" fmla="*/ 0 w 1696"/>
                <a:gd name="T55" fmla="*/ 0 h 3060"/>
                <a:gd name="T56" fmla="*/ 0 w 1696"/>
                <a:gd name="T57" fmla="*/ 0 h 3060"/>
                <a:gd name="T58" fmla="*/ 0 w 1696"/>
                <a:gd name="T59" fmla="*/ 0 h 3060"/>
                <a:gd name="T60" fmla="*/ 0 w 1696"/>
                <a:gd name="T61" fmla="*/ 0 h 3060"/>
                <a:gd name="T62" fmla="*/ 0 w 1696"/>
                <a:gd name="T63" fmla="*/ 0 h 3060"/>
                <a:gd name="T64" fmla="*/ 0 w 1696"/>
                <a:gd name="T65" fmla="*/ 0 h 3060"/>
                <a:gd name="T66" fmla="*/ 0 w 1696"/>
                <a:gd name="T67" fmla="*/ 0 h 3060"/>
                <a:gd name="T68" fmla="*/ 0 w 1696"/>
                <a:gd name="T69" fmla="*/ 0 h 3060"/>
                <a:gd name="T70" fmla="*/ 0 w 1696"/>
                <a:gd name="T71" fmla="*/ 0 h 3060"/>
                <a:gd name="T72" fmla="*/ 0 w 1696"/>
                <a:gd name="T73" fmla="*/ 0 h 3060"/>
                <a:gd name="T74" fmla="*/ 0 w 1696"/>
                <a:gd name="T75" fmla="*/ 0 h 3060"/>
                <a:gd name="T76" fmla="*/ 0 w 1696"/>
                <a:gd name="T77" fmla="*/ 0 h 3060"/>
                <a:gd name="T78" fmla="*/ 0 w 1696"/>
                <a:gd name="T79" fmla="*/ 0 h 3060"/>
                <a:gd name="T80" fmla="*/ 0 w 1696"/>
                <a:gd name="T81" fmla="*/ 0 h 3060"/>
                <a:gd name="T82" fmla="*/ 0 w 1696"/>
                <a:gd name="T83" fmla="*/ 0 h 3060"/>
                <a:gd name="T84" fmla="*/ 0 w 1696"/>
                <a:gd name="T85" fmla="*/ 0 h 3060"/>
                <a:gd name="T86" fmla="*/ 0 w 1696"/>
                <a:gd name="T87" fmla="*/ 0 h 3060"/>
                <a:gd name="T88" fmla="*/ 0 w 1696"/>
                <a:gd name="T89" fmla="*/ 0 h 3060"/>
                <a:gd name="T90" fmla="*/ 0 w 1696"/>
                <a:gd name="T91" fmla="*/ 0 h 3060"/>
                <a:gd name="T92" fmla="*/ 0 w 1696"/>
                <a:gd name="T93" fmla="*/ 0 h 306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696"/>
                <a:gd name="T142" fmla="*/ 0 h 3060"/>
                <a:gd name="T143" fmla="*/ 1696 w 1696"/>
                <a:gd name="T144" fmla="*/ 3060 h 306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696" h="3060">
                  <a:moveTo>
                    <a:pt x="1497" y="3060"/>
                  </a:moveTo>
                  <a:lnTo>
                    <a:pt x="1307" y="2779"/>
                  </a:lnTo>
                  <a:lnTo>
                    <a:pt x="1194" y="2666"/>
                  </a:lnTo>
                  <a:lnTo>
                    <a:pt x="1211" y="2343"/>
                  </a:lnTo>
                  <a:lnTo>
                    <a:pt x="1016" y="1795"/>
                  </a:lnTo>
                  <a:lnTo>
                    <a:pt x="984" y="1407"/>
                  </a:lnTo>
                  <a:lnTo>
                    <a:pt x="694" y="1182"/>
                  </a:lnTo>
                  <a:lnTo>
                    <a:pt x="662" y="1036"/>
                  </a:lnTo>
                  <a:lnTo>
                    <a:pt x="516" y="1085"/>
                  </a:lnTo>
                  <a:lnTo>
                    <a:pt x="533" y="1246"/>
                  </a:lnTo>
                  <a:lnTo>
                    <a:pt x="549" y="1262"/>
                  </a:lnTo>
                  <a:lnTo>
                    <a:pt x="435" y="1272"/>
                  </a:lnTo>
                  <a:lnTo>
                    <a:pt x="339" y="1191"/>
                  </a:lnTo>
                  <a:lnTo>
                    <a:pt x="249" y="1085"/>
                  </a:lnTo>
                  <a:lnTo>
                    <a:pt x="168" y="1068"/>
                  </a:lnTo>
                  <a:lnTo>
                    <a:pt x="151" y="988"/>
                  </a:lnTo>
                  <a:lnTo>
                    <a:pt x="49" y="959"/>
                  </a:lnTo>
                  <a:lnTo>
                    <a:pt x="0" y="858"/>
                  </a:lnTo>
                  <a:lnTo>
                    <a:pt x="104" y="794"/>
                  </a:lnTo>
                  <a:lnTo>
                    <a:pt x="151" y="691"/>
                  </a:lnTo>
                  <a:lnTo>
                    <a:pt x="378" y="519"/>
                  </a:lnTo>
                  <a:lnTo>
                    <a:pt x="475" y="440"/>
                  </a:lnTo>
                  <a:lnTo>
                    <a:pt x="652" y="400"/>
                  </a:lnTo>
                  <a:lnTo>
                    <a:pt x="717" y="585"/>
                  </a:lnTo>
                  <a:lnTo>
                    <a:pt x="855" y="498"/>
                  </a:lnTo>
                  <a:lnTo>
                    <a:pt x="1007" y="481"/>
                  </a:lnTo>
                  <a:lnTo>
                    <a:pt x="1135" y="78"/>
                  </a:lnTo>
                  <a:lnTo>
                    <a:pt x="1294" y="0"/>
                  </a:lnTo>
                  <a:lnTo>
                    <a:pt x="1500" y="601"/>
                  </a:lnTo>
                  <a:lnTo>
                    <a:pt x="1582" y="729"/>
                  </a:lnTo>
                  <a:lnTo>
                    <a:pt x="1339" y="811"/>
                  </a:lnTo>
                  <a:lnTo>
                    <a:pt x="1275" y="1053"/>
                  </a:lnTo>
                  <a:lnTo>
                    <a:pt x="1339" y="1197"/>
                  </a:lnTo>
                  <a:lnTo>
                    <a:pt x="1226" y="1229"/>
                  </a:lnTo>
                  <a:lnTo>
                    <a:pt x="1323" y="1392"/>
                  </a:lnTo>
                  <a:lnTo>
                    <a:pt x="1211" y="1504"/>
                  </a:lnTo>
                  <a:lnTo>
                    <a:pt x="1533" y="1956"/>
                  </a:lnTo>
                  <a:lnTo>
                    <a:pt x="1646" y="1843"/>
                  </a:lnTo>
                  <a:lnTo>
                    <a:pt x="1696" y="1914"/>
                  </a:lnTo>
                  <a:lnTo>
                    <a:pt x="1465" y="2213"/>
                  </a:lnTo>
                  <a:lnTo>
                    <a:pt x="1580" y="2461"/>
                  </a:lnTo>
                  <a:lnTo>
                    <a:pt x="1531" y="2560"/>
                  </a:lnTo>
                  <a:lnTo>
                    <a:pt x="1416" y="2593"/>
                  </a:lnTo>
                  <a:lnTo>
                    <a:pt x="1431" y="2741"/>
                  </a:lnTo>
                  <a:lnTo>
                    <a:pt x="1614" y="2741"/>
                  </a:lnTo>
                  <a:lnTo>
                    <a:pt x="1630" y="2890"/>
                  </a:lnTo>
                  <a:lnTo>
                    <a:pt x="1497" y="3060"/>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77" name="Freeform 83"/>
            <p:cNvSpPr>
              <a:spLocks noChangeAspect="1" noEditPoints="1"/>
            </p:cNvSpPr>
            <p:nvPr/>
          </p:nvSpPr>
          <p:spPr bwMode="auto">
            <a:xfrm rot="815464">
              <a:off x="3887779" y="3564053"/>
              <a:ext cx="1038233" cy="1817620"/>
            </a:xfrm>
            <a:custGeom>
              <a:avLst/>
              <a:gdLst>
                <a:gd name="T0" fmla="*/ 0 w 2548"/>
                <a:gd name="T1" fmla="*/ 0 h 4443"/>
                <a:gd name="T2" fmla="*/ 0 w 2548"/>
                <a:gd name="T3" fmla="*/ 0 h 4443"/>
                <a:gd name="T4" fmla="*/ 0 w 2548"/>
                <a:gd name="T5" fmla="*/ 0 h 4443"/>
                <a:gd name="T6" fmla="*/ 0 w 2548"/>
                <a:gd name="T7" fmla="*/ 0 h 4443"/>
                <a:gd name="T8" fmla="*/ 0 w 2548"/>
                <a:gd name="T9" fmla="*/ 0 h 4443"/>
                <a:gd name="T10" fmla="*/ 0 w 2548"/>
                <a:gd name="T11" fmla="*/ 0 h 4443"/>
                <a:gd name="T12" fmla="*/ 0 w 2548"/>
                <a:gd name="T13" fmla="*/ 0 h 4443"/>
                <a:gd name="T14" fmla="*/ 0 w 2548"/>
                <a:gd name="T15" fmla="*/ 0 h 4443"/>
                <a:gd name="T16" fmla="*/ 0 w 2548"/>
                <a:gd name="T17" fmla="*/ 0 h 4443"/>
                <a:gd name="T18" fmla="*/ 0 w 2548"/>
                <a:gd name="T19" fmla="*/ 0 h 4443"/>
                <a:gd name="T20" fmla="*/ 0 w 2548"/>
                <a:gd name="T21" fmla="*/ 0 h 4443"/>
                <a:gd name="T22" fmla="*/ 0 w 2548"/>
                <a:gd name="T23" fmla="*/ 0 h 4443"/>
                <a:gd name="T24" fmla="*/ 0 w 2548"/>
                <a:gd name="T25" fmla="*/ 0 h 4443"/>
                <a:gd name="T26" fmla="*/ 0 w 2548"/>
                <a:gd name="T27" fmla="*/ 0 h 4443"/>
                <a:gd name="T28" fmla="*/ 0 w 2548"/>
                <a:gd name="T29" fmla="*/ 0 h 4443"/>
                <a:gd name="T30" fmla="*/ 0 w 2548"/>
                <a:gd name="T31" fmla="*/ 0 h 4443"/>
                <a:gd name="T32" fmla="*/ 0 w 2548"/>
                <a:gd name="T33" fmla="*/ 0 h 4443"/>
                <a:gd name="T34" fmla="*/ 0 w 2548"/>
                <a:gd name="T35" fmla="*/ 0 h 4443"/>
                <a:gd name="T36" fmla="*/ 0 w 2548"/>
                <a:gd name="T37" fmla="*/ 0 h 4443"/>
                <a:gd name="T38" fmla="*/ 0 w 2548"/>
                <a:gd name="T39" fmla="*/ 0 h 4443"/>
                <a:gd name="T40" fmla="*/ 0 w 2548"/>
                <a:gd name="T41" fmla="*/ 0 h 4443"/>
                <a:gd name="T42" fmla="*/ 0 w 2548"/>
                <a:gd name="T43" fmla="*/ 0 h 4443"/>
                <a:gd name="T44" fmla="*/ 0 w 2548"/>
                <a:gd name="T45" fmla="*/ 0 h 4443"/>
                <a:gd name="T46" fmla="*/ 0 w 2548"/>
                <a:gd name="T47" fmla="*/ 0 h 4443"/>
                <a:gd name="T48" fmla="*/ 0 w 2548"/>
                <a:gd name="T49" fmla="*/ 0 h 4443"/>
                <a:gd name="T50" fmla="*/ 0 w 2548"/>
                <a:gd name="T51" fmla="*/ 0 h 4443"/>
                <a:gd name="T52" fmla="*/ 0 w 2548"/>
                <a:gd name="T53" fmla="*/ 0 h 4443"/>
                <a:gd name="T54" fmla="*/ 0 w 2548"/>
                <a:gd name="T55" fmla="*/ 0 h 4443"/>
                <a:gd name="T56" fmla="*/ 0 w 2548"/>
                <a:gd name="T57" fmla="*/ 0 h 4443"/>
                <a:gd name="T58" fmla="*/ 0 w 2548"/>
                <a:gd name="T59" fmla="*/ 0 h 4443"/>
                <a:gd name="T60" fmla="*/ 0 w 2548"/>
                <a:gd name="T61" fmla="*/ 0 h 4443"/>
                <a:gd name="T62" fmla="*/ 0 w 2548"/>
                <a:gd name="T63" fmla="*/ 0 h 4443"/>
                <a:gd name="T64" fmla="*/ 0 w 2548"/>
                <a:gd name="T65" fmla="*/ 0 h 4443"/>
                <a:gd name="T66" fmla="*/ 0 w 2548"/>
                <a:gd name="T67" fmla="*/ 0 h 4443"/>
                <a:gd name="T68" fmla="*/ 0 w 2548"/>
                <a:gd name="T69" fmla="*/ 0 h 4443"/>
                <a:gd name="T70" fmla="*/ 0 w 2548"/>
                <a:gd name="T71" fmla="*/ 0 h 4443"/>
                <a:gd name="T72" fmla="*/ 0 w 2548"/>
                <a:gd name="T73" fmla="*/ 0 h 4443"/>
                <a:gd name="T74" fmla="*/ 0 w 2548"/>
                <a:gd name="T75" fmla="*/ 0 h 4443"/>
                <a:gd name="T76" fmla="*/ 0 w 2548"/>
                <a:gd name="T77" fmla="*/ 0 h 4443"/>
                <a:gd name="T78" fmla="*/ 0 w 2548"/>
                <a:gd name="T79" fmla="*/ 0 h 4443"/>
                <a:gd name="T80" fmla="*/ 0 w 2548"/>
                <a:gd name="T81" fmla="*/ 0 h 4443"/>
                <a:gd name="T82" fmla="*/ 0 w 2548"/>
                <a:gd name="T83" fmla="*/ 0 h 4443"/>
                <a:gd name="T84" fmla="*/ 0 w 2548"/>
                <a:gd name="T85" fmla="*/ 0 h 4443"/>
                <a:gd name="T86" fmla="*/ 0 w 2548"/>
                <a:gd name="T87" fmla="*/ 0 h 4443"/>
                <a:gd name="T88" fmla="*/ 0 w 2548"/>
                <a:gd name="T89" fmla="*/ 0 h 4443"/>
                <a:gd name="T90" fmla="*/ 0 w 2548"/>
                <a:gd name="T91" fmla="*/ 0 h 4443"/>
                <a:gd name="T92" fmla="*/ 0 w 2548"/>
                <a:gd name="T93" fmla="*/ 0 h 4443"/>
                <a:gd name="T94" fmla="*/ 0 w 2548"/>
                <a:gd name="T95" fmla="*/ 0 h 4443"/>
                <a:gd name="T96" fmla="*/ 0 w 2548"/>
                <a:gd name="T97" fmla="*/ 0 h 4443"/>
                <a:gd name="T98" fmla="*/ 0 w 2548"/>
                <a:gd name="T99" fmla="*/ 0 h 4443"/>
                <a:gd name="T100" fmla="*/ 0 w 2548"/>
                <a:gd name="T101" fmla="*/ 0 h 4443"/>
                <a:gd name="T102" fmla="*/ 0 w 2548"/>
                <a:gd name="T103" fmla="*/ 0 h 4443"/>
                <a:gd name="T104" fmla="*/ 0 w 2548"/>
                <a:gd name="T105" fmla="*/ 0 h 4443"/>
                <a:gd name="T106" fmla="*/ 0 w 2548"/>
                <a:gd name="T107" fmla="*/ 0 h 4443"/>
                <a:gd name="T108" fmla="*/ 0 w 2548"/>
                <a:gd name="T109" fmla="*/ 0 h 4443"/>
                <a:gd name="T110" fmla="*/ 0 w 2548"/>
                <a:gd name="T111" fmla="*/ 0 h 4443"/>
                <a:gd name="T112" fmla="*/ 0 w 2548"/>
                <a:gd name="T113" fmla="*/ 0 h 4443"/>
                <a:gd name="T114" fmla="*/ 0 w 2548"/>
                <a:gd name="T115" fmla="*/ 0 h 4443"/>
                <a:gd name="T116" fmla="*/ 0 w 2548"/>
                <a:gd name="T117" fmla="*/ 0 h 444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548"/>
                <a:gd name="T178" fmla="*/ 0 h 4443"/>
                <a:gd name="T179" fmla="*/ 2548 w 2548"/>
                <a:gd name="T180" fmla="*/ 4443 h 444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548" h="4443">
                  <a:moveTo>
                    <a:pt x="903" y="4331"/>
                  </a:moveTo>
                  <a:lnTo>
                    <a:pt x="839" y="4356"/>
                  </a:lnTo>
                  <a:lnTo>
                    <a:pt x="985" y="4218"/>
                  </a:lnTo>
                  <a:lnTo>
                    <a:pt x="1091" y="4163"/>
                  </a:lnTo>
                  <a:lnTo>
                    <a:pt x="1074" y="4066"/>
                  </a:lnTo>
                  <a:lnTo>
                    <a:pt x="1146" y="4049"/>
                  </a:lnTo>
                  <a:lnTo>
                    <a:pt x="1064" y="3879"/>
                  </a:lnTo>
                  <a:lnTo>
                    <a:pt x="1032" y="3701"/>
                  </a:lnTo>
                  <a:lnTo>
                    <a:pt x="854" y="3550"/>
                  </a:lnTo>
                  <a:lnTo>
                    <a:pt x="720" y="3566"/>
                  </a:lnTo>
                  <a:lnTo>
                    <a:pt x="639" y="3453"/>
                  </a:lnTo>
                  <a:lnTo>
                    <a:pt x="591" y="3476"/>
                  </a:lnTo>
                  <a:lnTo>
                    <a:pt x="639" y="3453"/>
                  </a:lnTo>
                  <a:lnTo>
                    <a:pt x="735" y="3324"/>
                  </a:lnTo>
                  <a:lnTo>
                    <a:pt x="614" y="3169"/>
                  </a:lnTo>
                  <a:lnTo>
                    <a:pt x="606" y="3099"/>
                  </a:lnTo>
                  <a:lnTo>
                    <a:pt x="606" y="3001"/>
                  </a:lnTo>
                  <a:lnTo>
                    <a:pt x="726" y="2904"/>
                  </a:lnTo>
                  <a:lnTo>
                    <a:pt x="703" y="2807"/>
                  </a:lnTo>
                  <a:lnTo>
                    <a:pt x="526" y="2727"/>
                  </a:lnTo>
                  <a:lnTo>
                    <a:pt x="565" y="2597"/>
                  </a:lnTo>
                  <a:lnTo>
                    <a:pt x="688" y="2508"/>
                  </a:lnTo>
                  <a:lnTo>
                    <a:pt x="671" y="2453"/>
                  </a:lnTo>
                  <a:lnTo>
                    <a:pt x="526" y="2444"/>
                  </a:lnTo>
                  <a:lnTo>
                    <a:pt x="478" y="2330"/>
                  </a:lnTo>
                  <a:lnTo>
                    <a:pt x="339" y="2259"/>
                  </a:lnTo>
                  <a:lnTo>
                    <a:pt x="122" y="2275"/>
                  </a:lnTo>
                  <a:lnTo>
                    <a:pt x="139" y="2120"/>
                  </a:lnTo>
                  <a:lnTo>
                    <a:pt x="97" y="2050"/>
                  </a:lnTo>
                  <a:lnTo>
                    <a:pt x="129" y="1959"/>
                  </a:lnTo>
                  <a:lnTo>
                    <a:pt x="317" y="1862"/>
                  </a:lnTo>
                  <a:lnTo>
                    <a:pt x="323" y="1808"/>
                  </a:lnTo>
                  <a:lnTo>
                    <a:pt x="156" y="1734"/>
                  </a:lnTo>
                  <a:lnTo>
                    <a:pt x="145" y="1607"/>
                  </a:lnTo>
                  <a:lnTo>
                    <a:pt x="188" y="1501"/>
                  </a:lnTo>
                  <a:lnTo>
                    <a:pt x="317" y="1410"/>
                  </a:lnTo>
                  <a:lnTo>
                    <a:pt x="235" y="1249"/>
                  </a:lnTo>
                  <a:lnTo>
                    <a:pt x="371" y="1120"/>
                  </a:lnTo>
                  <a:lnTo>
                    <a:pt x="339" y="969"/>
                  </a:lnTo>
                  <a:lnTo>
                    <a:pt x="194" y="904"/>
                  </a:lnTo>
                  <a:lnTo>
                    <a:pt x="203" y="742"/>
                  </a:lnTo>
                  <a:lnTo>
                    <a:pt x="80" y="620"/>
                  </a:lnTo>
                  <a:lnTo>
                    <a:pt x="107" y="443"/>
                  </a:lnTo>
                  <a:lnTo>
                    <a:pt x="10" y="297"/>
                  </a:lnTo>
                  <a:lnTo>
                    <a:pt x="65" y="200"/>
                  </a:lnTo>
                  <a:lnTo>
                    <a:pt x="0" y="97"/>
                  </a:lnTo>
                  <a:lnTo>
                    <a:pt x="129" y="0"/>
                  </a:lnTo>
                  <a:lnTo>
                    <a:pt x="140" y="57"/>
                  </a:lnTo>
                  <a:lnTo>
                    <a:pt x="150" y="187"/>
                  </a:lnTo>
                  <a:lnTo>
                    <a:pt x="239" y="233"/>
                  </a:lnTo>
                  <a:lnTo>
                    <a:pt x="331" y="48"/>
                  </a:lnTo>
                  <a:lnTo>
                    <a:pt x="437" y="136"/>
                  </a:lnTo>
                  <a:lnTo>
                    <a:pt x="513" y="253"/>
                  </a:lnTo>
                  <a:lnTo>
                    <a:pt x="713" y="210"/>
                  </a:lnTo>
                  <a:lnTo>
                    <a:pt x="890" y="265"/>
                  </a:lnTo>
                  <a:lnTo>
                    <a:pt x="894" y="340"/>
                  </a:lnTo>
                  <a:lnTo>
                    <a:pt x="778" y="525"/>
                  </a:lnTo>
                  <a:lnTo>
                    <a:pt x="668" y="551"/>
                  </a:lnTo>
                  <a:lnTo>
                    <a:pt x="702" y="687"/>
                  </a:lnTo>
                  <a:lnTo>
                    <a:pt x="629" y="772"/>
                  </a:lnTo>
                  <a:lnTo>
                    <a:pt x="702" y="836"/>
                  </a:lnTo>
                  <a:lnTo>
                    <a:pt x="668" y="980"/>
                  </a:lnTo>
                  <a:lnTo>
                    <a:pt x="983" y="1095"/>
                  </a:lnTo>
                  <a:lnTo>
                    <a:pt x="1109" y="1280"/>
                  </a:lnTo>
                  <a:lnTo>
                    <a:pt x="1010" y="1329"/>
                  </a:lnTo>
                  <a:lnTo>
                    <a:pt x="961" y="1556"/>
                  </a:lnTo>
                  <a:lnTo>
                    <a:pt x="877" y="1582"/>
                  </a:lnTo>
                  <a:lnTo>
                    <a:pt x="785" y="1680"/>
                  </a:lnTo>
                  <a:lnTo>
                    <a:pt x="927" y="1784"/>
                  </a:lnTo>
                  <a:lnTo>
                    <a:pt x="868" y="1865"/>
                  </a:lnTo>
                  <a:lnTo>
                    <a:pt x="967" y="2069"/>
                  </a:lnTo>
                  <a:lnTo>
                    <a:pt x="1132" y="1988"/>
                  </a:lnTo>
                  <a:lnTo>
                    <a:pt x="1192" y="1890"/>
                  </a:lnTo>
                  <a:lnTo>
                    <a:pt x="1282" y="1956"/>
                  </a:lnTo>
                  <a:lnTo>
                    <a:pt x="1480" y="1962"/>
                  </a:lnTo>
                  <a:lnTo>
                    <a:pt x="1480" y="2237"/>
                  </a:lnTo>
                  <a:lnTo>
                    <a:pt x="1563" y="2335"/>
                  </a:lnTo>
                  <a:lnTo>
                    <a:pt x="1787" y="2318"/>
                  </a:lnTo>
                  <a:lnTo>
                    <a:pt x="2043" y="2249"/>
                  </a:lnTo>
                  <a:lnTo>
                    <a:pt x="2134" y="2156"/>
                  </a:lnTo>
                  <a:lnTo>
                    <a:pt x="2251" y="2217"/>
                  </a:lnTo>
                  <a:lnTo>
                    <a:pt x="2456" y="2199"/>
                  </a:lnTo>
                  <a:lnTo>
                    <a:pt x="2535" y="2281"/>
                  </a:lnTo>
                  <a:lnTo>
                    <a:pt x="2548" y="2491"/>
                  </a:lnTo>
                  <a:lnTo>
                    <a:pt x="2381" y="2669"/>
                  </a:lnTo>
                  <a:lnTo>
                    <a:pt x="2355" y="2824"/>
                  </a:lnTo>
                  <a:lnTo>
                    <a:pt x="2306" y="2815"/>
                  </a:lnTo>
                  <a:lnTo>
                    <a:pt x="2219" y="2685"/>
                  </a:lnTo>
                  <a:lnTo>
                    <a:pt x="2162" y="2679"/>
                  </a:lnTo>
                  <a:lnTo>
                    <a:pt x="2139" y="2766"/>
                  </a:lnTo>
                  <a:lnTo>
                    <a:pt x="1935" y="2792"/>
                  </a:lnTo>
                  <a:lnTo>
                    <a:pt x="1946" y="2879"/>
                  </a:lnTo>
                  <a:lnTo>
                    <a:pt x="1848" y="2968"/>
                  </a:lnTo>
                  <a:lnTo>
                    <a:pt x="1952" y="3088"/>
                  </a:lnTo>
                  <a:lnTo>
                    <a:pt x="1967" y="3250"/>
                  </a:lnTo>
                  <a:lnTo>
                    <a:pt x="1855" y="3330"/>
                  </a:lnTo>
                  <a:lnTo>
                    <a:pt x="1848" y="3663"/>
                  </a:lnTo>
                  <a:lnTo>
                    <a:pt x="1694" y="3695"/>
                  </a:lnTo>
                  <a:lnTo>
                    <a:pt x="1704" y="3765"/>
                  </a:lnTo>
                  <a:lnTo>
                    <a:pt x="1848" y="3873"/>
                  </a:lnTo>
                  <a:lnTo>
                    <a:pt x="1855" y="3873"/>
                  </a:lnTo>
                  <a:lnTo>
                    <a:pt x="1833" y="3921"/>
                  </a:lnTo>
                  <a:lnTo>
                    <a:pt x="1672" y="3975"/>
                  </a:lnTo>
                  <a:lnTo>
                    <a:pt x="1509" y="4137"/>
                  </a:lnTo>
                  <a:lnTo>
                    <a:pt x="1420" y="4324"/>
                  </a:lnTo>
                  <a:lnTo>
                    <a:pt x="1333" y="4356"/>
                  </a:lnTo>
                  <a:lnTo>
                    <a:pt x="1268" y="4443"/>
                  </a:lnTo>
                  <a:lnTo>
                    <a:pt x="977" y="4405"/>
                  </a:lnTo>
                  <a:lnTo>
                    <a:pt x="903" y="4331"/>
                  </a:lnTo>
                  <a:close/>
                  <a:moveTo>
                    <a:pt x="662" y="3768"/>
                  </a:moveTo>
                  <a:lnTo>
                    <a:pt x="581" y="3743"/>
                  </a:lnTo>
                  <a:lnTo>
                    <a:pt x="662" y="3768"/>
                  </a:lnTo>
                  <a:close/>
                  <a:moveTo>
                    <a:pt x="646" y="3598"/>
                  </a:moveTo>
                  <a:lnTo>
                    <a:pt x="591" y="3566"/>
                  </a:lnTo>
                  <a:lnTo>
                    <a:pt x="646" y="3598"/>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78" name="Freeform 84"/>
            <p:cNvSpPr>
              <a:spLocks noChangeAspect="1"/>
            </p:cNvSpPr>
            <p:nvPr/>
          </p:nvSpPr>
          <p:spPr bwMode="auto">
            <a:xfrm rot="815464">
              <a:off x="2274867" y="3416421"/>
              <a:ext cx="519116" cy="565129"/>
            </a:xfrm>
            <a:custGeom>
              <a:avLst/>
              <a:gdLst>
                <a:gd name="T0" fmla="*/ 0 w 1264"/>
                <a:gd name="T1" fmla="*/ 0 h 1381"/>
                <a:gd name="T2" fmla="*/ 0 w 1264"/>
                <a:gd name="T3" fmla="*/ 0 h 1381"/>
                <a:gd name="T4" fmla="*/ 0 w 1264"/>
                <a:gd name="T5" fmla="*/ 0 h 1381"/>
                <a:gd name="T6" fmla="*/ 0 w 1264"/>
                <a:gd name="T7" fmla="*/ 0 h 1381"/>
                <a:gd name="T8" fmla="*/ 0 w 1264"/>
                <a:gd name="T9" fmla="*/ 0 h 1381"/>
                <a:gd name="T10" fmla="*/ 0 w 1264"/>
                <a:gd name="T11" fmla="*/ 0 h 1381"/>
                <a:gd name="T12" fmla="*/ 0 w 1264"/>
                <a:gd name="T13" fmla="*/ 0 h 1381"/>
                <a:gd name="T14" fmla="*/ 0 w 1264"/>
                <a:gd name="T15" fmla="*/ 0 h 1381"/>
                <a:gd name="T16" fmla="*/ 0 w 1264"/>
                <a:gd name="T17" fmla="*/ 0 h 1381"/>
                <a:gd name="T18" fmla="*/ 0 w 1264"/>
                <a:gd name="T19" fmla="*/ 0 h 1381"/>
                <a:gd name="T20" fmla="*/ 0 w 1264"/>
                <a:gd name="T21" fmla="*/ 0 h 1381"/>
                <a:gd name="T22" fmla="*/ 0 w 1264"/>
                <a:gd name="T23" fmla="*/ 0 h 1381"/>
                <a:gd name="T24" fmla="*/ 0 w 1264"/>
                <a:gd name="T25" fmla="*/ 0 h 1381"/>
                <a:gd name="T26" fmla="*/ 0 w 1264"/>
                <a:gd name="T27" fmla="*/ 0 h 1381"/>
                <a:gd name="T28" fmla="*/ 0 w 1264"/>
                <a:gd name="T29" fmla="*/ 0 h 1381"/>
                <a:gd name="T30" fmla="*/ 0 w 1264"/>
                <a:gd name="T31" fmla="*/ 0 h 1381"/>
                <a:gd name="T32" fmla="*/ 0 w 1264"/>
                <a:gd name="T33" fmla="*/ 0 h 1381"/>
                <a:gd name="T34" fmla="*/ 0 w 1264"/>
                <a:gd name="T35" fmla="*/ 0 h 1381"/>
                <a:gd name="T36" fmla="*/ 0 w 1264"/>
                <a:gd name="T37" fmla="*/ 0 h 1381"/>
                <a:gd name="T38" fmla="*/ 0 w 1264"/>
                <a:gd name="T39" fmla="*/ 0 h 1381"/>
                <a:gd name="T40" fmla="*/ 0 w 1264"/>
                <a:gd name="T41" fmla="*/ 0 h 1381"/>
                <a:gd name="T42" fmla="*/ 0 w 1264"/>
                <a:gd name="T43" fmla="*/ 0 h 1381"/>
                <a:gd name="T44" fmla="*/ 0 w 1264"/>
                <a:gd name="T45" fmla="*/ 0 h 1381"/>
                <a:gd name="T46" fmla="*/ 0 w 1264"/>
                <a:gd name="T47" fmla="*/ 0 h 1381"/>
                <a:gd name="T48" fmla="*/ 0 w 1264"/>
                <a:gd name="T49" fmla="*/ 0 h 1381"/>
                <a:gd name="T50" fmla="*/ 0 w 1264"/>
                <a:gd name="T51" fmla="*/ 0 h 1381"/>
                <a:gd name="T52" fmla="*/ 0 w 1264"/>
                <a:gd name="T53" fmla="*/ 0 h 1381"/>
                <a:gd name="T54" fmla="*/ 0 w 1264"/>
                <a:gd name="T55" fmla="*/ 0 h 1381"/>
                <a:gd name="T56" fmla="*/ 0 w 1264"/>
                <a:gd name="T57" fmla="*/ 0 h 1381"/>
                <a:gd name="T58" fmla="*/ 0 w 1264"/>
                <a:gd name="T59" fmla="*/ 0 h 1381"/>
                <a:gd name="T60" fmla="*/ 0 w 1264"/>
                <a:gd name="T61" fmla="*/ 0 h 1381"/>
                <a:gd name="T62" fmla="*/ 0 w 1264"/>
                <a:gd name="T63" fmla="*/ 0 h 1381"/>
                <a:gd name="T64" fmla="*/ 0 w 1264"/>
                <a:gd name="T65" fmla="*/ 0 h 1381"/>
                <a:gd name="T66" fmla="*/ 0 w 1264"/>
                <a:gd name="T67" fmla="*/ 0 h 1381"/>
                <a:gd name="T68" fmla="*/ 0 w 1264"/>
                <a:gd name="T69" fmla="*/ 0 h 1381"/>
                <a:gd name="T70" fmla="*/ 0 w 1264"/>
                <a:gd name="T71" fmla="*/ 0 h 1381"/>
                <a:gd name="T72" fmla="*/ 0 w 1264"/>
                <a:gd name="T73" fmla="*/ 0 h 1381"/>
                <a:gd name="T74" fmla="*/ 0 w 1264"/>
                <a:gd name="T75" fmla="*/ 0 h 1381"/>
                <a:gd name="T76" fmla="*/ 0 w 1264"/>
                <a:gd name="T77" fmla="*/ 0 h 1381"/>
                <a:gd name="T78" fmla="*/ 0 w 1264"/>
                <a:gd name="T79" fmla="*/ 0 h 1381"/>
                <a:gd name="T80" fmla="*/ 0 w 1264"/>
                <a:gd name="T81" fmla="*/ 0 h 138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264"/>
                <a:gd name="T124" fmla="*/ 0 h 1381"/>
                <a:gd name="T125" fmla="*/ 1264 w 1264"/>
                <a:gd name="T126" fmla="*/ 1381 h 1381"/>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264" h="1381">
                  <a:moveTo>
                    <a:pt x="313" y="598"/>
                  </a:moveTo>
                  <a:lnTo>
                    <a:pt x="345" y="346"/>
                  </a:lnTo>
                  <a:lnTo>
                    <a:pt x="313" y="598"/>
                  </a:lnTo>
                  <a:lnTo>
                    <a:pt x="506" y="630"/>
                  </a:lnTo>
                  <a:lnTo>
                    <a:pt x="602" y="630"/>
                  </a:lnTo>
                  <a:lnTo>
                    <a:pt x="732" y="119"/>
                  </a:lnTo>
                  <a:lnTo>
                    <a:pt x="548" y="49"/>
                  </a:lnTo>
                  <a:lnTo>
                    <a:pt x="532" y="0"/>
                  </a:lnTo>
                  <a:lnTo>
                    <a:pt x="548" y="49"/>
                  </a:lnTo>
                  <a:lnTo>
                    <a:pt x="732" y="119"/>
                  </a:lnTo>
                  <a:lnTo>
                    <a:pt x="1007" y="96"/>
                  </a:lnTo>
                  <a:lnTo>
                    <a:pt x="1264" y="242"/>
                  </a:lnTo>
                  <a:lnTo>
                    <a:pt x="1242" y="435"/>
                  </a:lnTo>
                  <a:lnTo>
                    <a:pt x="1071" y="571"/>
                  </a:lnTo>
                  <a:lnTo>
                    <a:pt x="958" y="636"/>
                  </a:lnTo>
                  <a:lnTo>
                    <a:pt x="926" y="687"/>
                  </a:lnTo>
                  <a:lnTo>
                    <a:pt x="973" y="751"/>
                  </a:lnTo>
                  <a:lnTo>
                    <a:pt x="973" y="839"/>
                  </a:lnTo>
                  <a:lnTo>
                    <a:pt x="941" y="882"/>
                  </a:lnTo>
                  <a:lnTo>
                    <a:pt x="1000" y="914"/>
                  </a:lnTo>
                  <a:lnTo>
                    <a:pt x="967" y="978"/>
                  </a:lnTo>
                  <a:lnTo>
                    <a:pt x="829" y="1016"/>
                  </a:lnTo>
                  <a:lnTo>
                    <a:pt x="806" y="1107"/>
                  </a:lnTo>
                  <a:lnTo>
                    <a:pt x="716" y="1097"/>
                  </a:lnTo>
                  <a:lnTo>
                    <a:pt x="661" y="1123"/>
                  </a:lnTo>
                  <a:lnTo>
                    <a:pt x="629" y="1220"/>
                  </a:lnTo>
                  <a:lnTo>
                    <a:pt x="515" y="1226"/>
                  </a:lnTo>
                  <a:lnTo>
                    <a:pt x="428" y="1381"/>
                  </a:lnTo>
                  <a:lnTo>
                    <a:pt x="329" y="1340"/>
                  </a:lnTo>
                  <a:lnTo>
                    <a:pt x="322" y="1259"/>
                  </a:lnTo>
                  <a:lnTo>
                    <a:pt x="199" y="1259"/>
                  </a:lnTo>
                  <a:lnTo>
                    <a:pt x="184" y="1204"/>
                  </a:lnTo>
                  <a:lnTo>
                    <a:pt x="129" y="1177"/>
                  </a:lnTo>
                  <a:lnTo>
                    <a:pt x="112" y="1113"/>
                  </a:lnTo>
                  <a:lnTo>
                    <a:pt x="80" y="1107"/>
                  </a:lnTo>
                  <a:lnTo>
                    <a:pt x="0" y="1010"/>
                  </a:lnTo>
                  <a:lnTo>
                    <a:pt x="193" y="961"/>
                  </a:lnTo>
                  <a:lnTo>
                    <a:pt x="184" y="806"/>
                  </a:lnTo>
                  <a:lnTo>
                    <a:pt x="248" y="768"/>
                  </a:lnTo>
                  <a:lnTo>
                    <a:pt x="232" y="613"/>
                  </a:lnTo>
                  <a:lnTo>
                    <a:pt x="313" y="598"/>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79" name="Freeform 85"/>
            <p:cNvSpPr>
              <a:spLocks noChangeAspect="1"/>
            </p:cNvSpPr>
            <p:nvPr/>
          </p:nvSpPr>
          <p:spPr bwMode="auto">
            <a:xfrm rot="815464">
              <a:off x="3905241" y="4911790"/>
              <a:ext cx="282577" cy="466708"/>
            </a:xfrm>
            <a:custGeom>
              <a:avLst/>
              <a:gdLst>
                <a:gd name="T0" fmla="*/ 0 w 695"/>
                <a:gd name="T1" fmla="*/ 0 h 1130"/>
                <a:gd name="T2" fmla="*/ 0 w 695"/>
                <a:gd name="T3" fmla="*/ 0 h 1130"/>
                <a:gd name="T4" fmla="*/ 0 w 695"/>
                <a:gd name="T5" fmla="*/ 0 h 1130"/>
                <a:gd name="T6" fmla="*/ 0 w 695"/>
                <a:gd name="T7" fmla="*/ 0 h 1130"/>
                <a:gd name="T8" fmla="*/ 0 w 695"/>
                <a:gd name="T9" fmla="*/ 0 h 1130"/>
                <a:gd name="T10" fmla="*/ 0 w 695"/>
                <a:gd name="T11" fmla="*/ 0 h 1130"/>
                <a:gd name="T12" fmla="*/ 0 w 695"/>
                <a:gd name="T13" fmla="*/ 0 h 1130"/>
                <a:gd name="T14" fmla="*/ 0 w 695"/>
                <a:gd name="T15" fmla="*/ 0 h 1130"/>
                <a:gd name="T16" fmla="*/ 0 w 695"/>
                <a:gd name="T17" fmla="*/ 0 h 1130"/>
                <a:gd name="T18" fmla="*/ 0 w 695"/>
                <a:gd name="T19" fmla="*/ 0 h 1130"/>
                <a:gd name="T20" fmla="*/ 0 w 695"/>
                <a:gd name="T21" fmla="*/ 0 h 1130"/>
                <a:gd name="T22" fmla="*/ 0 w 695"/>
                <a:gd name="T23" fmla="*/ 0 h 1130"/>
                <a:gd name="T24" fmla="*/ 0 w 695"/>
                <a:gd name="T25" fmla="*/ 0 h 1130"/>
                <a:gd name="T26" fmla="*/ 0 w 695"/>
                <a:gd name="T27" fmla="*/ 0 h 1130"/>
                <a:gd name="T28" fmla="*/ 0 w 695"/>
                <a:gd name="T29" fmla="*/ 0 h 1130"/>
                <a:gd name="T30" fmla="*/ 0 w 695"/>
                <a:gd name="T31" fmla="*/ 0 h 1130"/>
                <a:gd name="T32" fmla="*/ 0 w 695"/>
                <a:gd name="T33" fmla="*/ 0 h 1130"/>
                <a:gd name="T34" fmla="*/ 0 w 695"/>
                <a:gd name="T35" fmla="*/ 0 h 1130"/>
                <a:gd name="T36" fmla="*/ 0 w 695"/>
                <a:gd name="T37" fmla="*/ 0 h 1130"/>
                <a:gd name="T38" fmla="*/ 0 w 695"/>
                <a:gd name="T39" fmla="*/ 0 h 1130"/>
                <a:gd name="T40" fmla="*/ 0 w 695"/>
                <a:gd name="T41" fmla="*/ 0 h 1130"/>
                <a:gd name="T42" fmla="*/ 0 w 695"/>
                <a:gd name="T43" fmla="*/ 0 h 1130"/>
                <a:gd name="T44" fmla="*/ 0 w 695"/>
                <a:gd name="T45" fmla="*/ 0 h 1130"/>
                <a:gd name="T46" fmla="*/ 0 w 695"/>
                <a:gd name="T47" fmla="*/ 0 h 113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95"/>
                <a:gd name="T73" fmla="*/ 0 h 1130"/>
                <a:gd name="T74" fmla="*/ 695 w 695"/>
                <a:gd name="T75" fmla="*/ 1130 h 113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95" h="1130">
                  <a:moveTo>
                    <a:pt x="462" y="867"/>
                  </a:moveTo>
                  <a:lnTo>
                    <a:pt x="534" y="765"/>
                  </a:lnTo>
                  <a:lnTo>
                    <a:pt x="640" y="710"/>
                  </a:lnTo>
                  <a:lnTo>
                    <a:pt x="623" y="613"/>
                  </a:lnTo>
                  <a:lnTo>
                    <a:pt x="695" y="596"/>
                  </a:lnTo>
                  <a:lnTo>
                    <a:pt x="613" y="426"/>
                  </a:lnTo>
                  <a:lnTo>
                    <a:pt x="581" y="248"/>
                  </a:lnTo>
                  <a:lnTo>
                    <a:pt x="403" y="97"/>
                  </a:lnTo>
                  <a:lnTo>
                    <a:pt x="269" y="113"/>
                  </a:lnTo>
                  <a:lnTo>
                    <a:pt x="188" y="0"/>
                  </a:lnTo>
                  <a:lnTo>
                    <a:pt x="140" y="23"/>
                  </a:lnTo>
                  <a:lnTo>
                    <a:pt x="140" y="113"/>
                  </a:lnTo>
                  <a:lnTo>
                    <a:pt x="195" y="145"/>
                  </a:lnTo>
                  <a:lnTo>
                    <a:pt x="130" y="242"/>
                  </a:lnTo>
                  <a:lnTo>
                    <a:pt x="130" y="290"/>
                  </a:lnTo>
                  <a:lnTo>
                    <a:pt x="237" y="322"/>
                  </a:lnTo>
                  <a:lnTo>
                    <a:pt x="204" y="507"/>
                  </a:lnTo>
                  <a:lnTo>
                    <a:pt x="252" y="651"/>
                  </a:lnTo>
                  <a:lnTo>
                    <a:pt x="0" y="1000"/>
                  </a:lnTo>
                  <a:lnTo>
                    <a:pt x="123" y="1130"/>
                  </a:lnTo>
                  <a:lnTo>
                    <a:pt x="163" y="1039"/>
                  </a:lnTo>
                  <a:lnTo>
                    <a:pt x="307" y="1022"/>
                  </a:lnTo>
                  <a:lnTo>
                    <a:pt x="388" y="903"/>
                  </a:lnTo>
                  <a:lnTo>
                    <a:pt x="462" y="867"/>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80" name="Freeform 86"/>
            <p:cNvSpPr>
              <a:spLocks noChangeAspect="1" noEditPoints="1"/>
            </p:cNvSpPr>
            <p:nvPr/>
          </p:nvSpPr>
          <p:spPr bwMode="auto">
            <a:xfrm rot="815464">
              <a:off x="3259124" y="4911790"/>
              <a:ext cx="769943" cy="469882"/>
            </a:xfrm>
            <a:custGeom>
              <a:avLst/>
              <a:gdLst>
                <a:gd name="T0" fmla="*/ 0 w 1888"/>
                <a:gd name="T1" fmla="*/ 0 h 1146"/>
                <a:gd name="T2" fmla="*/ 0 w 1888"/>
                <a:gd name="T3" fmla="*/ 0 h 1146"/>
                <a:gd name="T4" fmla="*/ 0 w 1888"/>
                <a:gd name="T5" fmla="*/ 0 h 1146"/>
                <a:gd name="T6" fmla="*/ 0 w 1888"/>
                <a:gd name="T7" fmla="*/ 0 h 1146"/>
                <a:gd name="T8" fmla="*/ 0 w 1888"/>
                <a:gd name="T9" fmla="*/ 0 h 1146"/>
                <a:gd name="T10" fmla="*/ 0 w 1888"/>
                <a:gd name="T11" fmla="*/ 0 h 1146"/>
                <a:gd name="T12" fmla="*/ 0 w 1888"/>
                <a:gd name="T13" fmla="*/ 0 h 1146"/>
                <a:gd name="T14" fmla="*/ 0 w 1888"/>
                <a:gd name="T15" fmla="*/ 0 h 1146"/>
                <a:gd name="T16" fmla="*/ 0 w 1888"/>
                <a:gd name="T17" fmla="*/ 0 h 1146"/>
                <a:gd name="T18" fmla="*/ 0 w 1888"/>
                <a:gd name="T19" fmla="*/ 0 h 1146"/>
                <a:gd name="T20" fmla="*/ 0 w 1888"/>
                <a:gd name="T21" fmla="*/ 0 h 1146"/>
                <a:gd name="T22" fmla="*/ 0 w 1888"/>
                <a:gd name="T23" fmla="*/ 0 h 1146"/>
                <a:gd name="T24" fmla="*/ 0 w 1888"/>
                <a:gd name="T25" fmla="*/ 0 h 1146"/>
                <a:gd name="T26" fmla="*/ 0 w 1888"/>
                <a:gd name="T27" fmla="*/ 0 h 1146"/>
                <a:gd name="T28" fmla="*/ 0 w 1888"/>
                <a:gd name="T29" fmla="*/ 0 h 1146"/>
                <a:gd name="T30" fmla="*/ 0 w 1888"/>
                <a:gd name="T31" fmla="*/ 0 h 1146"/>
                <a:gd name="T32" fmla="*/ 0 w 1888"/>
                <a:gd name="T33" fmla="*/ 0 h 1146"/>
                <a:gd name="T34" fmla="*/ 0 w 1888"/>
                <a:gd name="T35" fmla="*/ 0 h 1146"/>
                <a:gd name="T36" fmla="*/ 0 w 1888"/>
                <a:gd name="T37" fmla="*/ 0 h 1146"/>
                <a:gd name="T38" fmla="*/ 0 w 1888"/>
                <a:gd name="T39" fmla="*/ 0 h 1146"/>
                <a:gd name="T40" fmla="*/ 0 w 1888"/>
                <a:gd name="T41" fmla="*/ 0 h 1146"/>
                <a:gd name="T42" fmla="*/ 0 w 1888"/>
                <a:gd name="T43" fmla="*/ 0 h 1146"/>
                <a:gd name="T44" fmla="*/ 0 w 1888"/>
                <a:gd name="T45" fmla="*/ 0 h 1146"/>
                <a:gd name="T46" fmla="*/ 0 w 1888"/>
                <a:gd name="T47" fmla="*/ 0 h 1146"/>
                <a:gd name="T48" fmla="*/ 0 w 1888"/>
                <a:gd name="T49" fmla="*/ 0 h 1146"/>
                <a:gd name="T50" fmla="*/ 0 w 1888"/>
                <a:gd name="T51" fmla="*/ 0 h 1146"/>
                <a:gd name="T52" fmla="*/ 0 w 1888"/>
                <a:gd name="T53" fmla="*/ 0 h 1146"/>
                <a:gd name="T54" fmla="*/ 0 w 1888"/>
                <a:gd name="T55" fmla="*/ 0 h 1146"/>
                <a:gd name="T56" fmla="*/ 0 w 1888"/>
                <a:gd name="T57" fmla="*/ 0 h 1146"/>
                <a:gd name="T58" fmla="*/ 0 w 1888"/>
                <a:gd name="T59" fmla="*/ 0 h 1146"/>
                <a:gd name="T60" fmla="*/ 0 w 1888"/>
                <a:gd name="T61" fmla="*/ 0 h 1146"/>
                <a:gd name="T62" fmla="*/ 0 w 1888"/>
                <a:gd name="T63" fmla="*/ 0 h 1146"/>
                <a:gd name="T64" fmla="*/ 0 w 1888"/>
                <a:gd name="T65" fmla="*/ 0 h 1146"/>
                <a:gd name="T66" fmla="*/ 0 w 1888"/>
                <a:gd name="T67" fmla="*/ 0 h 1146"/>
                <a:gd name="T68" fmla="*/ 0 w 1888"/>
                <a:gd name="T69" fmla="*/ 0 h 1146"/>
                <a:gd name="T70" fmla="*/ 0 w 1888"/>
                <a:gd name="T71" fmla="*/ 0 h 1146"/>
                <a:gd name="T72" fmla="*/ 0 w 1888"/>
                <a:gd name="T73" fmla="*/ 0 h 1146"/>
                <a:gd name="T74" fmla="*/ 0 w 1888"/>
                <a:gd name="T75" fmla="*/ 0 h 1146"/>
                <a:gd name="T76" fmla="*/ 0 w 1888"/>
                <a:gd name="T77" fmla="*/ 0 h 1146"/>
                <a:gd name="T78" fmla="*/ 0 w 1888"/>
                <a:gd name="T79" fmla="*/ 0 h 1146"/>
                <a:gd name="T80" fmla="*/ 0 w 1888"/>
                <a:gd name="T81" fmla="*/ 0 h 1146"/>
                <a:gd name="T82" fmla="*/ 0 w 1888"/>
                <a:gd name="T83" fmla="*/ 0 h 1146"/>
                <a:gd name="T84" fmla="*/ 0 w 1888"/>
                <a:gd name="T85" fmla="*/ 0 h 1146"/>
                <a:gd name="T86" fmla="*/ 0 w 1888"/>
                <a:gd name="T87" fmla="*/ 0 h 1146"/>
                <a:gd name="T88" fmla="*/ 0 w 1888"/>
                <a:gd name="T89" fmla="*/ 0 h 114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888"/>
                <a:gd name="T136" fmla="*/ 0 h 1146"/>
                <a:gd name="T137" fmla="*/ 1888 w 1888"/>
                <a:gd name="T138" fmla="*/ 1146 h 114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888" h="1146">
                  <a:moveTo>
                    <a:pt x="931" y="1068"/>
                  </a:moveTo>
                  <a:lnTo>
                    <a:pt x="861" y="937"/>
                  </a:lnTo>
                  <a:lnTo>
                    <a:pt x="755" y="926"/>
                  </a:lnTo>
                  <a:lnTo>
                    <a:pt x="513" y="953"/>
                  </a:lnTo>
                  <a:lnTo>
                    <a:pt x="448" y="807"/>
                  </a:lnTo>
                  <a:lnTo>
                    <a:pt x="374" y="782"/>
                  </a:lnTo>
                  <a:lnTo>
                    <a:pt x="309" y="846"/>
                  </a:lnTo>
                  <a:lnTo>
                    <a:pt x="229" y="856"/>
                  </a:lnTo>
                  <a:lnTo>
                    <a:pt x="0" y="136"/>
                  </a:lnTo>
                  <a:lnTo>
                    <a:pt x="77" y="104"/>
                  </a:lnTo>
                  <a:lnTo>
                    <a:pt x="189" y="146"/>
                  </a:lnTo>
                  <a:lnTo>
                    <a:pt x="471" y="0"/>
                  </a:lnTo>
                  <a:lnTo>
                    <a:pt x="615" y="55"/>
                  </a:lnTo>
                  <a:lnTo>
                    <a:pt x="647" y="163"/>
                  </a:lnTo>
                  <a:lnTo>
                    <a:pt x="748" y="218"/>
                  </a:lnTo>
                  <a:lnTo>
                    <a:pt x="851" y="120"/>
                  </a:lnTo>
                  <a:lnTo>
                    <a:pt x="1045" y="120"/>
                  </a:lnTo>
                  <a:lnTo>
                    <a:pt x="1077" y="55"/>
                  </a:lnTo>
                  <a:lnTo>
                    <a:pt x="1151" y="14"/>
                  </a:lnTo>
                  <a:lnTo>
                    <a:pt x="1183" y="0"/>
                  </a:lnTo>
                  <a:lnTo>
                    <a:pt x="1254" y="129"/>
                  </a:lnTo>
                  <a:lnTo>
                    <a:pt x="1416" y="259"/>
                  </a:lnTo>
                  <a:lnTo>
                    <a:pt x="1400" y="388"/>
                  </a:lnTo>
                  <a:lnTo>
                    <a:pt x="1464" y="475"/>
                  </a:lnTo>
                  <a:lnTo>
                    <a:pt x="1461" y="523"/>
                  </a:lnTo>
                  <a:lnTo>
                    <a:pt x="1457" y="555"/>
                  </a:lnTo>
                  <a:lnTo>
                    <a:pt x="1393" y="566"/>
                  </a:lnTo>
                  <a:lnTo>
                    <a:pt x="1328" y="685"/>
                  </a:lnTo>
                  <a:lnTo>
                    <a:pt x="1141" y="797"/>
                  </a:lnTo>
                  <a:lnTo>
                    <a:pt x="990" y="839"/>
                  </a:lnTo>
                  <a:lnTo>
                    <a:pt x="974" y="911"/>
                  </a:lnTo>
                  <a:lnTo>
                    <a:pt x="1005" y="945"/>
                  </a:lnTo>
                  <a:lnTo>
                    <a:pt x="931" y="1068"/>
                  </a:lnTo>
                  <a:close/>
                  <a:moveTo>
                    <a:pt x="1883" y="1089"/>
                  </a:moveTo>
                  <a:lnTo>
                    <a:pt x="1887" y="1091"/>
                  </a:lnTo>
                  <a:lnTo>
                    <a:pt x="1888" y="1093"/>
                  </a:lnTo>
                  <a:lnTo>
                    <a:pt x="1887" y="1097"/>
                  </a:lnTo>
                  <a:lnTo>
                    <a:pt x="1883" y="1102"/>
                  </a:lnTo>
                  <a:lnTo>
                    <a:pt x="1872" y="1110"/>
                  </a:lnTo>
                  <a:lnTo>
                    <a:pt x="1858" y="1121"/>
                  </a:lnTo>
                  <a:lnTo>
                    <a:pt x="1843" y="1130"/>
                  </a:lnTo>
                  <a:lnTo>
                    <a:pt x="1828" y="1137"/>
                  </a:lnTo>
                  <a:lnTo>
                    <a:pt x="1817" y="1143"/>
                  </a:lnTo>
                  <a:lnTo>
                    <a:pt x="1813" y="1146"/>
                  </a:lnTo>
                  <a:lnTo>
                    <a:pt x="1883" y="1089"/>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81" name="Freeform 87"/>
            <p:cNvSpPr>
              <a:spLocks noChangeAspect="1"/>
            </p:cNvSpPr>
            <p:nvPr/>
          </p:nvSpPr>
          <p:spPr bwMode="auto">
            <a:xfrm rot="815464">
              <a:off x="3200386" y="2760808"/>
              <a:ext cx="1076333" cy="1279477"/>
            </a:xfrm>
            <a:custGeom>
              <a:avLst/>
              <a:gdLst>
                <a:gd name="T0" fmla="*/ 0 w 2623"/>
                <a:gd name="T1" fmla="*/ 0 h 3123"/>
                <a:gd name="T2" fmla="*/ 0 w 2623"/>
                <a:gd name="T3" fmla="*/ 0 h 3123"/>
                <a:gd name="T4" fmla="*/ 0 w 2623"/>
                <a:gd name="T5" fmla="*/ 0 h 3123"/>
                <a:gd name="T6" fmla="*/ 0 w 2623"/>
                <a:gd name="T7" fmla="*/ 0 h 3123"/>
                <a:gd name="T8" fmla="*/ 0 w 2623"/>
                <a:gd name="T9" fmla="*/ 0 h 3123"/>
                <a:gd name="T10" fmla="*/ 0 w 2623"/>
                <a:gd name="T11" fmla="*/ 0 h 3123"/>
                <a:gd name="T12" fmla="*/ 0 w 2623"/>
                <a:gd name="T13" fmla="*/ 0 h 3123"/>
                <a:gd name="T14" fmla="*/ 0 w 2623"/>
                <a:gd name="T15" fmla="*/ 0 h 3123"/>
                <a:gd name="T16" fmla="*/ 0 w 2623"/>
                <a:gd name="T17" fmla="*/ 0 h 3123"/>
                <a:gd name="T18" fmla="*/ 0 w 2623"/>
                <a:gd name="T19" fmla="*/ 0 h 3123"/>
                <a:gd name="T20" fmla="*/ 0 w 2623"/>
                <a:gd name="T21" fmla="*/ 0 h 3123"/>
                <a:gd name="T22" fmla="*/ 0 w 2623"/>
                <a:gd name="T23" fmla="*/ 0 h 3123"/>
                <a:gd name="T24" fmla="*/ 0 w 2623"/>
                <a:gd name="T25" fmla="*/ 0 h 3123"/>
                <a:gd name="T26" fmla="*/ 0 w 2623"/>
                <a:gd name="T27" fmla="*/ 0 h 3123"/>
                <a:gd name="T28" fmla="*/ 0 w 2623"/>
                <a:gd name="T29" fmla="*/ 0 h 3123"/>
                <a:gd name="T30" fmla="*/ 0 w 2623"/>
                <a:gd name="T31" fmla="*/ 0 h 3123"/>
                <a:gd name="T32" fmla="*/ 0 w 2623"/>
                <a:gd name="T33" fmla="*/ 0 h 3123"/>
                <a:gd name="T34" fmla="*/ 0 w 2623"/>
                <a:gd name="T35" fmla="*/ 0 h 3123"/>
                <a:gd name="T36" fmla="*/ 0 w 2623"/>
                <a:gd name="T37" fmla="*/ 0 h 3123"/>
                <a:gd name="T38" fmla="*/ 0 w 2623"/>
                <a:gd name="T39" fmla="*/ 0 h 3123"/>
                <a:gd name="T40" fmla="*/ 0 w 2623"/>
                <a:gd name="T41" fmla="*/ 0 h 3123"/>
                <a:gd name="T42" fmla="*/ 0 w 2623"/>
                <a:gd name="T43" fmla="*/ 0 h 3123"/>
                <a:gd name="T44" fmla="*/ 0 w 2623"/>
                <a:gd name="T45" fmla="*/ 0 h 3123"/>
                <a:gd name="T46" fmla="*/ 0 w 2623"/>
                <a:gd name="T47" fmla="*/ 0 h 3123"/>
                <a:gd name="T48" fmla="*/ 0 w 2623"/>
                <a:gd name="T49" fmla="*/ 0 h 3123"/>
                <a:gd name="T50" fmla="*/ 0 w 2623"/>
                <a:gd name="T51" fmla="*/ 0 h 3123"/>
                <a:gd name="T52" fmla="*/ 0 w 2623"/>
                <a:gd name="T53" fmla="*/ 0 h 3123"/>
                <a:gd name="T54" fmla="*/ 0 w 2623"/>
                <a:gd name="T55" fmla="*/ 0 h 3123"/>
                <a:gd name="T56" fmla="*/ 0 w 2623"/>
                <a:gd name="T57" fmla="*/ 0 h 3123"/>
                <a:gd name="T58" fmla="*/ 0 w 2623"/>
                <a:gd name="T59" fmla="*/ 0 h 3123"/>
                <a:gd name="T60" fmla="*/ 0 w 2623"/>
                <a:gd name="T61" fmla="*/ 0 h 3123"/>
                <a:gd name="T62" fmla="*/ 0 w 2623"/>
                <a:gd name="T63" fmla="*/ 0 h 3123"/>
                <a:gd name="T64" fmla="*/ 0 w 2623"/>
                <a:gd name="T65" fmla="*/ 0 h 3123"/>
                <a:gd name="T66" fmla="*/ 0 w 2623"/>
                <a:gd name="T67" fmla="*/ 0 h 3123"/>
                <a:gd name="T68" fmla="*/ 0 w 2623"/>
                <a:gd name="T69" fmla="*/ 0 h 3123"/>
                <a:gd name="T70" fmla="*/ 0 w 2623"/>
                <a:gd name="T71" fmla="*/ 0 h 3123"/>
                <a:gd name="T72" fmla="*/ 0 w 2623"/>
                <a:gd name="T73" fmla="*/ 0 h 3123"/>
                <a:gd name="T74" fmla="*/ 0 w 2623"/>
                <a:gd name="T75" fmla="*/ 0 h 3123"/>
                <a:gd name="T76" fmla="*/ 0 w 2623"/>
                <a:gd name="T77" fmla="*/ 0 h 3123"/>
                <a:gd name="T78" fmla="*/ 0 w 2623"/>
                <a:gd name="T79" fmla="*/ 0 h 3123"/>
                <a:gd name="T80" fmla="*/ 0 w 2623"/>
                <a:gd name="T81" fmla="*/ 0 h 3123"/>
                <a:gd name="T82" fmla="*/ 0 w 2623"/>
                <a:gd name="T83" fmla="*/ 0 h 3123"/>
                <a:gd name="T84" fmla="*/ 0 w 2623"/>
                <a:gd name="T85" fmla="*/ 0 h 3123"/>
                <a:gd name="T86" fmla="*/ 0 w 2623"/>
                <a:gd name="T87" fmla="*/ 0 h 3123"/>
                <a:gd name="T88" fmla="*/ 0 w 2623"/>
                <a:gd name="T89" fmla="*/ 0 h 3123"/>
                <a:gd name="T90" fmla="*/ 0 w 2623"/>
                <a:gd name="T91" fmla="*/ 0 h 3123"/>
                <a:gd name="T92" fmla="*/ 0 w 2623"/>
                <a:gd name="T93" fmla="*/ 0 h 3123"/>
                <a:gd name="T94" fmla="*/ 0 w 2623"/>
                <a:gd name="T95" fmla="*/ 0 h 3123"/>
                <a:gd name="T96" fmla="*/ 0 w 2623"/>
                <a:gd name="T97" fmla="*/ 0 h 3123"/>
                <a:gd name="T98" fmla="*/ 0 w 2623"/>
                <a:gd name="T99" fmla="*/ 0 h 312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623"/>
                <a:gd name="T151" fmla="*/ 0 h 3123"/>
                <a:gd name="T152" fmla="*/ 2623 w 2623"/>
                <a:gd name="T153" fmla="*/ 3123 h 3123"/>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623" h="3123">
                  <a:moveTo>
                    <a:pt x="27" y="1658"/>
                  </a:moveTo>
                  <a:lnTo>
                    <a:pt x="91" y="1626"/>
                  </a:lnTo>
                  <a:lnTo>
                    <a:pt x="275" y="1491"/>
                  </a:lnTo>
                  <a:lnTo>
                    <a:pt x="436" y="1459"/>
                  </a:lnTo>
                  <a:lnTo>
                    <a:pt x="671" y="1296"/>
                  </a:lnTo>
                  <a:lnTo>
                    <a:pt x="623" y="1200"/>
                  </a:lnTo>
                  <a:lnTo>
                    <a:pt x="629" y="1084"/>
                  </a:lnTo>
                  <a:lnTo>
                    <a:pt x="655" y="1078"/>
                  </a:lnTo>
                  <a:lnTo>
                    <a:pt x="693" y="1001"/>
                  </a:lnTo>
                  <a:lnTo>
                    <a:pt x="623" y="942"/>
                  </a:lnTo>
                  <a:lnTo>
                    <a:pt x="693" y="878"/>
                  </a:lnTo>
                  <a:lnTo>
                    <a:pt x="897" y="1175"/>
                  </a:lnTo>
                  <a:lnTo>
                    <a:pt x="1026" y="1097"/>
                  </a:lnTo>
                  <a:lnTo>
                    <a:pt x="881" y="806"/>
                  </a:lnTo>
                  <a:lnTo>
                    <a:pt x="865" y="690"/>
                  </a:lnTo>
                  <a:lnTo>
                    <a:pt x="994" y="690"/>
                  </a:lnTo>
                  <a:lnTo>
                    <a:pt x="977" y="368"/>
                  </a:lnTo>
                  <a:lnTo>
                    <a:pt x="1140" y="323"/>
                  </a:lnTo>
                  <a:lnTo>
                    <a:pt x="1397" y="0"/>
                  </a:lnTo>
                  <a:lnTo>
                    <a:pt x="1462" y="64"/>
                  </a:lnTo>
                  <a:lnTo>
                    <a:pt x="1607" y="77"/>
                  </a:lnTo>
                  <a:lnTo>
                    <a:pt x="1672" y="206"/>
                  </a:lnTo>
                  <a:lnTo>
                    <a:pt x="1494" y="387"/>
                  </a:lnTo>
                  <a:lnTo>
                    <a:pt x="1511" y="690"/>
                  </a:lnTo>
                  <a:lnTo>
                    <a:pt x="1365" y="1065"/>
                  </a:lnTo>
                  <a:lnTo>
                    <a:pt x="1462" y="1323"/>
                  </a:lnTo>
                  <a:lnTo>
                    <a:pt x="1236" y="1548"/>
                  </a:lnTo>
                  <a:lnTo>
                    <a:pt x="1058" y="1690"/>
                  </a:lnTo>
                  <a:lnTo>
                    <a:pt x="881" y="1594"/>
                  </a:lnTo>
                  <a:lnTo>
                    <a:pt x="881" y="1690"/>
                  </a:lnTo>
                  <a:lnTo>
                    <a:pt x="1075" y="1839"/>
                  </a:lnTo>
                  <a:lnTo>
                    <a:pt x="1333" y="1711"/>
                  </a:lnTo>
                  <a:lnTo>
                    <a:pt x="1558" y="1452"/>
                  </a:lnTo>
                  <a:lnTo>
                    <a:pt x="1526" y="1258"/>
                  </a:lnTo>
                  <a:lnTo>
                    <a:pt x="1655" y="1226"/>
                  </a:lnTo>
                  <a:lnTo>
                    <a:pt x="1751" y="1419"/>
                  </a:lnTo>
                  <a:lnTo>
                    <a:pt x="1719" y="1529"/>
                  </a:lnTo>
                  <a:lnTo>
                    <a:pt x="1849" y="1690"/>
                  </a:lnTo>
                  <a:lnTo>
                    <a:pt x="1961" y="1645"/>
                  </a:lnTo>
                  <a:lnTo>
                    <a:pt x="1817" y="1516"/>
                  </a:lnTo>
                  <a:lnTo>
                    <a:pt x="1881" y="1323"/>
                  </a:lnTo>
                  <a:lnTo>
                    <a:pt x="1768" y="1129"/>
                  </a:lnTo>
                  <a:lnTo>
                    <a:pt x="1526" y="1110"/>
                  </a:lnTo>
                  <a:lnTo>
                    <a:pt x="1526" y="980"/>
                  </a:lnTo>
                  <a:lnTo>
                    <a:pt x="1672" y="690"/>
                  </a:lnTo>
                  <a:lnTo>
                    <a:pt x="1639" y="465"/>
                  </a:lnTo>
                  <a:lnTo>
                    <a:pt x="1751" y="355"/>
                  </a:lnTo>
                  <a:lnTo>
                    <a:pt x="1800" y="142"/>
                  </a:lnTo>
                  <a:lnTo>
                    <a:pt x="1833" y="420"/>
                  </a:lnTo>
                  <a:lnTo>
                    <a:pt x="1817" y="594"/>
                  </a:lnTo>
                  <a:lnTo>
                    <a:pt x="1961" y="658"/>
                  </a:lnTo>
                  <a:lnTo>
                    <a:pt x="1978" y="594"/>
                  </a:lnTo>
                  <a:lnTo>
                    <a:pt x="1897" y="433"/>
                  </a:lnTo>
                  <a:lnTo>
                    <a:pt x="2026" y="484"/>
                  </a:lnTo>
                  <a:lnTo>
                    <a:pt x="2010" y="270"/>
                  </a:lnTo>
                  <a:lnTo>
                    <a:pt x="2084" y="238"/>
                  </a:lnTo>
                  <a:lnTo>
                    <a:pt x="2084" y="378"/>
                  </a:lnTo>
                  <a:lnTo>
                    <a:pt x="2230" y="529"/>
                  </a:lnTo>
                  <a:lnTo>
                    <a:pt x="2124" y="587"/>
                  </a:lnTo>
                  <a:lnTo>
                    <a:pt x="2230" y="749"/>
                  </a:lnTo>
                  <a:lnTo>
                    <a:pt x="2262" y="871"/>
                  </a:lnTo>
                  <a:lnTo>
                    <a:pt x="2052" y="974"/>
                  </a:lnTo>
                  <a:lnTo>
                    <a:pt x="2069" y="1088"/>
                  </a:lnTo>
                  <a:lnTo>
                    <a:pt x="2165" y="1232"/>
                  </a:lnTo>
                  <a:lnTo>
                    <a:pt x="2332" y="1239"/>
                  </a:lnTo>
                  <a:lnTo>
                    <a:pt x="2381" y="1516"/>
                  </a:lnTo>
                  <a:lnTo>
                    <a:pt x="2252" y="1613"/>
                  </a:lnTo>
                  <a:lnTo>
                    <a:pt x="2317" y="1716"/>
                  </a:lnTo>
                  <a:lnTo>
                    <a:pt x="2262" y="1813"/>
                  </a:lnTo>
                  <a:lnTo>
                    <a:pt x="2359" y="1959"/>
                  </a:lnTo>
                  <a:lnTo>
                    <a:pt x="2332" y="2136"/>
                  </a:lnTo>
                  <a:lnTo>
                    <a:pt x="2455" y="2258"/>
                  </a:lnTo>
                  <a:lnTo>
                    <a:pt x="2446" y="2420"/>
                  </a:lnTo>
                  <a:lnTo>
                    <a:pt x="2591" y="2485"/>
                  </a:lnTo>
                  <a:lnTo>
                    <a:pt x="2623" y="2636"/>
                  </a:lnTo>
                  <a:lnTo>
                    <a:pt x="2487" y="2765"/>
                  </a:lnTo>
                  <a:lnTo>
                    <a:pt x="2569" y="2926"/>
                  </a:lnTo>
                  <a:lnTo>
                    <a:pt x="2440" y="3017"/>
                  </a:lnTo>
                  <a:lnTo>
                    <a:pt x="2397" y="3123"/>
                  </a:lnTo>
                  <a:lnTo>
                    <a:pt x="2165" y="2968"/>
                  </a:lnTo>
                  <a:lnTo>
                    <a:pt x="2043" y="2968"/>
                  </a:lnTo>
                  <a:lnTo>
                    <a:pt x="2003" y="2846"/>
                  </a:lnTo>
                  <a:lnTo>
                    <a:pt x="1859" y="2975"/>
                  </a:lnTo>
                  <a:lnTo>
                    <a:pt x="1607" y="2959"/>
                  </a:lnTo>
                  <a:lnTo>
                    <a:pt x="1420" y="2765"/>
                  </a:lnTo>
                  <a:lnTo>
                    <a:pt x="1204" y="2733"/>
                  </a:lnTo>
                  <a:lnTo>
                    <a:pt x="1026" y="2614"/>
                  </a:lnTo>
                  <a:lnTo>
                    <a:pt x="856" y="2587"/>
                  </a:lnTo>
                  <a:lnTo>
                    <a:pt x="871" y="2475"/>
                  </a:lnTo>
                  <a:lnTo>
                    <a:pt x="801" y="2410"/>
                  </a:lnTo>
                  <a:lnTo>
                    <a:pt x="801" y="2303"/>
                  </a:lnTo>
                  <a:lnTo>
                    <a:pt x="687" y="2201"/>
                  </a:lnTo>
                  <a:lnTo>
                    <a:pt x="606" y="2265"/>
                  </a:lnTo>
                  <a:lnTo>
                    <a:pt x="452" y="2258"/>
                  </a:lnTo>
                  <a:lnTo>
                    <a:pt x="430" y="2120"/>
                  </a:lnTo>
                  <a:lnTo>
                    <a:pt x="322" y="2065"/>
                  </a:lnTo>
                  <a:lnTo>
                    <a:pt x="107" y="2065"/>
                  </a:lnTo>
                  <a:lnTo>
                    <a:pt x="0" y="1926"/>
                  </a:lnTo>
                  <a:lnTo>
                    <a:pt x="82" y="1755"/>
                  </a:lnTo>
                  <a:lnTo>
                    <a:pt x="27" y="1658"/>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82" name="Freeform 88"/>
            <p:cNvSpPr>
              <a:spLocks noChangeAspect="1"/>
            </p:cNvSpPr>
            <p:nvPr/>
          </p:nvSpPr>
          <p:spPr bwMode="auto">
            <a:xfrm rot="815464">
              <a:off x="2786046" y="4005361"/>
              <a:ext cx="604842" cy="507981"/>
            </a:xfrm>
            <a:custGeom>
              <a:avLst/>
              <a:gdLst>
                <a:gd name="T0" fmla="*/ 0 w 1480"/>
                <a:gd name="T1" fmla="*/ 0 h 1239"/>
                <a:gd name="T2" fmla="*/ 0 w 1480"/>
                <a:gd name="T3" fmla="*/ 0 h 1239"/>
                <a:gd name="T4" fmla="*/ 0 w 1480"/>
                <a:gd name="T5" fmla="*/ 0 h 1239"/>
                <a:gd name="T6" fmla="*/ 0 w 1480"/>
                <a:gd name="T7" fmla="*/ 0 h 1239"/>
                <a:gd name="T8" fmla="*/ 0 w 1480"/>
                <a:gd name="T9" fmla="*/ 0 h 1239"/>
                <a:gd name="T10" fmla="*/ 0 w 1480"/>
                <a:gd name="T11" fmla="*/ 0 h 1239"/>
                <a:gd name="T12" fmla="*/ 0 w 1480"/>
                <a:gd name="T13" fmla="*/ 0 h 1239"/>
                <a:gd name="T14" fmla="*/ 0 w 1480"/>
                <a:gd name="T15" fmla="*/ 0 h 1239"/>
                <a:gd name="T16" fmla="*/ 0 w 1480"/>
                <a:gd name="T17" fmla="*/ 0 h 1239"/>
                <a:gd name="T18" fmla="*/ 0 w 1480"/>
                <a:gd name="T19" fmla="*/ 0 h 1239"/>
                <a:gd name="T20" fmla="*/ 0 w 1480"/>
                <a:gd name="T21" fmla="*/ 0 h 1239"/>
                <a:gd name="T22" fmla="*/ 0 w 1480"/>
                <a:gd name="T23" fmla="*/ 0 h 1239"/>
                <a:gd name="T24" fmla="*/ 0 w 1480"/>
                <a:gd name="T25" fmla="*/ 0 h 1239"/>
                <a:gd name="T26" fmla="*/ 0 w 1480"/>
                <a:gd name="T27" fmla="*/ 0 h 1239"/>
                <a:gd name="T28" fmla="*/ 0 w 1480"/>
                <a:gd name="T29" fmla="*/ 0 h 1239"/>
                <a:gd name="T30" fmla="*/ 0 w 1480"/>
                <a:gd name="T31" fmla="*/ 0 h 1239"/>
                <a:gd name="T32" fmla="*/ 0 w 1480"/>
                <a:gd name="T33" fmla="*/ 0 h 1239"/>
                <a:gd name="T34" fmla="*/ 0 w 1480"/>
                <a:gd name="T35" fmla="*/ 0 h 1239"/>
                <a:gd name="T36" fmla="*/ 0 w 1480"/>
                <a:gd name="T37" fmla="*/ 0 h 1239"/>
                <a:gd name="T38" fmla="*/ 0 w 1480"/>
                <a:gd name="T39" fmla="*/ 0 h 1239"/>
                <a:gd name="T40" fmla="*/ 0 w 1480"/>
                <a:gd name="T41" fmla="*/ 0 h 1239"/>
                <a:gd name="T42" fmla="*/ 0 w 1480"/>
                <a:gd name="T43" fmla="*/ 0 h 1239"/>
                <a:gd name="T44" fmla="*/ 0 w 1480"/>
                <a:gd name="T45" fmla="*/ 0 h 1239"/>
                <a:gd name="T46" fmla="*/ 0 w 1480"/>
                <a:gd name="T47" fmla="*/ 0 h 1239"/>
                <a:gd name="T48" fmla="*/ 0 w 1480"/>
                <a:gd name="T49" fmla="*/ 0 h 1239"/>
                <a:gd name="T50" fmla="*/ 0 w 1480"/>
                <a:gd name="T51" fmla="*/ 0 h 1239"/>
                <a:gd name="T52" fmla="*/ 0 w 1480"/>
                <a:gd name="T53" fmla="*/ 0 h 1239"/>
                <a:gd name="T54" fmla="*/ 0 w 1480"/>
                <a:gd name="T55" fmla="*/ 0 h 1239"/>
                <a:gd name="T56" fmla="*/ 0 w 1480"/>
                <a:gd name="T57" fmla="*/ 0 h 1239"/>
                <a:gd name="T58" fmla="*/ 0 w 1480"/>
                <a:gd name="T59" fmla="*/ 0 h 1239"/>
                <a:gd name="T60" fmla="*/ 0 w 1480"/>
                <a:gd name="T61" fmla="*/ 0 h 1239"/>
                <a:gd name="T62" fmla="*/ 0 w 1480"/>
                <a:gd name="T63" fmla="*/ 0 h 1239"/>
                <a:gd name="T64" fmla="*/ 0 w 1480"/>
                <a:gd name="T65" fmla="*/ 0 h 1239"/>
                <a:gd name="T66" fmla="*/ 0 w 1480"/>
                <a:gd name="T67" fmla="*/ 0 h 1239"/>
                <a:gd name="T68" fmla="*/ 0 w 1480"/>
                <a:gd name="T69" fmla="*/ 0 h 1239"/>
                <a:gd name="T70" fmla="*/ 0 w 1480"/>
                <a:gd name="T71" fmla="*/ 0 h 1239"/>
                <a:gd name="T72" fmla="*/ 0 w 1480"/>
                <a:gd name="T73" fmla="*/ 0 h 1239"/>
                <a:gd name="T74" fmla="*/ 0 w 1480"/>
                <a:gd name="T75" fmla="*/ 0 h 123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480"/>
                <a:gd name="T115" fmla="*/ 0 h 1239"/>
                <a:gd name="T116" fmla="*/ 1480 w 1480"/>
                <a:gd name="T117" fmla="*/ 1239 h 1239"/>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480" h="1239">
                  <a:moveTo>
                    <a:pt x="1480" y="552"/>
                  </a:moveTo>
                  <a:lnTo>
                    <a:pt x="1339" y="671"/>
                  </a:lnTo>
                  <a:lnTo>
                    <a:pt x="1243" y="613"/>
                  </a:lnTo>
                  <a:lnTo>
                    <a:pt x="1167" y="677"/>
                  </a:lnTo>
                  <a:lnTo>
                    <a:pt x="974" y="607"/>
                  </a:lnTo>
                  <a:lnTo>
                    <a:pt x="991" y="494"/>
                  </a:lnTo>
                  <a:lnTo>
                    <a:pt x="936" y="435"/>
                  </a:lnTo>
                  <a:lnTo>
                    <a:pt x="829" y="543"/>
                  </a:lnTo>
                  <a:lnTo>
                    <a:pt x="829" y="719"/>
                  </a:lnTo>
                  <a:lnTo>
                    <a:pt x="904" y="806"/>
                  </a:lnTo>
                  <a:lnTo>
                    <a:pt x="904" y="920"/>
                  </a:lnTo>
                  <a:lnTo>
                    <a:pt x="796" y="969"/>
                  </a:lnTo>
                  <a:lnTo>
                    <a:pt x="791" y="1058"/>
                  </a:lnTo>
                  <a:lnTo>
                    <a:pt x="684" y="1107"/>
                  </a:lnTo>
                  <a:lnTo>
                    <a:pt x="662" y="1239"/>
                  </a:lnTo>
                  <a:lnTo>
                    <a:pt x="374" y="1139"/>
                  </a:lnTo>
                  <a:lnTo>
                    <a:pt x="323" y="1033"/>
                  </a:lnTo>
                  <a:lnTo>
                    <a:pt x="232" y="994"/>
                  </a:lnTo>
                  <a:lnTo>
                    <a:pt x="200" y="903"/>
                  </a:lnTo>
                  <a:lnTo>
                    <a:pt x="87" y="903"/>
                  </a:lnTo>
                  <a:lnTo>
                    <a:pt x="7" y="774"/>
                  </a:lnTo>
                  <a:lnTo>
                    <a:pt x="0" y="632"/>
                  </a:lnTo>
                  <a:lnTo>
                    <a:pt x="16" y="639"/>
                  </a:lnTo>
                  <a:lnTo>
                    <a:pt x="81" y="380"/>
                  </a:lnTo>
                  <a:lnTo>
                    <a:pt x="185" y="388"/>
                  </a:lnTo>
                  <a:lnTo>
                    <a:pt x="274" y="242"/>
                  </a:lnTo>
                  <a:lnTo>
                    <a:pt x="410" y="226"/>
                  </a:lnTo>
                  <a:lnTo>
                    <a:pt x="474" y="155"/>
                  </a:lnTo>
                  <a:lnTo>
                    <a:pt x="629" y="145"/>
                  </a:lnTo>
                  <a:lnTo>
                    <a:pt x="796" y="81"/>
                  </a:lnTo>
                  <a:lnTo>
                    <a:pt x="845" y="0"/>
                  </a:lnTo>
                  <a:lnTo>
                    <a:pt x="959" y="81"/>
                  </a:lnTo>
                  <a:lnTo>
                    <a:pt x="1039" y="106"/>
                  </a:lnTo>
                  <a:lnTo>
                    <a:pt x="1152" y="242"/>
                  </a:lnTo>
                  <a:lnTo>
                    <a:pt x="1265" y="462"/>
                  </a:lnTo>
                  <a:lnTo>
                    <a:pt x="1436" y="494"/>
                  </a:lnTo>
                  <a:lnTo>
                    <a:pt x="1480" y="552"/>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83" name="Freeform 89"/>
            <p:cNvSpPr>
              <a:spLocks noChangeAspect="1"/>
            </p:cNvSpPr>
            <p:nvPr/>
          </p:nvSpPr>
          <p:spPr bwMode="auto">
            <a:xfrm rot="815464">
              <a:off x="4135431" y="2495706"/>
              <a:ext cx="1238260" cy="1223916"/>
            </a:xfrm>
            <a:custGeom>
              <a:avLst/>
              <a:gdLst>
                <a:gd name="T0" fmla="*/ 0 w 3032"/>
                <a:gd name="T1" fmla="*/ 0 h 2995"/>
                <a:gd name="T2" fmla="*/ 0 w 3032"/>
                <a:gd name="T3" fmla="*/ 0 h 2995"/>
                <a:gd name="T4" fmla="*/ 0 w 3032"/>
                <a:gd name="T5" fmla="*/ 0 h 2995"/>
                <a:gd name="T6" fmla="*/ 0 w 3032"/>
                <a:gd name="T7" fmla="*/ 0 h 2995"/>
                <a:gd name="T8" fmla="*/ 0 w 3032"/>
                <a:gd name="T9" fmla="*/ 0 h 2995"/>
                <a:gd name="T10" fmla="*/ 0 w 3032"/>
                <a:gd name="T11" fmla="*/ 0 h 2995"/>
                <a:gd name="T12" fmla="*/ 0 w 3032"/>
                <a:gd name="T13" fmla="*/ 0 h 2995"/>
                <a:gd name="T14" fmla="*/ 0 w 3032"/>
                <a:gd name="T15" fmla="*/ 0 h 2995"/>
                <a:gd name="T16" fmla="*/ 0 w 3032"/>
                <a:gd name="T17" fmla="*/ 0 h 2995"/>
                <a:gd name="T18" fmla="*/ 0 w 3032"/>
                <a:gd name="T19" fmla="*/ 0 h 2995"/>
                <a:gd name="T20" fmla="*/ 0 w 3032"/>
                <a:gd name="T21" fmla="*/ 0 h 2995"/>
                <a:gd name="T22" fmla="*/ 0 w 3032"/>
                <a:gd name="T23" fmla="*/ 0 h 2995"/>
                <a:gd name="T24" fmla="*/ 0 w 3032"/>
                <a:gd name="T25" fmla="*/ 0 h 2995"/>
                <a:gd name="T26" fmla="*/ 0 w 3032"/>
                <a:gd name="T27" fmla="*/ 0 h 2995"/>
                <a:gd name="T28" fmla="*/ 0 w 3032"/>
                <a:gd name="T29" fmla="*/ 0 h 2995"/>
                <a:gd name="T30" fmla="*/ 0 w 3032"/>
                <a:gd name="T31" fmla="*/ 0 h 2995"/>
                <a:gd name="T32" fmla="*/ 0 w 3032"/>
                <a:gd name="T33" fmla="*/ 0 h 2995"/>
                <a:gd name="T34" fmla="*/ 0 w 3032"/>
                <a:gd name="T35" fmla="*/ 0 h 2995"/>
                <a:gd name="T36" fmla="*/ 0 w 3032"/>
                <a:gd name="T37" fmla="*/ 0 h 2995"/>
                <a:gd name="T38" fmla="*/ 0 w 3032"/>
                <a:gd name="T39" fmla="*/ 0 h 2995"/>
                <a:gd name="T40" fmla="*/ 0 w 3032"/>
                <a:gd name="T41" fmla="*/ 0 h 2995"/>
                <a:gd name="T42" fmla="*/ 0 w 3032"/>
                <a:gd name="T43" fmla="*/ 0 h 2995"/>
                <a:gd name="T44" fmla="*/ 0 w 3032"/>
                <a:gd name="T45" fmla="*/ 0 h 2995"/>
                <a:gd name="T46" fmla="*/ 0 w 3032"/>
                <a:gd name="T47" fmla="*/ 0 h 2995"/>
                <a:gd name="T48" fmla="*/ 0 w 3032"/>
                <a:gd name="T49" fmla="*/ 0 h 2995"/>
                <a:gd name="T50" fmla="*/ 0 w 3032"/>
                <a:gd name="T51" fmla="*/ 0 h 2995"/>
                <a:gd name="T52" fmla="*/ 0 w 3032"/>
                <a:gd name="T53" fmla="*/ 0 h 2995"/>
                <a:gd name="T54" fmla="*/ 0 w 3032"/>
                <a:gd name="T55" fmla="*/ 0 h 2995"/>
                <a:gd name="T56" fmla="*/ 0 w 3032"/>
                <a:gd name="T57" fmla="*/ 0 h 2995"/>
                <a:gd name="T58" fmla="*/ 0 w 3032"/>
                <a:gd name="T59" fmla="*/ 0 h 2995"/>
                <a:gd name="T60" fmla="*/ 0 w 3032"/>
                <a:gd name="T61" fmla="*/ 0 h 2995"/>
                <a:gd name="T62" fmla="*/ 0 w 3032"/>
                <a:gd name="T63" fmla="*/ 0 h 2995"/>
                <a:gd name="T64" fmla="*/ 0 w 3032"/>
                <a:gd name="T65" fmla="*/ 0 h 2995"/>
                <a:gd name="T66" fmla="*/ 0 w 3032"/>
                <a:gd name="T67" fmla="*/ 0 h 2995"/>
                <a:gd name="T68" fmla="*/ 0 w 3032"/>
                <a:gd name="T69" fmla="*/ 0 h 2995"/>
                <a:gd name="T70" fmla="*/ 0 w 3032"/>
                <a:gd name="T71" fmla="*/ 0 h 2995"/>
                <a:gd name="T72" fmla="*/ 0 w 3032"/>
                <a:gd name="T73" fmla="*/ 0 h 2995"/>
                <a:gd name="T74" fmla="*/ 0 w 3032"/>
                <a:gd name="T75" fmla="*/ 0 h 299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032"/>
                <a:gd name="T115" fmla="*/ 0 h 2995"/>
                <a:gd name="T116" fmla="*/ 3032 w 3032"/>
                <a:gd name="T117" fmla="*/ 2995 h 2995"/>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032" h="2995">
                  <a:moveTo>
                    <a:pt x="329" y="2730"/>
                  </a:moveTo>
                  <a:lnTo>
                    <a:pt x="280" y="2453"/>
                  </a:lnTo>
                  <a:lnTo>
                    <a:pt x="113" y="2446"/>
                  </a:lnTo>
                  <a:lnTo>
                    <a:pt x="17" y="2302"/>
                  </a:lnTo>
                  <a:lnTo>
                    <a:pt x="0" y="2188"/>
                  </a:lnTo>
                  <a:lnTo>
                    <a:pt x="210" y="2085"/>
                  </a:lnTo>
                  <a:lnTo>
                    <a:pt x="178" y="1963"/>
                  </a:lnTo>
                  <a:lnTo>
                    <a:pt x="72" y="1801"/>
                  </a:lnTo>
                  <a:lnTo>
                    <a:pt x="178" y="1743"/>
                  </a:lnTo>
                  <a:lnTo>
                    <a:pt x="32" y="1592"/>
                  </a:lnTo>
                  <a:lnTo>
                    <a:pt x="32" y="1452"/>
                  </a:lnTo>
                  <a:lnTo>
                    <a:pt x="119" y="1408"/>
                  </a:lnTo>
                  <a:lnTo>
                    <a:pt x="136" y="1517"/>
                  </a:lnTo>
                  <a:lnTo>
                    <a:pt x="216" y="1666"/>
                  </a:lnTo>
                  <a:lnTo>
                    <a:pt x="377" y="1808"/>
                  </a:lnTo>
                  <a:lnTo>
                    <a:pt x="329" y="2001"/>
                  </a:lnTo>
                  <a:lnTo>
                    <a:pt x="394" y="2085"/>
                  </a:lnTo>
                  <a:lnTo>
                    <a:pt x="297" y="2182"/>
                  </a:lnTo>
                  <a:lnTo>
                    <a:pt x="426" y="2162"/>
                  </a:lnTo>
                  <a:lnTo>
                    <a:pt x="443" y="1762"/>
                  </a:lnTo>
                  <a:lnTo>
                    <a:pt x="280" y="1517"/>
                  </a:lnTo>
                  <a:lnTo>
                    <a:pt x="200" y="1246"/>
                  </a:lnTo>
                  <a:lnTo>
                    <a:pt x="716" y="1246"/>
                  </a:lnTo>
                  <a:lnTo>
                    <a:pt x="700" y="956"/>
                  </a:lnTo>
                  <a:lnTo>
                    <a:pt x="975" y="698"/>
                  </a:lnTo>
                  <a:lnTo>
                    <a:pt x="1264" y="633"/>
                  </a:lnTo>
                  <a:lnTo>
                    <a:pt x="1313" y="536"/>
                  </a:lnTo>
                  <a:lnTo>
                    <a:pt x="1458" y="536"/>
                  </a:lnTo>
                  <a:lnTo>
                    <a:pt x="1458" y="633"/>
                  </a:lnTo>
                  <a:lnTo>
                    <a:pt x="1652" y="471"/>
                  </a:lnTo>
                  <a:lnTo>
                    <a:pt x="1652" y="388"/>
                  </a:lnTo>
                  <a:lnTo>
                    <a:pt x="1845" y="388"/>
                  </a:lnTo>
                  <a:lnTo>
                    <a:pt x="1749" y="195"/>
                  </a:lnTo>
                  <a:lnTo>
                    <a:pt x="1845" y="0"/>
                  </a:lnTo>
                  <a:lnTo>
                    <a:pt x="2103" y="32"/>
                  </a:lnTo>
                  <a:lnTo>
                    <a:pt x="2006" y="162"/>
                  </a:lnTo>
                  <a:lnTo>
                    <a:pt x="2152" y="146"/>
                  </a:lnTo>
                  <a:lnTo>
                    <a:pt x="2135" y="307"/>
                  </a:lnTo>
                  <a:lnTo>
                    <a:pt x="2313" y="210"/>
                  </a:lnTo>
                  <a:lnTo>
                    <a:pt x="2636" y="259"/>
                  </a:lnTo>
                  <a:lnTo>
                    <a:pt x="2668" y="420"/>
                  </a:lnTo>
                  <a:lnTo>
                    <a:pt x="2748" y="568"/>
                  </a:lnTo>
                  <a:lnTo>
                    <a:pt x="2491" y="956"/>
                  </a:lnTo>
                  <a:lnTo>
                    <a:pt x="2281" y="1310"/>
                  </a:lnTo>
                  <a:lnTo>
                    <a:pt x="2684" y="1053"/>
                  </a:lnTo>
                  <a:lnTo>
                    <a:pt x="2587" y="988"/>
                  </a:lnTo>
                  <a:lnTo>
                    <a:pt x="2716" y="872"/>
                  </a:lnTo>
                  <a:lnTo>
                    <a:pt x="2748" y="952"/>
                  </a:lnTo>
                  <a:lnTo>
                    <a:pt x="2716" y="1124"/>
                  </a:lnTo>
                  <a:lnTo>
                    <a:pt x="2775" y="1317"/>
                  </a:lnTo>
                  <a:lnTo>
                    <a:pt x="2943" y="1446"/>
                  </a:lnTo>
                  <a:lnTo>
                    <a:pt x="2952" y="1560"/>
                  </a:lnTo>
                  <a:lnTo>
                    <a:pt x="3032" y="1679"/>
                  </a:lnTo>
                  <a:lnTo>
                    <a:pt x="2856" y="1923"/>
                  </a:lnTo>
                  <a:lnTo>
                    <a:pt x="2856" y="2124"/>
                  </a:lnTo>
                  <a:lnTo>
                    <a:pt x="2726" y="2139"/>
                  </a:lnTo>
                  <a:lnTo>
                    <a:pt x="2581" y="2292"/>
                  </a:lnTo>
                  <a:lnTo>
                    <a:pt x="2584" y="2281"/>
                  </a:lnTo>
                  <a:lnTo>
                    <a:pt x="2483" y="2324"/>
                  </a:lnTo>
                  <a:lnTo>
                    <a:pt x="2276" y="2347"/>
                  </a:lnTo>
                  <a:lnTo>
                    <a:pt x="2033" y="2302"/>
                  </a:lnTo>
                  <a:lnTo>
                    <a:pt x="1938" y="2227"/>
                  </a:lnTo>
                  <a:lnTo>
                    <a:pt x="1838" y="2308"/>
                  </a:lnTo>
                  <a:lnTo>
                    <a:pt x="1514" y="2487"/>
                  </a:lnTo>
                  <a:lnTo>
                    <a:pt x="1431" y="2697"/>
                  </a:lnTo>
                  <a:lnTo>
                    <a:pt x="1325" y="2723"/>
                  </a:lnTo>
                  <a:lnTo>
                    <a:pt x="1200" y="2908"/>
                  </a:lnTo>
                  <a:lnTo>
                    <a:pt x="1101" y="2950"/>
                  </a:lnTo>
                  <a:lnTo>
                    <a:pt x="1090" y="2995"/>
                  </a:lnTo>
                  <a:lnTo>
                    <a:pt x="913" y="2940"/>
                  </a:lnTo>
                  <a:lnTo>
                    <a:pt x="713" y="2983"/>
                  </a:lnTo>
                  <a:lnTo>
                    <a:pt x="637" y="2866"/>
                  </a:lnTo>
                  <a:lnTo>
                    <a:pt x="531" y="2778"/>
                  </a:lnTo>
                  <a:lnTo>
                    <a:pt x="439" y="2963"/>
                  </a:lnTo>
                  <a:lnTo>
                    <a:pt x="350" y="2917"/>
                  </a:lnTo>
                  <a:lnTo>
                    <a:pt x="340" y="2787"/>
                  </a:lnTo>
                  <a:lnTo>
                    <a:pt x="329" y="2730"/>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84" name="Freeform 90"/>
            <p:cNvSpPr>
              <a:spLocks noChangeAspect="1"/>
            </p:cNvSpPr>
            <p:nvPr/>
          </p:nvSpPr>
          <p:spPr bwMode="auto">
            <a:xfrm rot="815464">
              <a:off x="4254494" y="3427533"/>
              <a:ext cx="963621" cy="1209630"/>
            </a:xfrm>
            <a:custGeom>
              <a:avLst/>
              <a:gdLst>
                <a:gd name="T0" fmla="*/ 0 w 2362"/>
                <a:gd name="T1" fmla="*/ 0 h 2962"/>
                <a:gd name="T2" fmla="*/ 0 w 2362"/>
                <a:gd name="T3" fmla="*/ 0 h 2962"/>
                <a:gd name="T4" fmla="*/ 0 w 2362"/>
                <a:gd name="T5" fmla="*/ 0 h 2962"/>
                <a:gd name="T6" fmla="*/ 0 w 2362"/>
                <a:gd name="T7" fmla="*/ 0 h 2962"/>
                <a:gd name="T8" fmla="*/ 0 w 2362"/>
                <a:gd name="T9" fmla="*/ 0 h 2962"/>
                <a:gd name="T10" fmla="*/ 0 w 2362"/>
                <a:gd name="T11" fmla="*/ 0 h 2962"/>
                <a:gd name="T12" fmla="*/ 0 w 2362"/>
                <a:gd name="T13" fmla="*/ 0 h 2962"/>
                <a:gd name="T14" fmla="*/ 0 w 2362"/>
                <a:gd name="T15" fmla="*/ 0 h 2962"/>
                <a:gd name="T16" fmla="*/ 0 w 2362"/>
                <a:gd name="T17" fmla="*/ 0 h 2962"/>
                <a:gd name="T18" fmla="*/ 0 w 2362"/>
                <a:gd name="T19" fmla="*/ 0 h 2962"/>
                <a:gd name="T20" fmla="*/ 0 w 2362"/>
                <a:gd name="T21" fmla="*/ 0 h 2962"/>
                <a:gd name="T22" fmla="*/ 0 w 2362"/>
                <a:gd name="T23" fmla="*/ 0 h 2962"/>
                <a:gd name="T24" fmla="*/ 0 w 2362"/>
                <a:gd name="T25" fmla="*/ 0 h 2962"/>
                <a:gd name="T26" fmla="*/ 0 w 2362"/>
                <a:gd name="T27" fmla="*/ 0 h 2962"/>
                <a:gd name="T28" fmla="*/ 0 w 2362"/>
                <a:gd name="T29" fmla="*/ 0 h 2962"/>
                <a:gd name="T30" fmla="*/ 0 w 2362"/>
                <a:gd name="T31" fmla="*/ 0 h 2962"/>
                <a:gd name="T32" fmla="*/ 0 w 2362"/>
                <a:gd name="T33" fmla="*/ 0 h 2962"/>
                <a:gd name="T34" fmla="*/ 0 w 2362"/>
                <a:gd name="T35" fmla="*/ 0 h 2962"/>
                <a:gd name="T36" fmla="*/ 0 w 2362"/>
                <a:gd name="T37" fmla="*/ 0 h 2962"/>
                <a:gd name="T38" fmla="*/ 0 w 2362"/>
                <a:gd name="T39" fmla="*/ 0 h 2962"/>
                <a:gd name="T40" fmla="*/ 0 w 2362"/>
                <a:gd name="T41" fmla="*/ 0 h 2962"/>
                <a:gd name="T42" fmla="*/ 0 w 2362"/>
                <a:gd name="T43" fmla="*/ 0 h 2962"/>
                <a:gd name="T44" fmla="*/ 0 w 2362"/>
                <a:gd name="T45" fmla="*/ 0 h 2962"/>
                <a:gd name="T46" fmla="*/ 0 w 2362"/>
                <a:gd name="T47" fmla="*/ 0 h 2962"/>
                <a:gd name="T48" fmla="*/ 0 w 2362"/>
                <a:gd name="T49" fmla="*/ 0 h 2962"/>
                <a:gd name="T50" fmla="*/ 0 w 2362"/>
                <a:gd name="T51" fmla="*/ 0 h 2962"/>
                <a:gd name="T52" fmla="*/ 0 w 2362"/>
                <a:gd name="T53" fmla="*/ 0 h 2962"/>
                <a:gd name="T54" fmla="*/ 0 w 2362"/>
                <a:gd name="T55" fmla="*/ 0 h 2962"/>
                <a:gd name="T56" fmla="*/ 0 w 2362"/>
                <a:gd name="T57" fmla="*/ 0 h 2962"/>
                <a:gd name="T58" fmla="*/ 0 w 2362"/>
                <a:gd name="T59" fmla="*/ 0 h 2962"/>
                <a:gd name="T60" fmla="*/ 0 w 2362"/>
                <a:gd name="T61" fmla="*/ 0 h 2962"/>
                <a:gd name="T62" fmla="*/ 0 w 2362"/>
                <a:gd name="T63" fmla="*/ 0 h 2962"/>
                <a:gd name="T64" fmla="*/ 0 w 2362"/>
                <a:gd name="T65" fmla="*/ 0 h 2962"/>
                <a:gd name="T66" fmla="*/ 0 w 2362"/>
                <a:gd name="T67" fmla="*/ 0 h 296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362"/>
                <a:gd name="T103" fmla="*/ 0 h 2962"/>
                <a:gd name="T104" fmla="*/ 2362 w 2362"/>
                <a:gd name="T105" fmla="*/ 2962 h 296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362" h="2962">
                  <a:moveTo>
                    <a:pt x="261" y="768"/>
                  </a:moveTo>
                  <a:lnTo>
                    <a:pt x="272" y="723"/>
                  </a:lnTo>
                  <a:lnTo>
                    <a:pt x="371" y="681"/>
                  </a:lnTo>
                  <a:lnTo>
                    <a:pt x="496" y="496"/>
                  </a:lnTo>
                  <a:lnTo>
                    <a:pt x="602" y="470"/>
                  </a:lnTo>
                  <a:lnTo>
                    <a:pt x="685" y="260"/>
                  </a:lnTo>
                  <a:lnTo>
                    <a:pt x="1009" y="81"/>
                  </a:lnTo>
                  <a:lnTo>
                    <a:pt x="1109" y="0"/>
                  </a:lnTo>
                  <a:lnTo>
                    <a:pt x="1204" y="75"/>
                  </a:lnTo>
                  <a:lnTo>
                    <a:pt x="1447" y="120"/>
                  </a:lnTo>
                  <a:lnTo>
                    <a:pt x="1654" y="97"/>
                  </a:lnTo>
                  <a:lnTo>
                    <a:pt x="1755" y="54"/>
                  </a:lnTo>
                  <a:lnTo>
                    <a:pt x="1752" y="65"/>
                  </a:lnTo>
                  <a:lnTo>
                    <a:pt x="1849" y="181"/>
                  </a:lnTo>
                  <a:lnTo>
                    <a:pt x="1919" y="342"/>
                  </a:lnTo>
                  <a:lnTo>
                    <a:pt x="1913" y="471"/>
                  </a:lnTo>
                  <a:lnTo>
                    <a:pt x="1968" y="581"/>
                  </a:lnTo>
                  <a:lnTo>
                    <a:pt x="1864" y="730"/>
                  </a:lnTo>
                  <a:lnTo>
                    <a:pt x="1936" y="768"/>
                  </a:lnTo>
                  <a:lnTo>
                    <a:pt x="1968" y="936"/>
                  </a:lnTo>
                  <a:lnTo>
                    <a:pt x="2074" y="1042"/>
                  </a:lnTo>
                  <a:lnTo>
                    <a:pt x="2010" y="1188"/>
                  </a:lnTo>
                  <a:lnTo>
                    <a:pt x="2059" y="1355"/>
                  </a:lnTo>
                  <a:lnTo>
                    <a:pt x="2322" y="1355"/>
                  </a:lnTo>
                  <a:lnTo>
                    <a:pt x="2362" y="1432"/>
                  </a:lnTo>
                  <a:lnTo>
                    <a:pt x="2339" y="1478"/>
                  </a:lnTo>
                  <a:lnTo>
                    <a:pt x="2226" y="1478"/>
                  </a:lnTo>
                  <a:lnTo>
                    <a:pt x="2194" y="1665"/>
                  </a:lnTo>
                  <a:lnTo>
                    <a:pt x="2155" y="1743"/>
                  </a:lnTo>
                  <a:lnTo>
                    <a:pt x="2252" y="1898"/>
                  </a:lnTo>
                  <a:lnTo>
                    <a:pt x="2220" y="2019"/>
                  </a:lnTo>
                  <a:lnTo>
                    <a:pt x="2065" y="2262"/>
                  </a:lnTo>
                  <a:lnTo>
                    <a:pt x="2107" y="2407"/>
                  </a:lnTo>
                  <a:lnTo>
                    <a:pt x="2243" y="2504"/>
                  </a:lnTo>
                  <a:lnTo>
                    <a:pt x="2268" y="2617"/>
                  </a:lnTo>
                  <a:lnTo>
                    <a:pt x="2203" y="2665"/>
                  </a:lnTo>
                  <a:lnTo>
                    <a:pt x="2275" y="2784"/>
                  </a:lnTo>
                  <a:lnTo>
                    <a:pt x="2235" y="2962"/>
                  </a:lnTo>
                  <a:lnTo>
                    <a:pt x="2059" y="2881"/>
                  </a:lnTo>
                  <a:lnTo>
                    <a:pt x="1961" y="2784"/>
                  </a:lnTo>
                  <a:lnTo>
                    <a:pt x="1906" y="2784"/>
                  </a:lnTo>
                  <a:lnTo>
                    <a:pt x="1827" y="2702"/>
                  </a:lnTo>
                  <a:lnTo>
                    <a:pt x="1622" y="2720"/>
                  </a:lnTo>
                  <a:lnTo>
                    <a:pt x="1505" y="2659"/>
                  </a:lnTo>
                  <a:lnTo>
                    <a:pt x="1414" y="2752"/>
                  </a:lnTo>
                  <a:lnTo>
                    <a:pt x="1158" y="2821"/>
                  </a:lnTo>
                  <a:lnTo>
                    <a:pt x="934" y="2838"/>
                  </a:lnTo>
                  <a:lnTo>
                    <a:pt x="851" y="2740"/>
                  </a:lnTo>
                  <a:lnTo>
                    <a:pt x="851" y="2465"/>
                  </a:lnTo>
                  <a:lnTo>
                    <a:pt x="653" y="2459"/>
                  </a:lnTo>
                  <a:lnTo>
                    <a:pt x="563" y="2393"/>
                  </a:lnTo>
                  <a:lnTo>
                    <a:pt x="503" y="2491"/>
                  </a:lnTo>
                  <a:lnTo>
                    <a:pt x="338" y="2572"/>
                  </a:lnTo>
                  <a:lnTo>
                    <a:pt x="239" y="2368"/>
                  </a:lnTo>
                  <a:lnTo>
                    <a:pt x="298" y="2287"/>
                  </a:lnTo>
                  <a:lnTo>
                    <a:pt x="156" y="2183"/>
                  </a:lnTo>
                  <a:lnTo>
                    <a:pt x="248" y="2085"/>
                  </a:lnTo>
                  <a:lnTo>
                    <a:pt x="332" y="2059"/>
                  </a:lnTo>
                  <a:lnTo>
                    <a:pt x="381" y="1832"/>
                  </a:lnTo>
                  <a:lnTo>
                    <a:pt x="480" y="1783"/>
                  </a:lnTo>
                  <a:lnTo>
                    <a:pt x="354" y="1598"/>
                  </a:lnTo>
                  <a:lnTo>
                    <a:pt x="39" y="1483"/>
                  </a:lnTo>
                  <a:lnTo>
                    <a:pt x="73" y="1339"/>
                  </a:lnTo>
                  <a:lnTo>
                    <a:pt x="0" y="1275"/>
                  </a:lnTo>
                  <a:lnTo>
                    <a:pt x="73" y="1190"/>
                  </a:lnTo>
                  <a:lnTo>
                    <a:pt x="39" y="1054"/>
                  </a:lnTo>
                  <a:lnTo>
                    <a:pt x="149" y="1028"/>
                  </a:lnTo>
                  <a:lnTo>
                    <a:pt x="265" y="843"/>
                  </a:lnTo>
                  <a:lnTo>
                    <a:pt x="261" y="768"/>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85" name="Freeform 91"/>
            <p:cNvSpPr>
              <a:spLocks noChangeAspect="1"/>
            </p:cNvSpPr>
            <p:nvPr/>
          </p:nvSpPr>
          <p:spPr bwMode="auto">
            <a:xfrm rot="815464">
              <a:off x="938181" y="2146469"/>
              <a:ext cx="141288" cy="187318"/>
            </a:xfrm>
            <a:custGeom>
              <a:avLst/>
              <a:gdLst>
                <a:gd name="T0" fmla="*/ 0 w 359"/>
                <a:gd name="T1" fmla="*/ 0 h 459"/>
                <a:gd name="T2" fmla="*/ 0 w 359"/>
                <a:gd name="T3" fmla="*/ 0 h 459"/>
                <a:gd name="T4" fmla="*/ 0 w 359"/>
                <a:gd name="T5" fmla="*/ 0 h 459"/>
                <a:gd name="T6" fmla="*/ 0 w 359"/>
                <a:gd name="T7" fmla="*/ 0 h 459"/>
                <a:gd name="T8" fmla="*/ 0 w 359"/>
                <a:gd name="T9" fmla="*/ 0 h 459"/>
                <a:gd name="T10" fmla="*/ 0 w 359"/>
                <a:gd name="T11" fmla="*/ 0 h 459"/>
                <a:gd name="T12" fmla="*/ 0 w 359"/>
                <a:gd name="T13" fmla="*/ 0 h 459"/>
                <a:gd name="T14" fmla="*/ 0 w 359"/>
                <a:gd name="T15" fmla="*/ 0 h 459"/>
                <a:gd name="T16" fmla="*/ 0 w 359"/>
                <a:gd name="T17" fmla="*/ 0 h 459"/>
                <a:gd name="T18" fmla="*/ 0 w 359"/>
                <a:gd name="T19" fmla="*/ 0 h 459"/>
                <a:gd name="T20" fmla="*/ 0 w 359"/>
                <a:gd name="T21" fmla="*/ 0 h 459"/>
                <a:gd name="T22" fmla="*/ 0 w 359"/>
                <a:gd name="T23" fmla="*/ 0 h 45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59"/>
                <a:gd name="T37" fmla="*/ 0 h 459"/>
                <a:gd name="T38" fmla="*/ 359 w 359"/>
                <a:gd name="T39" fmla="*/ 459 h 45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59" h="459">
                  <a:moveTo>
                    <a:pt x="0" y="81"/>
                  </a:moveTo>
                  <a:lnTo>
                    <a:pt x="228" y="459"/>
                  </a:lnTo>
                  <a:lnTo>
                    <a:pt x="235" y="459"/>
                  </a:lnTo>
                  <a:lnTo>
                    <a:pt x="250" y="393"/>
                  </a:lnTo>
                  <a:lnTo>
                    <a:pt x="326" y="393"/>
                  </a:lnTo>
                  <a:lnTo>
                    <a:pt x="359" y="354"/>
                  </a:lnTo>
                  <a:lnTo>
                    <a:pt x="284" y="281"/>
                  </a:lnTo>
                  <a:lnTo>
                    <a:pt x="286" y="105"/>
                  </a:lnTo>
                  <a:lnTo>
                    <a:pt x="244" y="131"/>
                  </a:lnTo>
                  <a:lnTo>
                    <a:pt x="130" y="0"/>
                  </a:lnTo>
                  <a:lnTo>
                    <a:pt x="72" y="0"/>
                  </a:lnTo>
                  <a:lnTo>
                    <a:pt x="0" y="81"/>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86" name="Freeform 92"/>
            <p:cNvSpPr>
              <a:spLocks noChangeAspect="1"/>
            </p:cNvSpPr>
            <p:nvPr/>
          </p:nvSpPr>
          <p:spPr bwMode="auto">
            <a:xfrm rot="815464">
              <a:off x="7200917" y="4668911"/>
              <a:ext cx="657230" cy="712761"/>
            </a:xfrm>
            <a:custGeom>
              <a:avLst/>
              <a:gdLst>
                <a:gd name="T0" fmla="*/ 0 w 1612"/>
                <a:gd name="T1" fmla="*/ 0 h 1744"/>
                <a:gd name="T2" fmla="*/ 0 w 1612"/>
                <a:gd name="T3" fmla="*/ 0 h 1744"/>
                <a:gd name="T4" fmla="*/ 0 w 1612"/>
                <a:gd name="T5" fmla="*/ 0 h 1744"/>
                <a:gd name="T6" fmla="*/ 0 w 1612"/>
                <a:gd name="T7" fmla="*/ 0 h 1744"/>
                <a:gd name="T8" fmla="*/ 0 w 1612"/>
                <a:gd name="T9" fmla="*/ 0 h 1744"/>
                <a:gd name="T10" fmla="*/ 0 w 1612"/>
                <a:gd name="T11" fmla="*/ 0 h 1744"/>
                <a:gd name="T12" fmla="*/ 0 w 1612"/>
                <a:gd name="T13" fmla="*/ 0 h 1744"/>
                <a:gd name="T14" fmla="*/ 0 w 1612"/>
                <a:gd name="T15" fmla="*/ 0 h 1744"/>
                <a:gd name="T16" fmla="*/ 0 w 1612"/>
                <a:gd name="T17" fmla="*/ 0 h 1744"/>
                <a:gd name="T18" fmla="*/ 0 w 1612"/>
                <a:gd name="T19" fmla="*/ 0 h 1744"/>
                <a:gd name="T20" fmla="*/ 0 w 1612"/>
                <a:gd name="T21" fmla="*/ 0 h 1744"/>
                <a:gd name="T22" fmla="*/ 0 w 1612"/>
                <a:gd name="T23" fmla="*/ 0 h 1744"/>
                <a:gd name="T24" fmla="*/ 0 w 1612"/>
                <a:gd name="T25" fmla="*/ 0 h 1744"/>
                <a:gd name="T26" fmla="*/ 0 w 1612"/>
                <a:gd name="T27" fmla="*/ 0 h 1744"/>
                <a:gd name="T28" fmla="*/ 0 w 1612"/>
                <a:gd name="T29" fmla="*/ 0 h 1744"/>
                <a:gd name="T30" fmla="*/ 0 w 1612"/>
                <a:gd name="T31" fmla="*/ 0 h 1744"/>
                <a:gd name="T32" fmla="*/ 0 w 1612"/>
                <a:gd name="T33" fmla="*/ 0 h 1744"/>
                <a:gd name="T34" fmla="*/ 0 w 1612"/>
                <a:gd name="T35" fmla="*/ 0 h 1744"/>
                <a:gd name="T36" fmla="*/ 0 w 1612"/>
                <a:gd name="T37" fmla="*/ 0 h 1744"/>
                <a:gd name="T38" fmla="*/ 0 w 1612"/>
                <a:gd name="T39" fmla="*/ 0 h 1744"/>
                <a:gd name="T40" fmla="*/ 0 w 1612"/>
                <a:gd name="T41" fmla="*/ 0 h 1744"/>
                <a:gd name="T42" fmla="*/ 0 w 1612"/>
                <a:gd name="T43" fmla="*/ 0 h 1744"/>
                <a:gd name="T44" fmla="*/ 0 w 1612"/>
                <a:gd name="T45" fmla="*/ 0 h 1744"/>
                <a:gd name="T46" fmla="*/ 0 w 1612"/>
                <a:gd name="T47" fmla="*/ 0 h 1744"/>
                <a:gd name="T48" fmla="*/ 0 w 1612"/>
                <a:gd name="T49" fmla="*/ 0 h 1744"/>
                <a:gd name="T50" fmla="*/ 0 w 1612"/>
                <a:gd name="T51" fmla="*/ 0 h 1744"/>
                <a:gd name="T52" fmla="*/ 0 w 1612"/>
                <a:gd name="T53" fmla="*/ 0 h 1744"/>
                <a:gd name="T54" fmla="*/ 0 w 1612"/>
                <a:gd name="T55" fmla="*/ 0 h 1744"/>
                <a:gd name="T56" fmla="*/ 0 w 1612"/>
                <a:gd name="T57" fmla="*/ 0 h 1744"/>
                <a:gd name="T58" fmla="*/ 0 w 1612"/>
                <a:gd name="T59" fmla="*/ 0 h 1744"/>
                <a:gd name="T60" fmla="*/ 0 w 1612"/>
                <a:gd name="T61" fmla="*/ 0 h 1744"/>
                <a:gd name="T62" fmla="*/ 0 w 1612"/>
                <a:gd name="T63" fmla="*/ 0 h 1744"/>
                <a:gd name="T64" fmla="*/ 0 w 1612"/>
                <a:gd name="T65" fmla="*/ 0 h 1744"/>
                <a:gd name="T66" fmla="*/ 0 w 1612"/>
                <a:gd name="T67" fmla="*/ 0 h 1744"/>
                <a:gd name="T68" fmla="*/ 0 w 1612"/>
                <a:gd name="T69" fmla="*/ 0 h 1744"/>
                <a:gd name="T70" fmla="*/ 0 w 1612"/>
                <a:gd name="T71" fmla="*/ 0 h 174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612"/>
                <a:gd name="T109" fmla="*/ 0 h 1744"/>
                <a:gd name="T110" fmla="*/ 1612 w 1612"/>
                <a:gd name="T111" fmla="*/ 1744 h 174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612" h="1744">
                  <a:moveTo>
                    <a:pt x="397" y="282"/>
                  </a:moveTo>
                  <a:lnTo>
                    <a:pt x="242" y="120"/>
                  </a:lnTo>
                  <a:lnTo>
                    <a:pt x="177" y="136"/>
                  </a:lnTo>
                  <a:lnTo>
                    <a:pt x="49" y="0"/>
                  </a:lnTo>
                  <a:lnTo>
                    <a:pt x="0" y="82"/>
                  </a:lnTo>
                  <a:lnTo>
                    <a:pt x="96" y="136"/>
                  </a:lnTo>
                  <a:lnTo>
                    <a:pt x="138" y="227"/>
                  </a:lnTo>
                  <a:lnTo>
                    <a:pt x="58" y="243"/>
                  </a:lnTo>
                  <a:lnTo>
                    <a:pt x="81" y="346"/>
                  </a:lnTo>
                  <a:lnTo>
                    <a:pt x="193" y="443"/>
                  </a:lnTo>
                  <a:lnTo>
                    <a:pt x="322" y="614"/>
                  </a:lnTo>
                  <a:lnTo>
                    <a:pt x="429" y="630"/>
                  </a:lnTo>
                  <a:lnTo>
                    <a:pt x="573" y="775"/>
                  </a:lnTo>
                  <a:lnTo>
                    <a:pt x="622" y="920"/>
                  </a:lnTo>
                  <a:lnTo>
                    <a:pt x="768" y="985"/>
                  </a:lnTo>
                  <a:lnTo>
                    <a:pt x="870" y="1185"/>
                  </a:lnTo>
                  <a:lnTo>
                    <a:pt x="1074" y="1324"/>
                  </a:lnTo>
                  <a:lnTo>
                    <a:pt x="1090" y="1452"/>
                  </a:lnTo>
                  <a:lnTo>
                    <a:pt x="1315" y="1679"/>
                  </a:lnTo>
                  <a:lnTo>
                    <a:pt x="1468" y="1744"/>
                  </a:lnTo>
                  <a:lnTo>
                    <a:pt x="1370" y="1566"/>
                  </a:lnTo>
                  <a:lnTo>
                    <a:pt x="1419" y="1517"/>
                  </a:lnTo>
                  <a:lnTo>
                    <a:pt x="1510" y="1507"/>
                  </a:lnTo>
                  <a:lnTo>
                    <a:pt x="1557" y="1556"/>
                  </a:lnTo>
                  <a:lnTo>
                    <a:pt x="1612" y="1475"/>
                  </a:lnTo>
                  <a:lnTo>
                    <a:pt x="1493" y="1379"/>
                  </a:lnTo>
                  <a:lnTo>
                    <a:pt x="1241" y="1314"/>
                  </a:lnTo>
                  <a:lnTo>
                    <a:pt x="1154" y="1282"/>
                  </a:lnTo>
                  <a:lnTo>
                    <a:pt x="1041" y="1056"/>
                  </a:lnTo>
                  <a:lnTo>
                    <a:pt x="984" y="969"/>
                  </a:lnTo>
                  <a:lnTo>
                    <a:pt x="1074" y="879"/>
                  </a:lnTo>
                  <a:lnTo>
                    <a:pt x="1187" y="856"/>
                  </a:lnTo>
                  <a:lnTo>
                    <a:pt x="984" y="718"/>
                  </a:lnTo>
                  <a:lnTo>
                    <a:pt x="719" y="517"/>
                  </a:lnTo>
                  <a:lnTo>
                    <a:pt x="596" y="475"/>
                  </a:lnTo>
                  <a:lnTo>
                    <a:pt x="397" y="282"/>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87" name="Freeform 93"/>
            <p:cNvSpPr>
              <a:spLocks noChangeAspect="1"/>
            </p:cNvSpPr>
            <p:nvPr/>
          </p:nvSpPr>
          <p:spPr bwMode="auto">
            <a:xfrm rot="815464">
              <a:off x="3351200" y="2259176"/>
              <a:ext cx="744543" cy="536555"/>
            </a:xfrm>
            <a:custGeom>
              <a:avLst/>
              <a:gdLst>
                <a:gd name="T0" fmla="*/ 0 w 1815"/>
                <a:gd name="T1" fmla="*/ 0 h 1317"/>
                <a:gd name="T2" fmla="*/ 0 w 1815"/>
                <a:gd name="T3" fmla="*/ 0 h 1317"/>
                <a:gd name="T4" fmla="*/ 0 w 1815"/>
                <a:gd name="T5" fmla="*/ 0 h 1317"/>
                <a:gd name="T6" fmla="*/ 0 w 1815"/>
                <a:gd name="T7" fmla="*/ 0 h 1317"/>
                <a:gd name="T8" fmla="*/ 0 w 1815"/>
                <a:gd name="T9" fmla="*/ 0 h 1317"/>
                <a:gd name="T10" fmla="*/ 0 w 1815"/>
                <a:gd name="T11" fmla="*/ 0 h 1317"/>
                <a:gd name="T12" fmla="*/ 0 w 1815"/>
                <a:gd name="T13" fmla="*/ 0 h 1317"/>
                <a:gd name="T14" fmla="*/ 0 w 1815"/>
                <a:gd name="T15" fmla="*/ 0 h 1317"/>
                <a:gd name="T16" fmla="*/ 0 w 1815"/>
                <a:gd name="T17" fmla="*/ 0 h 1317"/>
                <a:gd name="T18" fmla="*/ 0 w 1815"/>
                <a:gd name="T19" fmla="*/ 0 h 1317"/>
                <a:gd name="T20" fmla="*/ 0 w 1815"/>
                <a:gd name="T21" fmla="*/ 0 h 1317"/>
                <a:gd name="T22" fmla="*/ 0 w 1815"/>
                <a:gd name="T23" fmla="*/ 0 h 1317"/>
                <a:gd name="T24" fmla="*/ 0 w 1815"/>
                <a:gd name="T25" fmla="*/ 0 h 1317"/>
                <a:gd name="T26" fmla="*/ 0 w 1815"/>
                <a:gd name="T27" fmla="*/ 0 h 1317"/>
                <a:gd name="T28" fmla="*/ 0 w 1815"/>
                <a:gd name="T29" fmla="*/ 0 h 1317"/>
                <a:gd name="T30" fmla="*/ 0 w 1815"/>
                <a:gd name="T31" fmla="*/ 0 h 1317"/>
                <a:gd name="T32" fmla="*/ 0 w 1815"/>
                <a:gd name="T33" fmla="*/ 0 h 1317"/>
                <a:gd name="T34" fmla="*/ 0 w 1815"/>
                <a:gd name="T35" fmla="*/ 0 h 1317"/>
                <a:gd name="T36" fmla="*/ 0 w 1815"/>
                <a:gd name="T37" fmla="*/ 0 h 1317"/>
                <a:gd name="T38" fmla="*/ 0 w 1815"/>
                <a:gd name="T39" fmla="*/ 0 h 1317"/>
                <a:gd name="T40" fmla="*/ 0 w 1815"/>
                <a:gd name="T41" fmla="*/ 0 h 1317"/>
                <a:gd name="T42" fmla="*/ 0 w 1815"/>
                <a:gd name="T43" fmla="*/ 0 h 1317"/>
                <a:gd name="T44" fmla="*/ 0 w 1815"/>
                <a:gd name="T45" fmla="*/ 0 h 1317"/>
                <a:gd name="T46" fmla="*/ 0 w 1815"/>
                <a:gd name="T47" fmla="*/ 0 h 1317"/>
                <a:gd name="T48" fmla="*/ 0 w 1815"/>
                <a:gd name="T49" fmla="*/ 0 h 1317"/>
                <a:gd name="T50" fmla="*/ 0 w 1815"/>
                <a:gd name="T51" fmla="*/ 0 h 1317"/>
                <a:gd name="T52" fmla="*/ 0 w 1815"/>
                <a:gd name="T53" fmla="*/ 0 h 1317"/>
                <a:gd name="T54" fmla="*/ 0 w 1815"/>
                <a:gd name="T55" fmla="*/ 0 h 1317"/>
                <a:gd name="T56" fmla="*/ 0 w 1815"/>
                <a:gd name="T57" fmla="*/ 0 h 131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815"/>
                <a:gd name="T88" fmla="*/ 0 h 1317"/>
                <a:gd name="T89" fmla="*/ 1815 w 1815"/>
                <a:gd name="T90" fmla="*/ 1317 h 1317"/>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815" h="1317">
                  <a:moveTo>
                    <a:pt x="283" y="1317"/>
                  </a:moveTo>
                  <a:lnTo>
                    <a:pt x="316" y="929"/>
                  </a:lnTo>
                  <a:lnTo>
                    <a:pt x="558" y="704"/>
                  </a:lnTo>
                  <a:lnTo>
                    <a:pt x="919" y="406"/>
                  </a:lnTo>
                  <a:lnTo>
                    <a:pt x="1347" y="274"/>
                  </a:lnTo>
                  <a:lnTo>
                    <a:pt x="1767" y="187"/>
                  </a:lnTo>
                  <a:lnTo>
                    <a:pt x="1815" y="16"/>
                  </a:lnTo>
                  <a:lnTo>
                    <a:pt x="1686" y="0"/>
                  </a:lnTo>
                  <a:lnTo>
                    <a:pt x="1451" y="90"/>
                  </a:lnTo>
                  <a:lnTo>
                    <a:pt x="1300" y="49"/>
                  </a:lnTo>
                  <a:lnTo>
                    <a:pt x="1177" y="33"/>
                  </a:lnTo>
                  <a:lnTo>
                    <a:pt x="1073" y="123"/>
                  </a:lnTo>
                  <a:lnTo>
                    <a:pt x="912" y="107"/>
                  </a:lnTo>
                  <a:lnTo>
                    <a:pt x="783" y="177"/>
                  </a:lnTo>
                  <a:lnTo>
                    <a:pt x="757" y="259"/>
                  </a:lnTo>
                  <a:lnTo>
                    <a:pt x="590" y="381"/>
                  </a:lnTo>
                  <a:lnTo>
                    <a:pt x="467" y="387"/>
                  </a:lnTo>
                  <a:lnTo>
                    <a:pt x="445" y="484"/>
                  </a:lnTo>
                  <a:lnTo>
                    <a:pt x="532" y="613"/>
                  </a:lnTo>
                  <a:lnTo>
                    <a:pt x="493" y="622"/>
                  </a:lnTo>
                  <a:lnTo>
                    <a:pt x="348" y="542"/>
                  </a:lnTo>
                  <a:lnTo>
                    <a:pt x="210" y="613"/>
                  </a:lnTo>
                  <a:lnTo>
                    <a:pt x="155" y="730"/>
                  </a:lnTo>
                  <a:lnTo>
                    <a:pt x="25" y="720"/>
                  </a:lnTo>
                  <a:lnTo>
                    <a:pt x="0" y="914"/>
                  </a:lnTo>
                  <a:lnTo>
                    <a:pt x="106" y="988"/>
                  </a:lnTo>
                  <a:lnTo>
                    <a:pt x="47" y="1203"/>
                  </a:lnTo>
                  <a:lnTo>
                    <a:pt x="187" y="1317"/>
                  </a:lnTo>
                  <a:lnTo>
                    <a:pt x="283" y="1317"/>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grpSp>
          <p:nvGrpSpPr>
            <p:cNvPr id="88" name="Group 94"/>
            <p:cNvGrpSpPr>
              <a:grpSpLocks noChangeAspect="1"/>
            </p:cNvGrpSpPr>
            <p:nvPr/>
          </p:nvGrpSpPr>
          <p:grpSpPr bwMode="auto">
            <a:xfrm rot="815464">
              <a:off x="4011344" y="1736907"/>
              <a:ext cx="419948" cy="222273"/>
              <a:chOff x="2374" y="1393"/>
              <a:chExt cx="203" cy="109"/>
            </a:xfrm>
            <a:solidFill>
              <a:schemeClr val="bg1">
                <a:lumMod val="95000"/>
              </a:schemeClr>
            </a:solidFill>
          </p:grpSpPr>
          <p:sp>
            <p:nvSpPr>
              <p:cNvPr id="109" name="Freeform 95"/>
              <p:cNvSpPr>
                <a:spLocks noChangeAspect="1"/>
              </p:cNvSpPr>
              <p:nvPr/>
            </p:nvSpPr>
            <p:spPr bwMode="auto">
              <a:xfrm>
                <a:off x="2539" y="1453"/>
                <a:ext cx="38" cy="33"/>
              </a:xfrm>
              <a:custGeom>
                <a:avLst/>
                <a:gdLst>
                  <a:gd name="T0" fmla="*/ 0 w 193"/>
                  <a:gd name="T1" fmla="*/ 0 h 167"/>
                  <a:gd name="T2" fmla="*/ 0 w 193"/>
                  <a:gd name="T3" fmla="*/ 0 h 167"/>
                  <a:gd name="T4" fmla="*/ 0 w 193"/>
                  <a:gd name="T5" fmla="*/ 0 h 167"/>
                  <a:gd name="T6" fmla="*/ 0 w 193"/>
                  <a:gd name="T7" fmla="*/ 0 h 167"/>
                  <a:gd name="T8" fmla="*/ 0 w 193"/>
                  <a:gd name="T9" fmla="*/ 0 h 167"/>
                  <a:gd name="T10" fmla="*/ 0 w 193"/>
                  <a:gd name="T11" fmla="*/ 0 h 167"/>
                  <a:gd name="T12" fmla="*/ 0 60000 65536"/>
                  <a:gd name="T13" fmla="*/ 0 60000 65536"/>
                  <a:gd name="T14" fmla="*/ 0 60000 65536"/>
                  <a:gd name="T15" fmla="*/ 0 60000 65536"/>
                  <a:gd name="T16" fmla="*/ 0 60000 65536"/>
                  <a:gd name="T17" fmla="*/ 0 60000 65536"/>
                  <a:gd name="T18" fmla="*/ 0 w 193"/>
                  <a:gd name="T19" fmla="*/ 0 h 167"/>
                  <a:gd name="T20" fmla="*/ 193 w 193"/>
                  <a:gd name="T21" fmla="*/ 167 h 167"/>
                </a:gdLst>
                <a:ahLst/>
                <a:cxnLst>
                  <a:cxn ang="T12">
                    <a:pos x="T0" y="T1"/>
                  </a:cxn>
                  <a:cxn ang="T13">
                    <a:pos x="T2" y="T3"/>
                  </a:cxn>
                  <a:cxn ang="T14">
                    <a:pos x="T4" y="T5"/>
                  </a:cxn>
                  <a:cxn ang="T15">
                    <a:pos x="T6" y="T7"/>
                  </a:cxn>
                  <a:cxn ang="T16">
                    <a:pos x="T8" y="T9"/>
                  </a:cxn>
                  <a:cxn ang="T17">
                    <a:pos x="T10" y="T11"/>
                  </a:cxn>
                </a:cxnLst>
                <a:rect l="T18" t="T19" r="T20" b="T21"/>
                <a:pathLst>
                  <a:path w="193" h="167">
                    <a:moveTo>
                      <a:pt x="0" y="87"/>
                    </a:moveTo>
                    <a:lnTo>
                      <a:pt x="72" y="55"/>
                    </a:lnTo>
                    <a:lnTo>
                      <a:pt x="113" y="0"/>
                    </a:lnTo>
                    <a:lnTo>
                      <a:pt x="193" y="80"/>
                    </a:lnTo>
                    <a:lnTo>
                      <a:pt x="65" y="167"/>
                    </a:lnTo>
                    <a:lnTo>
                      <a:pt x="0" y="87"/>
                    </a:lnTo>
                    <a:close/>
                  </a:path>
                </a:pathLst>
              </a:custGeom>
              <a:grp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110" name="Freeform 96"/>
              <p:cNvSpPr>
                <a:spLocks noChangeAspect="1"/>
              </p:cNvSpPr>
              <p:nvPr/>
            </p:nvSpPr>
            <p:spPr bwMode="auto">
              <a:xfrm>
                <a:off x="2507" y="1456"/>
                <a:ext cx="27" cy="24"/>
              </a:xfrm>
              <a:custGeom>
                <a:avLst/>
                <a:gdLst>
                  <a:gd name="T0" fmla="*/ 0 w 135"/>
                  <a:gd name="T1" fmla="*/ 0 h 119"/>
                  <a:gd name="T2" fmla="*/ 0 w 135"/>
                  <a:gd name="T3" fmla="*/ 0 h 119"/>
                  <a:gd name="T4" fmla="*/ 0 w 135"/>
                  <a:gd name="T5" fmla="*/ 0 h 119"/>
                  <a:gd name="T6" fmla="*/ 0 w 135"/>
                  <a:gd name="T7" fmla="*/ 0 h 119"/>
                  <a:gd name="T8" fmla="*/ 0 w 135"/>
                  <a:gd name="T9" fmla="*/ 0 h 119"/>
                  <a:gd name="T10" fmla="*/ 0 60000 65536"/>
                  <a:gd name="T11" fmla="*/ 0 60000 65536"/>
                  <a:gd name="T12" fmla="*/ 0 60000 65536"/>
                  <a:gd name="T13" fmla="*/ 0 60000 65536"/>
                  <a:gd name="T14" fmla="*/ 0 60000 65536"/>
                  <a:gd name="T15" fmla="*/ 0 w 135"/>
                  <a:gd name="T16" fmla="*/ 0 h 119"/>
                  <a:gd name="T17" fmla="*/ 135 w 135"/>
                  <a:gd name="T18" fmla="*/ 119 h 119"/>
                </a:gdLst>
                <a:ahLst/>
                <a:cxnLst>
                  <a:cxn ang="T10">
                    <a:pos x="T0" y="T1"/>
                  </a:cxn>
                  <a:cxn ang="T11">
                    <a:pos x="T2" y="T3"/>
                  </a:cxn>
                  <a:cxn ang="T12">
                    <a:pos x="T4" y="T5"/>
                  </a:cxn>
                  <a:cxn ang="T13">
                    <a:pos x="T6" y="T7"/>
                  </a:cxn>
                  <a:cxn ang="T14">
                    <a:pos x="T8" y="T9"/>
                  </a:cxn>
                </a:cxnLst>
                <a:rect l="T15" t="T16" r="T17" b="T18"/>
                <a:pathLst>
                  <a:path w="135" h="119">
                    <a:moveTo>
                      <a:pt x="32" y="0"/>
                    </a:moveTo>
                    <a:lnTo>
                      <a:pt x="135" y="17"/>
                    </a:lnTo>
                    <a:lnTo>
                      <a:pt x="112" y="119"/>
                    </a:lnTo>
                    <a:lnTo>
                      <a:pt x="0" y="104"/>
                    </a:lnTo>
                    <a:lnTo>
                      <a:pt x="32" y="0"/>
                    </a:lnTo>
                    <a:close/>
                  </a:path>
                </a:pathLst>
              </a:custGeom>
              <a:grp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111" name="Freeform 97"/>
              <p:cNvSpPr>
                <a:spLocks noChangeAspect="1"/>
              </p:cNvSpPr>
              <p:nvPr/>
            </p:nvSpPr>
            <p:spPr bwMode="auto">
              <a:xfrm>
                <a:off x="2482" y="1464"/>
                <a:ext cx="19" cy="19"/>
              </a:xfrm>
              <a:custGeom>
                <a:avLst/>
                <a:gdLst>
                  <a:gd name="T0" fmla="*/ 0 w 97"/>
                  <a:gd name="T1" fmla="*/ 0 h 97"/>
                  <a:gd name="T2" fmla="*/ 0 w 97"/>
                  <a:gd name="T3" fmla="*/ 0 h 97"/>
                  <a:gd name="T4" fmla="*/ 0 w 97"/>
                  <a:gd name="T5" fmla="*/ 0 h 97"/>
                  <a:gd name="T6" fmla="*/ 0 w 97"/>
                  <a:gd name="T7" fmla="*/ 0 h 97"/>
                  <a:gd name="T8" fmla="*/ 0 w 97"/>
                  <a:gd name="T9" fmla="*/ 0 h 97"/>
                  <a:gd name="T10" fmla="*/ 0 60000 65536"/>
                  <a:gd name="T11" fmla="*/ 0 60000 65536"/>
                  <a:gd name="T12" fmla="*/ 0 60000 65536"/>
                  <a:gd name="T13" fmla="*/ 0 60000 65536"/>
                  <a:gd name="T14" fmla="*/ 0 60000 65536"/>
                  <a:gd name="T15" fmla="*/ 0 w 97"/>
                  <a:gd name="T16" fmla="*/ 0 h 97"/>
                  <a:gd name="T17" fmla="*/ 97 w 97"/>
                  <a:gd name="T18" fmla="*/ 97 h 97"/>
                </a:gdLst>
                <a:ahLst/>
                <a:cxnLst>
                  <a:cxn ang="T10">
                    <a:pos x="T0" y="T1"/>
                  </a:cxn>
                  <a:cxn ang="T11">
                    <a:pos x="T2" y="T3"/>
                  </a:cxn>
                  <a:cxn ang="T12">
                    <a:pos x="T4" y="T5"/>
                  </a:cxn>
                  <a:cxn ang="T13">
                    <a:pos x="T6" y="T7"/>
                  </a:cxn>
                  <a:cxn ang="T14">
                    <a:pos x="T8" y="T9"/>
                  </a:cxn>
                </a:cxnLst>
                <a:rect l="T15" t="T16" r="T17" b="T18"/>
                <a:pathLst>
                  <a:path w="97" h="97">
                    <a:moveTo>
                      <a:pt x="0" y="32"/>
                    </a:moveTo>
                    <a:lnTo>
                      <a:pt x="27" y="97"/>
                    </a:lnTo>
                    <a:lnTo>
                      <a:pt x="97" y="74"/>
                    </a:lnTo>
                    <a:lnTo>
                      <a:pt x="65" y="0"/>
                    </a:lnTo>
                    <a:lnTo>
                      <a:pt x="0" y="32"/>
                    </a:lnTo>
                    <a:close/>
                  </a:path>
                </a:pathLst>
              </a:custGeom>
              <a:grp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112" name="Freeform 98"/>
              <p:cNvSpPr>
                <a:spLocks noChangeAspect="1"/>
              </p:cNvSpPr>
              <p:nvPr/>
            </p:nvSpPr>
            <p:spPr bwMode="auto">
              <a:xfrm>
                <a:off x="2458" y="1469"/>
                <a:ext cx="20" cy="33"/>
              </a:xfrm>
              <a:custGeom>
                <a:avLst/>
                <a:gdLst>
                  <a:gd name="T0" fmla="*/ 0 w 97"/>
                  <a:gd name="T1" fmla="*/ 0 h 163"/>
                  <a:gd name="T2" fmla="*/ 0 w 97"/>
                  <a:gd name="T3" fmla="*/ 0 h 163"/>
                  <a:gd name="T4" fmla="*/ 0 w 97"/>
                  <a:gd name="T5" fmla="*/ 0 h 163"/>
                  <a:gd name="T6" fmla="*/ 0 w 97"/>
                  <a:gd name="T7" fmla="*/ 0 h 163"/>
                  <a:gd name="T8" fmla="*/ 0 w 97"/>
                  <a:gd name="T9" fmla="*/ 0 h 163"/>
                  <a:gd name="T10" fmla="*/ 0 60000 65536"/>
                  <a:gd name="T11" fmla="*/ 0 60000 65536"/>
                  <a:gd name="T12" fmla="*/ 0 60000 65536"/>
                  <a:gd name="T13" fmla="*/ 0 60000 65536"/>
                  <a:gd name="T14" fmla="*/ 0 60000 65536"/>
                  <a:gd name="T15" fmla="*/ 0 w 97"/>
                  <a:gd name="T16" fmla="*/ 0 h 163"/>
                  <a:gd name="T17" fmla="*/ 97 w 97"/>
                  <a:gd name="T18" fmla="*/ 163 h 163"/>
                </a:gdLst>
                <a:ahLst/>
                <a:cxnLst>
                  <a:cxn ang="T10">
                    <a:pos x="T0" y="T1"/>
                  </a:cxn>
                  <a:cxn ang="T11">
                    <a:pos x="T2" y="T3"/>
                  </a:cxn>
                  <a:cxn ang="T12">
                    <a:pos x="T4" y="T5"/>
                  </a:cxn>
                  <a:cxn ang="T13">
                    <a:pos x="T6" y="T7"/>
                  </a:cxn>
                  <a:cxn ang="T14">
                    <a:pos x="T8" y="T9"/>
                  </a:cxn>
                </a:cxnLst>
                <a:rect l="T15" t="T16" r="T17" b="T18"/>
                <a:pathLst>
                  <a:path w="97" h="163">
                    <a:moveTo>
                      <a:pt x="97" y="40"/>
                    </a:moveTo>
                    <a:lnTo>
                      <a:pt x="49" y="0"/>
                    </a:lnTo>
                    <a:lnTo>
                      <a:pt x="0" y="49"/>
                    </a:lnTo>
                    <a:lnTo>
                      <a:pt x="70" y="163"/>
                    </a:lnTo>
                    <a:lnTo>
                      <a:pt x="97" y="40"/>
                    </a:lnTo>
                    <a:close/>
                  </a:path>
                </a:pathLst>
              </a:custGeom>
              <a:grp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113" name="Freeform 99"/>
              <p:cNvSpPr>
                <a:spLocks noChangeAspect="1"/>
              </p:cNvSpPr>
              <p:nvPr/>
            </p:nvSpPr>
            <p:spPr bwMode="auto">
              <a:xfrm>
                <a:off x="2459" y="1429"/>
                <a:ext cx="39" cy="25"/>
              </a:xfrm>
              <a:custGeom>
                <a:avLst/>
                <a:gdLst>
                  <a:gd name="T0" fmla="*/ 0 w 194"/>
                  <a:gd name="T1" fmla="*/ 0 h 128"/>
                  <a:gd name="T2" fmla="*/ 0 w 194"/>
                  <a:gd name="T3" fmla="*/ 0 h 128"/>
                  <a:gd name="T4" fmla="*/ 0 w 194"/>
                  <a:gd name="T5" fmla="*/ 0 h 128"/>
                  <a:gd name="T6" fmla="*/ 0 w 194"/>
                  <a:gd name="T7" fmla="*/ 0 h 128"/>
                  <a:gd name="T8" fmla="*/ 0 w 194"/>
                  <a:gd name="T9" fmla="*/ 0 h 128"/>
                  <a:gd name="T10" fmla="*/ 0 w 194"/>
                  <a:gd name="T11" fmla="*/ 0 h 128"/>
                  <a:gd name="T12" fmla="*/ 0 60000 65536"/>
                  <a:gd name="T13" fmla="*/ 0 60000 65536"/>
                  <a:gd name="T14" fmla="*/ 0 60000 65536"/>
                  <a:gd name="T15" fmla="*/ 0 60000 65536"/>
                  <a:gd name="T16" fmla="*/ 0 60000 65536"/>
                  <a:gd name="T17" fmla="*/ 0 60000 65536"/>
                  <a:gd name="T18" fmla="*/ 0 w 194"/>
                  <a:gd name="T19" fmla="*/ 0 h 128"/>
                  <a:gd name="T20" fmla="*/ 194 w 194"/>
                  <a:gd name="T21" fmla="*/ 128 h 128"/>
                </a:gdLst>
                <a:ahLst/>
                <a:cxnLst>
                  <a:cxn ang="T12">
                    <a:pos x="T0" y="T1"/>
                  </a:cxn>
                  <a:cxn ang="T13">
                    <a:pos x="T2" y="T3"/>
                  </a:cxn>
                  <a:cxn ang="T14">
                    <a:pos x="T4" y="T5"/>
                  </a:cxn>
                  <a:cxn ang="T15">
                    <a:pos x="T6" y="T7"/>
                  </a:cxn>
                  <a:cxn ang="T16">
                    <a:pos x="T8" y="T9"/>
                  </a:cxn>
                  <a:cxn ang="T17">
                    <a:pos x="T10" y="T11"/>
                  </a:cxn>
                </a:cxnLst>
                <a:rect l="T18" t="T19" r="T20" b="T21"/>
                <a:pathLst>
                  <a:path w="194" h="128">
                    <a:moveTo>
                      <a:pt x="0" y="48"/>
                    </a:moveTo>
                    <a:lnTo>
                      <a:pt x="64" y="0"/>
                    </a:lnTo>
                    <a:lnTo>
                      <a:pt x="187" y="16"/>
                    </a:lnTo>
                    <a:lnTo>
                      <a:pt x="194" y="96"/>
                    </a:lnTo>
                    <a:lnTo>
                      <a:pt x="91" y="128"/>
                    </a:lnTo>
                    <a:lnTo>
                      <a:pt x="0" y="48"/>
                    </a:lnTo>
                    <a:close/>
                  </a:path>
                </a:pathLst>
              </a:custGeom>
              <a:grp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114" name="Freeform 100"/>
              <p:cNvSpPr>
                <a:spLocks noChangeAspect="1"/>
              </p:cNvSpPr>
              <p:nvPr/>
            </p:nvSpPr>
            <p:spPr bwMode="auto">
              <a:xfrm>
                <a:off x="2410" y="1412"/>
                <a:ext cx="26" cy="22"/>
              </a:xfrm>
              <a:custGeom>
                <a:avLst/>
                <a:gdLst>
                  <a:gd name="T0" fmla="*/ 0 w 129"/>
                  <a:gd name="T1" fmla="*/ 0 h 108"/>
                  <a:gd name="T2" fmla="*/ 0 w 129"/>
                  <a:gd name="T3" fmla="*/ 0 h 108"/>
                  <a:gd name="T4" fmla="*/ 0 w 129"/>
                  <a:gd name="T5" fmla="*/ 0 h 108"/>
                  <a:gd name="T6" fmla="*/ 0 w 129"/>
                  <a:gd name="T7" fmla="*/ 0 h 108"/>
                  <a:gd name="T8" fmla="*/ 0 w 129"/>
                  <a:gd name="T9" fmla="*/ 0 h 108"/>
                  <a:gd name="T10" fmla="*/ 0 60000 65536"/>
                  <a:gd name="T11" fmla="*/ 0 60000 65536"/>
                  <a:gd name="T12" fmla="*/ 0 60000 65536"/>
                  <a:gd name="T13" fmla="*/ 0 60000 65536"/>
                  <a:gd name="T14" fmla="*/ 0 60000 65536"/>
                  <a:gd name="T15" fmla="*/ 0 w 129"/>
                  <a:gd name="T16" fmla="*/ 0 h 108"/>
                  <a:gd name="T17" fmla="*/ 129 w 129"/>
                  <a:gd name="T18" fmla="*/ 108 h 108"/>
                </a:gdLst>
                <a:ahLst/>
                <a:cxnLst>
                  <a:cxn ang="T10">
                    <a:pos x="T0" y="T1"/>
                  </a:cxn>
                  <a:cxn ang="T11">
                    <a:pos x="T2" y="T3"/>
                  </a:cxn>
                  <a:cxn ang="T12">
                    <a:pos x="T4" y="T5"/>
                  </a:cxn>
                  <a:cxn ang="T13">
                    <a:pos x="T6" y="T7"/>
                  </a:cxn>
                  <a:cxn ang="T14">
                    <a:pos x="T8" y="T9"/>
                  </a:cxn>
                </a:cxnLst>
                <a:rect l="T15" t="T16" r="T17" b="T18"/>
                <a:pathLst>
                  <a:path w="129" h="108">
                    <a:moveTo>
                      <a:pt x="0" y="11"/>
                    </a:moveTo>
                    <a:lnTo>
                      <a:pt x="32" y="108"/>
                    </a:lnTo>
                    <a:lnTo>
                      <a:pt x="129" y="76"/>
                    </a:lnTo>
                    <a:lnTo>
                      <a:pt x="96" y="0"/>
                    </a:lnTo>
                    <a:lnTo>
                      <a:pt x="0" y="11"/>
                    </a:lnTo>
                    <a:close/>
                  </a:path>
                </a:pathLst>
              </a:custGeom>
              <a:grp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115" name="Freeform 101"/>
              <p:cNvSpPr>
                <a:spLocks noChangeAspect="1"/>
              </p:cNvSpPr>
              <p:nvPr/>
            </p:nvSpPr>
            <p:spPr bwMode="auto">
              <a:xfrm>
                <a:off x="2376" y="1425"/>
                <a:ext cx="29" cy="20"/>
              </a:xfrm>
              <a:custGeom>
                <a:avLst/>
                <a:gdLst>
                  <a:gd name="T0" fmla="*/ 0 w 145"/>
                  <a:gd name="T1" fmla="*/ 0 h 97"/>
                  <a:gd name="T2" fmla="*/ 0 w 145"/>
                  <a:gd name="T3" fmla="*/ 0 h 97"/>
                  <a:gd name="T4" fmla="*/ 0 w 145"/>
                  <a:gd name="T5" fmla="*/ 0 h 97"/>
                  <a:gd name="T6" fmla="*/ 0 w 145"/>
                  <a:gd name="T7" fmla="*/ 0 h 97"/>
                  <a:gd name="T8" fmla="*/ 0 60000 65536"/>
                  <a:gd name="T9" fmla="*/ 0 60000 65536"/>
                  <a:gd name="T10" fmla="*/ 0 60000 65536"/>
                  <a:gd name="T11" fmla="*/ 0 60000 65536"/>
                  <a:gd name="T12" fmla="*/ 0 w 145"/>
                  <a:gd name="T13" fmla="*/ 0 h 97"/>
                  <a:gd name="T14" fmla="*/ 145 w 145"/>
                  <a:gd name="T15" fmla="*/ 97 h 97"/>
                </a:gdLst>
                <a:ahLst/>
                <a:cxnLst>
                  <a:cxn ang="T8">
                    <a:pos x="T0" y="T1"/>
                  </a:cxn>
                  <a:cxn ang="T9">
                    <a:pos x="T2" y="T3"/>
                  </a:cxn>
                  <a:cxn ang="T10">
                    <a:pos x="T4" y="T5"/>
                  </a:cxn>
                  <a:cxn ang="T11">
                    <a:pos x="T6" y="T7"/>
                  </a:cxn>
                </a:cxnLst>
                <a:rect l="T12" t="T13" r="T14" b="T15"/>
                <a:pathLst>
                  <a:path w="145" h="97">
                    <a:moveTo>
                      <a:pt x="0" y="0"/>
                    </a:moveTo>
                    <a:lnTo>
                      <a:pt x="25" y="97"/>
                    </a:lnTo>
                    <a:lnTo>
                      <a:pt x="145" y="32"/>
                    </a:lnTo>
                    <a:lnTo>
                      <a:pt x="0" y="0"/>
                    </a:lnTo>
                    <a:close/>
                  </a:path>
                </a:pathLst>
              </a:custGeom>
              <a:grp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116" name="Freeform 102"/>
              <p:cNvSpPr>
                <a:spLocks noChangeAspect="1"/>
              </p:cNvSpPr>
              <p:nvPr/>
            </p:nvSpPr>
            <p:spPr bwMode="auto">
              <a:xfrm>
                <a:off x="2374" y="1393"/>
                <a:ext cx="31" cy="21"/>
              </a:xfrm>
              <a:custGeom>
                <a:avLst/>
                <a:gdLst>
                  <a:gd name="T0" fmla="*/ 0 w 152"/>
                  <a:gd name="T1" fmla="*/ 0 h 107"/>
                  <a:gd name="T2" fmla="*/ 0 w 152"/>
                  <a:gd name="T3" fmla="*/ 0 h 107"/>
                  <a:gd name="T4" fmla="*/ 0 w 152"/>
                  <a:gd name="T5" fmla="*/ 0 h 107"/>
                  <a:gd name="T6" fmla="*/ 0 w 152"/>
                  <a:gd name="T7" fmla="*/ 0 h 107"/>
                  <a:gd name="T8" fmla="*/ 0 w 152"/>
                  <a:gd name="T9" fmla="*/ 0 h 107"/>
                  <a:gd name="T10" fmla="*/ 0 60000 65536"/>
                  <a:gd name="T11" fmla="*/ 0 60000 65536"/>
                  <a:gd name="T12" fmla="*/ 0 60000 65536"/>
                  <a:gd name="T13" fmla="*/ 0 60000 65536"/>
                  <a:gd name="T14" fmla="*/ 0 60000 65536"/>
                  <a:gd name="T15" fmla="*/ 0 w 152"/>
                  <a:gd name="T16" fmla="*/ 0 h 107"/>
                  <a:gd name="T17" fmla="*/ 152 w 152"/>
                  <a:gd name="T18" fmla="*/ 107 h 107"/>
                </a:gdLst>
                <a:ahLst/>
                <a:cxnLst>
                  <a:cxn ang="T10">
                    <a:pos x="T0" y="T1"/>
                  </a:cxn>
                  <a:cxn ang="T11">
                    <a:pos x="T2" y="T3"/>
                  </a:cxn>
                  <a:cxn ang="T12">
                    <a:pos x="T4" y="T5"/>
                  </a:cxn>
                  <a:cxn ang="T13">
                    <a:pos x="T6" y="T7"/>
                  </a:cxn>
                  <a:cxn ang="T14">
                    <a:pos x="T8" y="T9"/>
                  </a:cxn>
                </a:cxnLst>
                <a:rect l="T15" t="T16" r="T17" b="T18"/>
                <a:pathLst>
                  <a:path w="152" h="107">
                    <a:moveTo>
                      <a:pt x="0" y="0"/>
                    </a:moveTo>
                    <a:lnTo>
                      <a:pt x="136" y="0"/>
                    </a:lnTo>
                    <a:lnTo>
                      <a:pt x="152" y="64"/>
                    </a:lnTo>
                    <a:lnTo>
                      <a:pt x="23" y="107"/>
                    </a:lnTo>
                    <a:lnTo>
                      <a:pt x="0" y="0"/>
                    </a:lnTo>
                    <a:close/>
                  </a:path>
                </a:pathLst>
              </a:custGeom>
              <a:grp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grpSp>
        <p:sp>
          <p:nvSpPr>
            <p:cNvPr id="89" name="Freeform 103"/>
            <p:cNvSpPr>
              <a:spLocks noChangeAspect="1"/>
            </p:cNvSpPr>
            <p:nvPr/>
          </p:nvSpPr>
          <p:spPr bwMode="auto">
            <a:xfrm rot="815464">
              <a:off x="3030523" y="2608413"/>
              <a:ext cx="77788" cy="80960"/>
            </a:xfrm>
            <a:custGeom>
              <a:avLst/>
              <a:gdLst>
                <a:gd name="T0" fmla="*/ 0 w 194"/>
                <a:gd name="T1" fmla="*/ 0 h 193"/>
                <a:gd name="T2" fmla="*/ 0 w 194"/>
                <a:gd name="T3" fmla="*/ 0 h 193"/>
                <a:gd name="T4" fmla="*/ 0 w 194"/>
                <a:gd name="T5" fmla="*/ 0 h 193"/>
                <a:gd name="T6" fmla="*/ 0 w 194"/>
                <a:gd name="T7" fmla="*/ 0 h 193"/>
                <a:gd name="T8" fmla="*/ 0 w 194"/>
                <a:gd name="T9" fmla="*/ 0 h 193"/>
                <a:gd name="T10" fmla="*/ 0 w 194"/>
                <a:gd name="T11" fmla="*/ 0 h 193"/>
                <a:gd name="T12" fmla="*/ 0 60000 65536"/>
                <a:gd name="T13" fmla="*/ 0 60000 65536"/>
                <a:gd name="T14" fmla="*/ 0 60000 65536"/>
                <a:gd name="T15" fmla="*/ 0 60000 65536"/>
                <a:gd name="T16" fmla="*/ 0 60000 65536"/>
                <a:gd name="T17" fmla="*/ 0 60000 65536"/>
                <a:gd name="T18" fmla="*/ 0 w 194"/>
                <a:gd name="T19" fmla="*/ 0 h 193"/>
                <a:gd name="T20" fmla="*/ 194 w 194"/>
                <a:gd name="T21" fmla="*/ 193 h 193"/>
              </a:gdLst>
              <a:ahLst/>
              <a:cxnLst>
                <a:cxn ang="T12">
                  <a:pos x="T0" y="T1"/>
                </a:cxn>
                <a:cxn ang="T13">
                  <a:pos x="T2" y="T3"/>
                </a:cxn>
                <a:cxn ang="T14">
                  <a:pos x="T4" y="T5"/>
                </a:cxn>
                <a:cxn ang="T15">
                  <a:pos x="T6" y="T7"/>
                </a:cxn>
                <a:cxn ang="T16">
                  <a:pos x="T8" y="T9"/>
                </a:cxn>
                <a:cxn ang="T17">
                  <a:pos x="T10" y="T11"/>
                </a:cxn>
              </a:cxnLst>
              <a:rect l="T18" t="T19" r="T20" b="T21"/>
              <a:pathLst>
                <a:path w="194" h="193">
                  <a:moveTo>
                    <a:pt x="0" y="155"/>
                  </a:moveTo>
                  <a:lnTo>
                    <a:pt x="145" y="193"/>
                  </a:lnTo>
                  <a:lnTo>
                    <a:pt x="194" y="106"/>
                  </a:lnTo>
                  <a:lnTo>
                    <a:pt x="87" y="0"/>
                  </a:lnTo>
                  <a:lnTo>
                    <a:pt x="23" y="19"/>
                  </a:lnTo>
                  <a:lnTo>
                    <a:pt x="0" y="155"/>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90" name="Freeform 104"/>
            <p:cNvSpPr>
              <a:spLocks noChangeAspect="1"/>
            </p:cNvSpPr>
            <p:nvPr/>
          </p:nvSpPr>
          <p:spPr bwMode="auto">
            <a:xfrm rot="815464">
              <a:off x="7858148" y="3568815"/>
              <a:ext cx="501654" cy="754034"/>
            </a:xfrm>
            <a:custGeom>
              <a:avLst/>
              <a:gdLst>
                <a:gd name="T0" fmla="*/ 0 w 1230"/>
                <a:gd name="T1" fmla="*/ 0 h 1839"/>
                <a:gd name="T2" fmla="*/ 0 w 1230"/>
                <a:gd name="T3" fmla="*/ 0 h 1839"/>
                <a:gd name="T4" fmla="*/ 0 w 1230"/>
                <a:gd name="T5" fmla="*/ 0 h 1839"/>
                <a:gd name="T6" fmla="*/ 0 w 1230"/>
                <a:gd name="T7" fmla="*/ 0 h 1839"/>
                <a:gd name="T8" fmla="*/ 0 w 1230"/>
                <a:gd name="T9" fmla="*/ 0 h 1839"/>
                <a:gd name="T10" fmla="*/ 0 w 1230"/>
                <a:gd name="T11" fmla="*/ 0 h 1839"/>
                <a:gd name="T12" fmla="*/ 0 w 1230"/>
                <a:gd name="T13" fmla="*/ 0 h 1839"/>
                <a:gd name="T14" fmla="*/ 0 w 1230"/>
                <a:gd name="T15" fmla="*/ 0 h 1839"/>
                <a:gd name="T16" fmla="*/ 0 w 1230"/>
                <a:gd name="T17" fmla="*/ 0 h 1839"/>
                <a:gd name="T18" fmla="*/ 0 w 1230"/>
                <a:gd name="T19" fmla="*/ 0 h 1839"/>
                <a:gd name="T20" fmla="*/ 0 w 1230"/>
                <a:gd name="T21" fmla="*/ 0 h 1839"/>
                <a:gd name="T22" fmla="*/ 0 w 1230"/>
                <a:gd name="T23" fmla="*/ 0 h 1839"/>
                <a:gd name="T24" fmla="*/ 0 w 1230"/>
                <a:gd name="T25" fmla="*/ 0 h 1839"/>
                <a:gd name="T26" fmla="*/ 0 w 1230"/>
                <a:gd name="T27" fmla="*/ 0 h 1839"/>
                <a:gd name="T28" fmla="*/ 0 w 1230"/>
                <a:gd name="T29" fmla="*/ 0 h 1839"/>
                <a:gd name="T30" fmla="*/ 0 w 1230"/>
                <a:gd name="T31" fmla="*/ 0 h 1839"/>
                <a:gd name="T32" fmla="*/ 0 w 1230"/>
                <a:gd name="T33" fmla="*/ 0 h 1839"/>
                <a:gd name="T34" fmla="*/ 0 w 1230"/>
                <a:gd name="T35" fmla="*/ 0 h 1839"/>
                <a:gd name="T36" fmla="*/ 0 w 1230"/>
                <a:gd name="T37" fmla="*/ 0 h 1839"/>
                <a:gd name="T38" fmla="*/ 0 w 1230"/>
                <a:gd name="T39" fmla="*/ 0 h 1839"/>
                <a:gd name="T40" fmla="*/ 0 w 1230"/>
                <a:gd name="T41" fmla="*/ 0 h 1839"/>
                <a:gd name="T42" fmla="*/ 0 w 1230"/>
                <a:gd name="T43" fmla="*/ 0 h 1839"/>
                <a:gd name="T44" fmla="*/ 0 w 1230"/>
                <a:gd name="T45" fmla="*/ 0 h 1839"/>
                <a:gd name="T46" fmla="*/ 0 w 1230"/>
                <a:gd name="T47" fmla="*/ 0 h 1839"/>
                <a:gd name="T48" fmla="*/ 0 w 1230"/>
                <a:gd name="T49" fmla="*/ 0 h 1839"/>
                <a:gd name="T50" fmla="*/ 0 w 1230"/>
                <a:gd name="T51" fmla="*/ 0 h 1839"/>
                <a:gd name="T52" fmla="*/ 0 w 1230"/>
                <a:gd name="T53" fmla="*/ 0 h 183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230"/>
                <a:gd name="T82" fmla="*/ 0 h 1839"/>
                <a:gd name="T83" fmla="*/ 1230 w 1230"/>
                <a:gd name="T84" fmla="*/ 1839 h 1839"/>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230" h="1839">
                  <a:moveTo>
                    <a:pt x="230" y="0"/>
                  </a:moveTo>
                  <a:lnTo>
                    <a:pt x="327" y="113"/>
                  </a:lnTo>
                  <a:lnTo>
                    <a:pt x="374" y="161"/>
                  </a:lnTo>
                  <a:lnTo>
                    <a:pt x="504" y="129"/>
                  </a:lnTo>
                  <a:lnTo>
                    <a:pt x="584" y="242"/>
                  </a:lnTo>
                  <a:lnTo>
                    <a:pt x="488" y="274"/>
                  </a:lnTo>
                  <a:lnTo>
                    <a:pt x="601" y="467"/>
                  </a:lnTo>
                  <a:lnTo>
                    <a:pt x="875" y="613"/>
                  </a:lnTo>
                  <a:lnTo>
                    <a:pt x="762" y="758"/>
                  </a:lnTo>
                  <a:lnTo>
                    <a:pt x="859" y="968"/>
                  </a:lnTo>
                  <a:lnTo>
                    <a:pt x="1020" y="1065"/>
                  </a:lnTo>
                  <a:lnTo>
                    <a:pt x="972" y="1242"/>
                  </a:lnTo>
                  <a:lnTo>
                    <a:pt x="1133" y="1484"/>
                  </a:lnTo>
                  <a:lnTo>
                    <a:pt x="1230" y="1839"/>
                  </a:lnTo>
                  <a:lnTo>
                    <a:pt x="1133" y="1839"/>
                  </a:lnTo>
                  <a:lnTo>
                    <a:pt x="923" y="1694"/>
                  </a:lnTo>
                  <a:lnTo>
                    <a:pt x="166" y="1355"/>
                  </a:lnTo>
                  <a:lnTo>
                    <a:pt x="81" y="1217"/>
                  </a:lnTo>
                  <a:lnTo>
                    <a:pt x="214" y="1047"/>
                  </a:lnTo>
                  <a:lnTo>
                    <a:pt x="198" y="898"/>
                  </a:lnTo>
                  <a:lnTo>
                    <a:pt x="15" y="898"/>
                  </a:lnTo>
                  <a:lnTo>
                    <a:pt x="0" y="750"/>
                  </a:lnTo>
                  <a:lnTo>
                    <a:pt x="115" y="717"/>
                  </a:lnTo>
                  <a:lnTo>
                    <a:pt x="164" y="618"/>
                  </a:lnTo>
                  <a:lnTo>
                    <a:pt x="49" y="370"/>
                  </a:lnTo>
                  <a:lnTo>
                    <a:pt x="280" y="71"/>
                  </a:lnTo>
                  <a:lnTo>
                    <a:pt x="230" y="0"/>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91" name="Freeform 105"/>
            <p:cNvSpPr>
              <a:spLocks noChangeAspect="1"/>
            </p:cNvSpPr>
            <p:nvPr/>
          </p:nvSpPr>
          <p:spPr bwMode="auto">
            <a:xfrm rot="815464">
              <a:off x="8235975" y="4573665"/>
              <a:ext cx="38100" cy="49211"/>
            </a:xfrm>
            <a:custGeom>
              <a:avLst/>
              <a:gdLst>
                <a:gd name="T0" fmla="*/ 0 w 97"/>
                <a:gd name="T1" fmla="*/ 0 h 113"/>
                <a:gd name="T2" fmla="*/ 0 w 97"/>
                <a:gd name="T3" fmla="*/ 0 h 113"/>
                <a:gd name="T4" fmla="*/ 0 w 97"/>
                <a:gd name="T5" fmla="*/ 0 h 113"/>
                <a:gd name="T6" fmla="*/ 0 w 97"/>
                <a:gd name="T7" fmla="*/ 0 h 113"/>
                <a:gd name="T8" fmla="*/ 0 60000 65536"/>
                <a:gd name="T9" fmla="*/ 0 60000 65536"/>
                <a:gd name="T10" fmla="*/ 0 60000 65536"/>
                <a:gd name="T11" fmla="*/ 0 60000 65536"/>
                <a:gd name="T12" fmla="*/ 0 w 97"/>
                <a:gd name="T13" fmla="*/ 0 h 113"/>
                <a:gd name="T14" fmla="*/ 97 w 97"/>
                <a:gd name="T15" fmla="*/ 113 h 113"/>
              </a:gdLst>
              <a:ahLst/>
              <a:cxnLst>
                <a:cxn ang="T8">
                  <a:pos x="T0" y="T1"/>
                </a:cxn>
                <a:cxn ang="T9">
                  <a:pos x="T2" y="T3"/>
                </a:cxn>
                <a:cxn ang="T10">
                  <a:pos x="T4" y="T5"/>
                </a:cxn>
                <a:cxn ang="T11">
                  <a:pos x="T6" y="T7"/>
                </a:cxn>
              </a:cxnLst>
              <a:rect l="T12" t="T13" r="T14" b="T15"/>
              <a:pathLst>
                <a:path w="97" h="113">
                  <a:moveTo>
                    <a:pt x="0" y="0"/>
                  </a:moveTo>
                  <a:lnTo>
                    <a:pt x="39" y="113"/>
                  </a:lnTo>
                  <a:lnTo>
                    <a:pt x="97" y="10"/>
                  </a:lnTo>
                  <a:lnTo>
                    <a:pt x="0" y="0"/>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92" name="Freeform 106"/>
            <p:cNvSpPr>
              <a:spLocks noChangeAspect="1"/>
            </p:cNvSpPr>
            <p:nvPr/>
          </p:nvSpPr>
          <p:spPr bwMode="auto">
            <a:xfrm rot="815464">
              <a:off x="8232800" y="4443495"/>
              <a:ext cx="38100" cy="98421"/>
            </a:xfrm>
            <a:custGeom>
              <a:avLst/>
              <a:gdLst>
                <a:gd name="T0" fmla="*/ 0 w 96"/>
                <a:gd name="T1" fmla="*/ 0 h 241"/>
                <a:gd name="T2" fmla="*/ 0 w 96"/>
                <a:gd name="T3" fmla="*/ 0 h 241"/>
                <a:gd name="T4" fmla="*/ 0 w 96"/>
                <a:gd name="T5" fmla="*/ 0 h 241"/>
                <a:gd name="T6" fmla="*/ 0 w 96"/>
                <a:gd name="T7" fmla="*/ 0 h 241"/>
                <a:gd name="T8" fmla="*/ 0 60000 65536"/>
                <a:gd name="T9" fmla="*/ 0 60000 65536"/>
                <a:gd name="T10" fmla="*/ 0 60000 65536"/>
                <a:gd name="T11" fmla="*/ 0 60000 65536"/>
                <a:gd name="T12" fmla="*/ 0 w 96"/>
                <a:gd name="T13" fmla="*/ 0 h 241"/>
                <a:gd name="T14" fmla="*/ 96 w 96"/>
                <a:gd name="T15" fmla="*/ 241 h 241"/>
              </a:gdLst>
              <a:ahLst/>
              <a:cxnLst>
                <a:cxn ang="T8">
                  <a:pos x="T0" y="T1"/>
                </a:cxn>
                <a:cxn ang="T9">
                  <a:pos x="T2" y="T3"/>
                </a:cxn>
                <a:cxn ang="T10">
                  <a:pos x="T4" y="T5"/>
                </a:cxn>
                <a:cxn ang="T11">
                  <a:pos x="T6" y="T7"/>
                </a:cxn>
              </a:cxnLst>
              <a:rect l="T12" t="T13" r="T14" b="T15"/>
              <a:pathLst>
                <a:path w="96" h="241">
                  <a:moveTo>
                    <a:pt x="0" y="48"/>
                  </a:moveTo>
                  <a:lnTo>
                    <a:pt x="96" y="0"/>
                  </a:lnTo>
                  <a:lnTo>
                    <a:pt x="87" y="241"/>
                  </a:lnTo>
                  <a:lnTo>
                    <a:pt x="0" y="48"/>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93" name="Freeform 107"/>
            <p:cNvSpPr>
              <a:spLocks noChangeAspect="1"/>
            </p:cNvSpPr>
            <p:nvPr/>
          </p:nvSpPr>
          <p:spPr bwMode="auto">
            <a:xfrm rot="815464">
              <a:off x="8218513" y="4400634"/>
              <a:ext cx="58737" cy="39686"/>
            </a:xfrm>
            <a:custGeom>
              <a:avLst/>
              <a:gdLst>
                <a:gd name="T0" fmla="*/ 0 w 146"/>
                <a:gd name="T1" fmla="*/ 0 h 98"/>
                <a:gd name="T2" fmla="*/ 0 w 146"/>
                <a:gd name="T3" fmla="*/ 0 h 98"/>
                <a:gd name="T4" fmla="*/ 0 w 146"/>
                <a:gd name="T5" fmla="*/ 0 h 98"/>
                <a:gd name="T6" fmla="*/ 0 w 146"/>
                <a:gd name="T7" fmla="*/ 0 h 98"/>
                <a:gd name="T8" fmla="*/ 0 60000 65536"/>
                <a:gd name="T9" fmla="*/ 0 60000 65536"/>
                <a:gd name="T10" fmla="*/ 0 60000 65536"/>
                <a:gd name="T11" fmla="*/ 0 60000 65536"/>
                <a:gd name="T12" fmla="*/ 0 w 146"/>
                <a:gd name="T13" fmla="*/ 0 h 98"/>
                <a:gd name="T14" fmla="*/ 146 w 146"/>
                <a:gd name="T15" fmla="*/ 98 h 98"/>
              </a:gdLst>
              <a:ahLst/>
              <a:cxnLst>
                <a:cxn ang="T8">
                  <a:pos x="T0" y="T1"/>
                </a:cxn>
                <a:cxn ang="T9">
                  <a:pos x="T2" y="T3"/>
                </a:cxn>
                <a:cxn ang="T10">
                  <a:pos x="T4" y="T5"/>
                </a:cxn>
                <a:cxn ang="T11">
                  <a:pos x="T6" y="T7"/>
                </a:cxn>
              </a:cxnLst>
              <a:rect l="T12" t="T13" r="T14" b="T15"/>
              <a:pathLst>
                <a:path w="146" h="98">
                  <a:moveTo>
                    <a:pt x="66" y="98"/>
                  </a:moveTo>
                  <a:lnTo>
                    <a:pt x="146" y="33"/>
                  </a:lnTo>
                  <a:lnTo>
                    <a:pt x="0" y="0"/>
                  </a:lnTo>
                  <a:lnTo>
                    <a:pt x="66" y="98"/>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94" name="Freeform 108"/>
            <p:cNvSpPr>
              <a:spLocks noChangeAspect="1"/>
            </p:cNvSpPr>
            <p:nvPr/>
          </p:nvSpPr>
          <p:spPr bwMode="auto">
            <a:xfrm rot="815464">
              <a:off x="8345514" y="3600564"/>
              <a:ext cx="84138" cy="38099"/>
            </a:xfrm>
            <a:custGeom>
              <a:avLst/>
              <a:gdLst>
                <a:gd name="T0" fmla="*/ 0 w 210"/>
                <a:gd name="T1" fmla="*/ 0 h 97"/>
                <a:gd name="T2" fmla="*/ 0 w 210"/>
                <a:gd name="T3" fmla="*/ 0 h 97"/>
                <a:gd name="T4" fmla="*/ 0 w 210"/>
                <a:gd name="T5" fmla="*/ 0 h 97"/>
                <a:gd name="T6" fmla="*/ 0 w 210"/>
                <a:gd name="T7" fmla="*/ 0 h 97"/>
                <a:gd name="T8" fmla="*/ 0 w 210"/>
                <a:gd name="T9" fmla="*/ 0 h 97"/>
                <a:gd name="T10" fmla="*/ 0 60000 65536"/>
                <a:gd name="T11" fmla="*/ 0 60000 65536"/>
                <a:gd name="T12" fmla="*/ 0 60000 65536"/>
                <a:gd name="T13" fmla="*/ 0 60000 65536"/>
                <a:gd name="T14" fmla="*/ 0 60000 65536"/>
                <a:gd name="T15" fmla="*/ 0 w 210"/>
                <a:gd name="T16" fmla="*/ 0 h 97"/>
                <a:gd name="T17" fmla="*/ 210 w 210"/>
                <a:gd name="T18" fmla="*/ 97 h 97"/>
              </a:gdLst>
              <a:ahLst/>
              <a:cxnLst>
                <a:cxn ang="T10">
                  <a:pos x="T0" y="T1"/>
                </a:cxn>
                <a:cxn ang="T11">
                  <a:pos x="T2" y="T3"/>
                </a:cxn>
                <a:cxn ang="T12">
                  <a:pos x="T4" y="T5"/>
                </a:cxn>
                <a:cxn ang="T13">
                  <a:pos x="T6" y="T7"/>
                </a:cxn>
                <a:cxn ang="T14">
                  <a:pos x="T8" y="T9"/>
                </a:cxn>
              </a:cxnLst>
              <a:rect l="T15" t="T16" r="T17" b="T18"/>
              <a:pathLst>
                <a:path w="210" h="97">
                  <a:moveTo>
                    <a:pt x="0" y="49"/>
                  </a:moveTo>
                  <a:lnTo>
                    <a:pt x="114" y="0"/>
                  </a:lnTo>
                  <a:lnTo>
                    <a:pt x="210" y="65"/>
                  </a:lnTo>
                  <a:lnTo>
                    <a:pt x="82" y="97"/>
                  </a:lnTo>
                  <a:lnTo>
                    <a:pt x="0" y="49"/>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95" name="Freeform 109"/>
            <p:cNvSpPr>
              <a:spLocks noChangeAspect="1"/>
            </p:cNvSpPr>
            <p:nvPr/>
          </p:nvSpPr>
          <p:spPr bwMode="auto">
            <a:xfrm rot="815464">
              <a:off x="7959748" y="3373560"/>
              <a:ext cx="60325" cy="126995"/>
            </a:xfrm>
            <a:custGeom>
              <a:avLst/>
              <a:gdLst>
                <a:gd name="T0" fmla="*/ 0 w 146"/>
                <a:gd name="T1" fmla="*/ 0 h 306"/>
                <a:gd name="T2" fmla="*/ 0 w 146"/>
                <a:gd name="T3" fmla="*/ 0 h 306"/>
                <a:gd name="T4" fmla="*/ 0 w 146"/>
                <a:gd name="T5" fmla="*/ 0 h 306"/>
                <a:gd name="T6" fmla="*/ 0 w 146"/>
                <a:gd name="T7" fmla="*/ 0 h 306"/>
                <a:gd name="T8" fmla="*/ 0 w 146"/>
                <a:gd name="T9" fmla="*/ 0 h 306"/>
                <a:gd name="T10" fmla="*/ 0 w 146"/>
                <a:gd name="T11" fmla="*/ 0 h 306"/>
                <a:gd name="T12" fmla="*/ 0 60000 65536"/>
                <a:gd name="T13" fmla="*/ 0 60000 65536"/>
                <a:gd name="T14" fmla="*/ 0 60000 65536"/>
                <a:gd name="T15" fmla="*/ 0 60000 65536"/>
                <a:gd name="T16" fmla="*/ 0 60000 65536"/>
                <a:gd name="T17" fmla="*/ 0 60000 65536"/>
                <a:gd name="T18" fmla="*/ 0 w 146"/>
                <a:gd name="T19" fmla="*/ 0 h 306"/>
                <a:gd name="T20" fmla="*/ 146 w 146"/>
                <a:gd name="T21" fmla="*/ 306 h 306"/>
              </a:gdLst>
              <a:ahLst/>
              <a:cxnLst>
                <a:cxn ang="T12">
                  <a:pos x="T0" y="T1"/>
                </a:cxn>
                <a:cxn ang="T13">
                  <a:pos x="T2" y="T3"/>
                </a:cxn>
                <a:cxn ang="T14">
                  <a:pos x="T4" y="T5"/>
                </a:cxn>
                <a:cxn ang="T15">
                  <a:pos x="T6" y="T7"/>
                </a:cxn>
                <a:cxn ang="T16">
                  <a:pos x="T8" y="T9"/>
                </a:cxn>
                <a:cxn ang="T17">
                  <a:pos x="T10" y="T11"/>
                </a:cxn>
              </a:cxnLst>
              <a:rect l="T18" t="T19" r="T20" b="T21"/>
              <a:pathLst>
                <a:path w="146" h="306">
                  <a:moveTo>
                    <a:pt x="130" y="177"/>
                  </a:moveTo>
                  <a:lnTo>
                    <a:pt x="146" y="49"/>
                  </a:lnTo>
                  <a:lnTo>
                    <a:pt x="65" y="0"/>
                  </a:lnTo>
                  <a:lnTo>
                    <a:pt x="0" y="128"/>
                  </a:lnTo>
                  <a:lnTo>
                    <a:pt x="130" y="306"/>
                  </a:lnTo>
                  <a:lnTo>
                    <a:pt x="130" y="177"/>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96" name="Freeform 110"/>
            <p:cNvSpPr>
              <a:spLocks noChangeAspect="1"/>
            </p:cNvSpPr>
            <p:nvPr/>
          </p:nvSpPr>
          <p:spPr bwMode="auto">
            <a:xfrm rot="815464">
              <a:off x="8037537" y="5388022"/>
              <a:ext cx="39687" cy="100008"/>
            </a:xfrm>
            <a:custGeom>
              <a:avLst/>
              <a:gdLst>
                <a:gd name="T0" fmla="*/ 0 w 96"/>
                <a:gd name="T1" fmla="*/ 0 h 235"/>
                <a:gd name="T2" fmla="*/ 0 w 96"/>
                <a:gd name="T3" fmla="*/ 0 h 235"/>
                <a:gd name="T4" fmla="*/ 0 w 96"/>
                <a:gd name="T5" fmla="*/ 0 h 235"/>
                <a:gd name="T6" fmla="*/ 0 w 96"/>
                <a:gd name="T7" fmla="*/ 0 h 235"/>
                <a:gd name="T8" fmla="*/ 0 w 96"/>
                <a:gd name="T9" fmla="*/ 0 h 235"/>
                <a:gd name="T10" fmla="*/ 0 w 96"/>
                <a:gd name="T11" fmla="*/ 0 h 235"/>
                <a:gd name="T12" fmla="*/ 0 w 96"/>
                <a:gd name="T13" fmla="*/ 0 h 235"/>
                <a:gd name="T14" fmla="*/ 0 60000 65536"/>
                <a:gd name="T15" fmla="*/ 0 60000 65536"/>
                <a:gd name="T16" fmla="*/ 0 60000 65536"/>
                <a:gd name="T17" fmla="*/ 0 60000 65536"/>
                <a:gd name="T18" fmla="*/ 0 60000 65536"/>
                <a:gd name="T19" fmla="*/ 0 60000 65536"/>
                <a:gd name="T20" fmla="*/ 0 60000 65536"/>
                <a:gd name="T21" fmla="*/ 0 w 96"/>
                <a:gd name="T22" fmla="*/ 0 h 235"/>
                <a:gd name="T23" fmla="*/ 96 w 96"/>
                <a:gd name="T24" fmla="*/ 235 h 2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6" h="235">
                  <a:moveTo>
                    <a:pt x="64" y="235"/>
                  </a:moveTo>
                  <a:lnTo>
                    <a:pt x="96" y="107"/>
                  </a:lnTo>
                  <a:lnTo>
                    <a:pt x="70" y="0"/>
                  </a:lnTo>
                  <a:lnTo>
                    <a:pt x="0" y="33"/>
                  </a:lnTo>
                  <a:lnTo>
                    <a:pt x="6" y="122"/>
                  </a:lnTo>
                  <a:lnTo>
                    <a:pt x="22" y="220"/>
                  </a:lnTo>
                  <a:lnTo>
                    <a:pt x="64" y="235"/>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97" name="Freeform 111"/>
            <p:cNvSpPr>
              <a:spLocks noChangeAspect="1"/>
            </p:cNvSpPr>
            <p:nvPr/>
          </p:nvSpPr>
          <p:spPr bwMode="auto">
            <a:xfrm rot="815464">
              <a:off x="8083574" y="5202291"/>
              <a:ext cx="66676" cy="193668"/>
            </a:xfrm>
            <a:custGeom>
              <a:avLst/>
              <a:gdLst>
                <a:gd name="T0" fmla="*/ 0 w 161"/>
                <a:gd name="T1" fmla="*/ 0 h 474"/>
                <a:gd name="T2" fmla="*/ 0 w 161"/>
                <a:gd name="T3" fmla="*/ 0 h 474"/>
                <a:gd name="T4" fmla="*/ 0 w 161"/>
                <a:gd name="T5" fmla="*/ 0 h 474"/>
                <a:gd name="T6" fmla="*/ 0 w 161"/>
                <a:gd name="T7" fmla="*/ 0 h 474"/>
                <a:gd name="T8" fmla="*/ 0 w 161"/>
                <a:gd name="T9" fmla="*/ 0 h 474"/>
                <a:gd name="T10" fmla="*/ 0 w 161"/>
                <a:gd name="T11" fmla="*/ 0 h 474"/>
                <a:gd name="T12" fmla="*/ 0 w 161"/>
                <a:gd name="T13" fmla="*/ 0 h 474"/>
                <a:gd name="T14" fmla="*/ 0 w 161"/>
                <a:gd name="T15" fmla="*/ 0 h 474"/>
                <a:gd name="T16" fmla="*/ 0 w 161"/>
                <a:gd name="T17" fmla="*/ 0 h 474"/>
                <a:gd name="T18" fmla="*/ 0 w 161"/>
                <a:gd name="T19" fmla="*/ 0 h 474"/>
                <a:gd name="T20" fmla="*/ 0 w 161"/>
                <a:gd name="T21" fmla="*/ 0 h 474"/>
                <a:gd name="T22" fmla="*/ 0 w 161"/>
                <a:gd name="T23" fmla="*/ 0 h 47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61"/>
                <a:gd name="T37" fmla="*/ 0 h 474"/>
                <a:gd name="T38" fmla="*/ 161 w 161"/>
                <a:gd name="T39" fmla="*/ 474 h 47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61" h="474">
                  <a:moveTo>
                    <a:pt x="90" y="103"/>
                  </a:moveTo>
                  <a:lnTo>
                    <a:pt x="122" y="0"/>
                  </a:lnTo>
                  <a:lnTo>
                    <a:pt x="145" y="0"/>
                  </a:lnTo>
                  <a:lnTo>
                    <a:pt x="161" y="129"/>
                  </a:lnTo>
                  <a:lnTo>
                    <a:pt x="129" y="199"/>
                  </a:lnTo>
                  <a:lnTo>
                    <a:pt x="139" y="387"/>
                  </a:lnTo>
                  <a:lnTo>
                    <a:pt x="90" y="474"/>
                  </a:lnTo>
                  <a:lnTo>
                    <a:pt x="65" y="322"/>
                  </a:lnTo>
                  <a:lnTo>
                    <a:pt x="10" y="226"/>
                  </a:lnTo>
                  <a:lnTo>
                    <a:pt x="0" y="129"/>
                  </a:lnTo>
                  <a:lnTo>
                    <a:pt x="65" y="80"/>
                  </a:lnTo>
                  <a:lnTo>
                    <a:pt x="90" y="103"/>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98" name="Freeform 112"/>
            <p:cNvSpPr>
              <a:spLocks noChangeAspect="1"/>
            </p:cNvSpPr>
            <p:nvPr/>
          </p:nvSpPr>
          <p:spPr bwMode="auto">
            <a:xfrm rot="815464">
              <a:off x="8193113" y="5070534"/>
              <a:ext cx="39687" cy="92072"/>
            </a:xfrm>
            <a:custGeom>
              <a:avLst/>
              <a:gdLst>
                <a:gd name="T0" fmla="*/ 0 w 104"/>
                <a:gd name="T1" fmla="*/ 0 h 235"/>
                <a:gd name="T2" fmla="*/ 0 w 104"/>
                <a:gd name="T3" fmla="*/ 0 h 235"/>
                <a:gd name="T4" fmla="*/ 0 w 104"/>
                <a:gd name="T5" fmla="*/ 0 h 235"/>
                <a:gd name="T6" fmla="*/ 0 w 104"/>
                <a:gd name="T7" fmla="*/ 0 h 235"/>
                <a:gd name="T8" fmla="*/ 0 w 104"/>
                <a:gd name="T9" fmla="*/ 0 h 235"/>
                <a:gd name="T10" fmla="*/ 0 w 104"/>
                <a:gd name="T11" fmla="*/ 0 h 235"/>
                <a:gd name="T12" fmla="*/ 0 60000 65536"/>
                <a:gd name="T13" fmla="*/ 0 60000 65536"/>
                <a:gd name="T14" fmla="*/ 0 60000 65536"/>
                <a:gd name="T15" fmla="*/ 0 60000 65536"/>
                <a:gd name="T16" fmla="*/ 0 60000 65536"/>
                <a:gd name="T17" fmla="*/ 0 60000 65536"/>
                <a:gd name="T18" fmla="*/ 0 w 104"/>
                <a:gd name="T19" fmla="*/ 0 h 235"/>
                <a:gd name="T20" fmla="*/ 104 w 104"/>
                <a:gd name="T21" fmla="*/ 235 h 235"/>
              </a:gdLst>
              <a:ahLst/>
              <a:cxnLst>
                <a:cxn ang="T12">
                  <a:pos x="T0" y="T1"/>
                </a:cxn>
                <a:cxn ang="T13">
                  <a:pos x="T2" y="T3"/>
                </a:cxn>
                <a:cxn ang="T14">
                  <a:pos x="T4" y="T5"/>
                </a:cxn>
                <a:cxn ang="T15">
                  <a:pos x="T6" y="T7"/>
                </a:cxn>
                <a:cxn ang="T16">
                  <a:pos x="T8" y="T9"/>
                </a:cxn>
                <a:cxn ang="T17">
                  <a:pos x="T10" y="T11"/>
                </a:cxn>
              </a:cxnLst>
              <a:rect l="T18" t="T19" r="T20" b="T21"/>
              <a:pathLst>
                <a:path w="104" h="235">
                  <a:moveTo>
                    <a:pt x="7" y="203"/>
                  </a:moveTo>
                  <a:lnTo>
                    <a:pt x="66" y="235"/>
                  </a:lnTo>
                  <a:lnTo>
                    <a:pt x="104" y="146"/>
                  </a:lnTo>
                  <a:lnTo>
                    <a:pt x="49" y="0"/>
                  </a:lnTo>
                  <a:lnTo>
                    <a:pt x="0" y="32"/>
                  </a:lnTo>
                  <a:lnTo>
                    <a:pt x="7" y="203"/>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99" name="Freeform 113"/>
            <p:cNvSpPr>
              <a:spLocks noChangeAspect="1"/>
            </p:cNvSpPr>
            <p:nvPr/>
          </p:nvSpPr>
          <p:spPr bwMode="auto">
            <a:xfrm rot="815464">
              <a:off x="6940565" y="3006861"/>
              <a:ext cx="730256" cy="1009612"/>
            </a:xfrm>
            <a:custGeom>
              <a:avLst/>
              <a:gdLst>
                <a:gd name="T0" fmla="*/ 0 w 1790"/>
                <a:gd name="T1" fmla="*/ 0 h 2462"/>
                <a:gd name="T2" fmla="*/ 0 w 1790"/>
                <a:gd name="T3" fmla="*/ 0 h 2462"/>
                <a:gd name="T4" fmla="*/ 0 w 1790"/>
                <a:gd name="T5" fmla="*/ 0 h 2462"/>
                <a:gd name="T6" fmla="*/ 0 w 1790"/>
                <a:gd name="T7" fmla="*/ 0 h 2462"/>
                <a:gd name="T8" fmla="*/ 0 w 1790"/>
                <a:gd name="T9" fmla="*/ 0 h 2462"/>
                <a:gd name="T10" fmla="*/ 0 w 1790"/>
                <a:gd name="T11" fmla="*/ 0 h 2462"/>
                <a:gd name="T12" fmla="*/ 0 w 1790"/>
                <a:gd name="T13" fmla="*/ 0 h 2462"/>
                <a:gd name="T14" fmla="*/ 0 w 1790"/>
                <a:gd name="T15" fmla="*/ 0 h 2462"/>
                <a:gd name="T16" fmla="*/ 0 w 1790"/>
                <a:gd name="T17" fmla="*/ 0 h 2462"/>
                <a:gd name="T18" fmla="*/ 0 w 1790"/>
                <a:gd name="T19" fmla="*/ 0 h 2462"/>
                <a:gd name="T20" fmla="*/ 0 w 1790"/>
                <a:gd name="T21" fmla="*/ 0 h 2462"/>
                <a:gd name="T22" fmla="*/ 0 w 1790"/>
                <a:gd name="T23" fmla="*/ 0 h 2462"/>
                <a:gd name="T24" fmla="*/ 0 w 1790"/>
                <a:gd name="T25" fmla="*/ 0 h 2462"/>
                <a:gd name="T26" fmla="*/ 0 w 1790"/>
                <a:gd name="T27" fmla="*/ 0 h 2462"/>
                <a:gd name="T28" fmla="*/ 0 w 1790"/>
                <a:gd name="T29" fmla="*/ 0 h 2462"/>
                <a:gd name="T30" fmla="*/ 0 w 1790"/>
                <a:gd name="T31" fmla="*/ 0 h 2462"/>
                <a:gd name="T32" fmla="*/ 0 w 1790"/>
                <a:gd name="T33" fmla="*/ 0 h 2462"/>
                <a:gd name="T34" fmla="*/ 0 w 1790"/>
                <a:gd name="T35" fmla="*/ 0 h 2462"/>
                <a:gd name="T36" fmla="*/ 0 w 1790"/>
                <a:gd name="T37" fmla="*/ 0 h 2462"/>
                <a:gd name="T38" fmla="*/ 0 w 1790"/>
                <a:gd name="T39" fmla="*/ 0 h 2462"/>
                <a:gd name="T40" fmla="*/ 0 w 1790"/>
                <a:gd name="T41" fmla="*/ 0 h 2462"/>
                <a:gd name="T42" fmla="*/ 0 w 1790"/>
                <a:gd name="T43" fmla="*/ 0 h 2462"/>
                <a:gd name="T44" fmla="*/ 0 w 1790"/>
                <a:gd name="T45" fmla="*/ 0 h 2462"/>
                <a:gd name="T46" fmla="*/ 0 w 1790"/>
                <a:gd name="T47" fmla="*/ 0 h 2462"/>
                <a:gd name="T48" fmla="*/ 0 w 1790"/>
                <a:gd name="T49" fmla="*/ 0 h 2462"/>
                <a:gd name="T50" fmla="*/ 0 w 1790"/>
                <a:gd name="T51" fmla="*/ 0 h 2462"/>
                <a:gd name="T52" fmla="*/ 0 w 1790"/>
                <a:gd name="T53" fmla="*/ 0 h 2462"/>
                <a:gd name="T54" fmla="*/ 0 w 1790"/>
                <a:gd name="T55" fmla="*/ 0 h 2462"/>
                <a:gd name="T56" fmla="*/ 0 w 1790"/>
                <a:gd name="T57" fmla="*/ 0 h 2462"/>
                <a:gd name="T58" fmla="*/ 0 w 1790"/>
                <a:gd name="T59" fmla="*/ 0 h 2462"/>
                <a:gd name="T60" fmla="*/ 0 w 1790"/>
                <a:gd name="T61" fmla="*/ 0 h 2462"/>
                <a:gd name="T62" fmla="*/ 0 w 1790"/>
                <a:gd name="T63" fmla="*/ 0 h 2462"/>
                <a:gd name="T64" fmla="*/ 0 w 1790"/>
                <a:gd name="T65" fmla="*/ 0 h 2462"/>
                <a:gd name="T66" fmla="*/ 0 w 1790"/>
                <a:gd name="T67" fmla="*/ 0 h 2462"/>
                <a:gd name="T68" fmla="*/ 0 w 1790"/>
                <a:gd name="T69" fmla="*/ 0 h 2462"/>
                <a:gd name="T70" fmla="*/ 0 w 1790"/>
                <a:gd name="T71" fmla="*/ 0 h 2462"/>
                <a:gd name="T72" fmla="*/ 0 w 1790"/>
                <a:gd name="T73" fmla="*/ 0 h 2462"/>
                <a:gd name="T74" fmla="*/ 0 w 1790"/>
                <a:gd name="T75" fmla="*/ 0 h 2462"/>
                <a:gd name="T76" fmla="*/ 0 w 1790"/>
                <a:gd name="T77" fmla="*/ 0 h 2462"/>
                <a:gd name="T78" fmla="*/ 0 w 1790"/>
                <a:gd name="T79" fmla="*/ 0 h 2462"/>
                <a:gd name="T80" fmla="*/ 0 w 1790"/>
                <a:gd name="T81" fmla="*/ 0 h 2462"/>
                <a:gd name="T82" fmla="*/ 0 w 1790"/>
                <a:gd name="T83" fmla="*/ 0 h 2462"/>
                <a:gd name="T84" fmla="*/ 0 w 1790"/>
                <a:gd name="T85" fmla="*/ 0 h 2462"/>
                <a:gd name="T86" fmla="*/ 0 w 1790"/>
                <a:gd name="T87" fmla="*/ 0 h 2462"/>
                <a:gd name="T88" fmla="*/ 0 w 1790"/>
                <a:gd name="T89" fmla="*/ 0 h 2462"/>
                <a:gd name="T90" fmla="*/ 0 w 1790"/>
                <a:gd name="T91" fmla="*/ 0 h 2462"/>
                <a:gd name="T92" fmla="*/ 0 w 1790"/>
                <a:gd name="T93" fmla="*/ 0 h 2462"/>
                <a:gd name="T94" fmla="*/ 0 w 1790"/>
                <a:gd name="T95" fmla="*/ 0 h 2462"/>
                <a:gd name="T96" fmla="*/ 0 w 1790"/>
                <a:gd name="T97" fmla="*/ 0 h 2462"/>
                <a:gd name="T98" fmla="*/ 0 w 1790"/>
                <a:gd name="T99" fmla="*/ 0 h 246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790"/>
                <a:gd name="T151" fmla="*/ 0 h 2462"/>
                <a:gd name="T152" fmla="*/ 1790 w 1790"/>
                <a:gd name="T153" fmla="*/ 2462 h 246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790" h="2462">
                  <a:moveTo>
                    <a:pt x="1065" y="0"/>
                  </a:moveTo>
                  <a:lnTo>
                    <a:pt x="1167" y="29"/>
                  </a:lnTo>
                  <a:lnTo>
                    <a:pt x="1184" y="109"/>
                  </a:lnTo>
                  <a:lnTo>
                    <a:pt x="1265" y="126"/>
                  </a:lnTo>
                  <a:lnTo>
                    <a:pt x="1355" y="232"/>
                  </a:lnTo>
                  <a:lnTo>
                    <a:pt x="1451" y="313"/>
                  </a:lnTo>
                  <a:lnTo>
                    <a:pt x="1565" y="303"/>
                  </a:lnTo>
                  <a:lnTo>
                    <a:pt x="1726" y="448"/>
                  </a:lnTo>
                  <a:lnTo>
                    <a:pt x="1790" y="836"/>
                  </a:lnTo>
                  <a:lnTo>
                    <a:pt x="1661" y="819"/>
                  </a:lnTo>
                  <a:lnTo>
                    <a:pt x="1517" y="626"/>
                  </a:lnTo>
                  <a:lnTo>
                    <a:pt x="1517" y="755"/>
                  </a:lnTo>
                  <a:lnTo>
                    <a:pt x="1339" y="948"/>
                  </a:lnTo>
                  <a:lnTo>
                    <a:pt x="1404" y="1239"/>
                  </a:lnTo>
                  <a:lnTo>
                    <a:pt x="1532" y="1594"/>
                  </a:lnTo>
                  <a:lnTo>
                    <a:pt x="1710" y="1642"/>
                  </a:lnTo>
                  <a:lnTo>
                    <a:pt x="1661" y="1755"/>
                  </a:lnTo>
                  <a:lnTo>
                    <a:pt x="1549" y="1788"/>
                  </a:lnTo>
                  <a:lnTo>
                    <a:pt x="1597" y="1949"/>
                  </a:lnTo>
                  <a:lnTo>
                    <a:pt x="1419" y="2110"/>
                  </a:lnTo>
                  <a:lnTo>
                    <a:pt x="1436" y="1932"/>
                  </a:lnTo>
                  <a:lnTo>
                    <a:pt x="1258" y="2029"/>
                  </a:lnTo>
                  <a:lnTo>
                    <a:pt x="1114" y="2207"/>
                  </a:lnTo>
                  <a:lnTo>
                    <a:pt x="1194" y="2303"/>
                  </a:lnTo>
                  <a:lnTo>
                    <a:pt x="1065" y="2336"/>
                  </a:lnTo>
                  <a:lnTo>
                    <a:pt x="968" y="2462"/>
                  </a:lnTo>
                  <a:lnTo>
                    <a:pt x="952" y="2352"/>
                  </a:lnTo>
                  <a:lnTo>
                    <a:pt x="775" y="2336"/>
                  </a:lnTo>
                  <a:lnTo>
                    <a:pt x="662" y="2417"/>
                  </a:lnTo>
                  <a:lnTo>
                    <a:pt x="629" y="2159"/>
                  </a:lnTo>
                  <a:lnTo>
                    <a:pt x="420" y="2029"/>
                  </a:lnTo>
                  <a:lnTo>
                    <a:pt x="268" y="2161"/>
                  </a:lnTo>
                  <a:lnTo>
                    <a:pt x="242" y="2046"/>
                  </a:lnTo>
                  <a:lnTo>
                    <a:pt x="16" y="1755"/>
                  </a:lnTo>
                  <a:lnTo>
                    <a:pt x="0" y="1626"/>
                  </a:lnTo>
                  <a:lnTo>
                    <a:pt x="145" y="1497"/>
                  </a:lnTo>
                  <a:lnTo>
                    <a:pt x="65" y="1368"/>
                  </a:lnTo>
                  <a:lnTo>
                    <a:pt x="242" y="1255"/>
                  </a:lnTo>
                  <a:lnTo>
                    <a:pt x="338" y="1239"/>
                  </a:lnTo>
                  <a:lnTo>
                    <a:pt x="436" y="980"/>
                  </a:lnTo>
                  <a:lnTo>
                    <a:pt x="323" y="916"/>
                  </a:lnTo>
                  <a:lnTo>
                    <a:pt x="338" y="787"/>
                  </a:lnTo>
                  <a:lnTo>
                    <a:pt x="242" y="723"/>
                  </a:lnTo>
                  <a:lnTo>
                    <a:pt x="226" y="529"/>
                  </a:lnTo>
                  <a:lnTo>
                    <a:pt x="371" y="352"/>
                  </a:lnTo>
                  <a:lnTo>
                    <a:pt x="404" y="155"/>
                  </a:lnTo>
                  <a:lnTo>
                    <a:pt x="626" y="216"/>
                  </a:lnTo>
                  <a:lnTo>
                    <a:pt x="739" y="158"/>
                  </a:lnTo>
                  <a:lnTo>
                    <a:pt x="974" y="94"/>
                  </a:lnTo>
                  <a:lnTo>
                    <a:pt x="1065" y="0"/>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100" name="Freeform 114"/>
            <p:cNvSpPr>
              <a:spLocks noChangeAspect="1"/>
            </p:cNvSpPr>
            <p:nvPr/>
          </p:nvSpPr>
          <p:spPr bwMode="auto">
            <a:xfrm rot="815464">
              <a:off x="7315218" y="1952801"/>
              <a:ext cx="80964" cy="153981"/>
            </a:xfrm>
            <a:custGeom>
              <a:avLst/>
              <a:gdLst>
                <a:gd name="T0" fmla="*/ 0 w 199"/>
                <a:gd name="T1" fmla="*/ 0 h 381"/>
                <a:gd name="T2" fmla="*/ 0 w 199"/>
                <a:gd name="T3" fmla="*/ 0 h 381"/>
                <a:gd name="T4" fmla="*/ 0 w 199"/>
                <a:gd name="T5" fmla="*/ 0 h 381"/>
                <a:gd name="T6" fmla="*/ 0 w 199"/>
                <a:gd name="T7" fmla="*/ 0 h 381"/>
                <a:gd name="T8" fmla="*/ 0 w 199"/>
                <a:gd name="T9" fmla="*/ 0 h 381"/>
                <a:gd name="T10" fmla="*/ 0 w 199"/>
                <a:gd name="T11" fmla="*/ 0 h 381"/>
                <a:gd name="T12" fmla="*/ 0 w 199"/>
                <a:gd name="T13" fmla="*/ 0 h 381"/>
                <a:gd name="T14" fmla="*/ 0 60000 65536"/>
                <a:gd name="T15" fmla="*/ 0 60000 65536"/>
                <a:gd name="T16" fmla="*/ 0 60000 65536"/>
                <a:gd name="T17" fmla="*/ 0 60000 65536"/>
                <a:gd name="T18" fmla="*/ 0 60000 65536"/>
                <a:gd name="T19" fmla="*/ 0 60000 65536"/>
                <a:gd name="T20" fmla="*/ 0 60000 65536"/>
                <a:gd name="T21" fmla="*/ 0 w 199"/>
                <a:gd name="T22" fmla="*/ 0 h 381"/>
                <a:gd name="T23" fmla="*/ 199 w 199"/>
                <a:gd name="T24" fmla="*/ 381 h 38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9" h="381">
                  <a:moveTo>
                    <a:pt x="199" y="97"/>
                  </a:moveTo>
                  <a:lnTo>
                    <a:pt x="155" y="235"/>
                  </a:lnTo>
                  <a:lnTo>
                    <a:pt x="167" y="371"/>
                  </a:lnTo>
                  <a:lnTo>
                    <a:pt x="122" y="381"/>
                  </a:lnTo>
                  <a:lnTo>
                    <a:pt x="0" y="145"/>
                  </a:lnTo>
                  <a:lnTo>
                    <a:pt x="129" y="0"/>
                  </a:lnTo>
                  <a:lnTo>
                    <a:pt x="199" y="97"/>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101" name="Freeform 115"/>
            <p:cNvSpPr>
              <a:spLocks noChangeAspect="1"/>
            </p:cNvSpPr>
            <p:nvPr/>
          </p:nvSpPr>
          <p:spPr bwMode="auto">
            <a:xfrm rot="815464">
              <a:off x="6192847" y="2732234"/>
              <a:ext cx="98426" cy="87310"/>
            </a:xfrm>
            <a:custGeom>
              <a:avLst/>
              <a:gdLst>
                <a:gd name="T0" fmla="*/ 0 w 233"/>
                <a:gd name="T1" fmla="*/ 0 h 209"/>
                <a:gd name="T2" fmla="*/ 0 w 233"/>
                <a:gd name="T3" fmla="*/ 0 h 209"/>
                <a:gd name="T4" fmla="*/ 0 w 233"/>
                <a:gd name="T5" fmla="*/ 0 h 209"/>
                <a:gd name="T6" fmla="*/ 0 w 233"/>
                <a:gd name="T7" fmla="*/ 0 h 209"/>
                <a:gd name="T8" fmla="*/ 0 w 233"/>
                <a:gd name="T9" fmla="*/ 0 h 209"/>
                <a:gd name="T10" fmla="*/ 0 60000 65536"/>
                <a:gd name="T11" fmla="*/ 0 60000 65536"/>
                <a:gd name="T12" fmla="*/ 0 60000 65536"/>
                <a:gd name="T13" fmla="*/ 0 60000 65536"/>
                <a:gd name="T14" fmla="*/ 0 60000 65536"/>
                <a:gd name="T15" fmla="*/ 0 w 233"/>
                <a:gd name="T16" fmla="*/ 0 h 209"/>
                <a:gd name="T17" fmla="*/ 233 w 233"/>
                <a:gd name="T18" fmla="*/ 209 h 209"/>
              </a:gdLst>
              <a:ahLst/>
              <a:cxnLst>
                <a:cxn ang="T10">
                  <a:pos x="T0" y="T1"/>
                </a:cxn>
                <a:cxn ang="T11">
                  <a:pos x="T2" y="T3"/>
                </a:cxn>
                <a:cxn ang="T12">
                  <a:pos x="T4" y="T5"/>
                </a:cxn>
                <a:cxn ang="T13">
                  <a:pos x="T6" y="T7"/>
                </a:cxn>
                <a:cxn ang="T14">
                  <a:pos x="T8" y="T9"/>
                </a:cxn>
              </a:cxnLst>
              <a:rect l="T15" t="T16" r="T17" b="T18"/>
              <a:pathLst>
                <a:path w="233" h="209">
                  <a:moveTo>
                    <a:pt x="0" y="209"/>
                  </a:moveTo>
                  <a:lnTo>
                    <a:pt x="233" y="74"/>
                  </a:lnTo>
                  <a:lnTo>
                    <a:pt x="184" y="0"/>
                  </a:lnTo>
                  <a:lnTo>
                    <a:pt x="7" y="0"/>
                  </a:lnTo>
                  <a:lnTo>
                    <a:pt x="0" y="209"/>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102" name="Freeform 116"/>
            <p:cNvSpPr>
              <a:spLocks noChangeAspect="1"/>
            </p:cNvSpPr>
            <p:nvPr/>
          </p:nvSpPr>
          <p:spPr bwMode="auto">
            <a:xfrm rot="815464">
              <a:off x="5988058" y="2495706"/>
              <a:ext cx="207965" cy="204779"/>
            </a:xfrm>
            <a:custGeom>
              <a:avLst/>
              <a:gdLst>
                <a:gd name="T0" fmla="*/ 0 w 510"/>
                <a:gd name="T1" fmla="*/ 0 h 494"/>
                <a:gd name="T2" fmla="*/ 0 w 510"/>
                <a:gd name="T3" fmla="*/ 0 h 494"/>
                <a:gd name="T4" fmla="*/ 0 w 510"/>
                <a:gd name="T5" fmla="*/ 0 h 494"/>
                <a:gd name="T6" fmla="*/ 0 w 510"/>
                <a:gd name="T7" fmla="*/ 0 h 494"/>
                <a:gd name="T8" fmla="*/ 0 w 510"/>
                <a:gd name="T9" fmla="*/ 0 h 494"/>
                <a:gd name="T10" fmla="*/ 0 w 510"/>
                <a:gd name="T11" fmla="*/ 0 h 494"/>
                <a:gd name="T12" fmla="*/ 0 w 510"/>
                <a:gd name="T13" fmla="*/ 0 h 494"/>
                <a:gd name="T14" fmla="*/ 0 w 510"/>
                <a:gd name="T15" fmla="*/ 0 h 494"/>
                <a:gd name="T16" fmla="*/ 0 w 510"/>
                <a:gd name="T17" fmla="*/ 0 h 494"/>
                <a:gd name="T18" fmla="*/ 0 w 510"/>
                <a:gd name="T19" fmla="*/ 0 h 494"/>
                <a:gd name="T20" fmla="*/ 0 w 510"/>
                <a:gd name="T21" fmla="*/ 0 h 49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0"/>
                <a:gd name="T34" fmla="*/ 0 h 494"/>
                <a:gd name="T35" fmla="*/ 510 w 510"/>
                <a:gd name="T36" fmla="*/ 494 h 49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0" h="494">
                  <a:moveTo>
                    <a:pt x="0" y="274"/>
                  </a:moveTo>
                  <a:lnTo>
                    <a:pt x="6" y="364"/>
                  </a:lnTo>
                  <a:lnTo>
                    <a:pt x="188" y="494"/>
                  </a:lnTo>
                  <a:lnTo>
                    <a:pt x="284" y="494"/>
                  </a:lnTo>
                  <a:lnTo>
                    <a:pt x="510" y="203"/>
                  </a:lnTo>
                  <a:lnTo>
                    <a:pt x="510" y="0"/>
                  </a:lnTo>
                  <a:lnTo>
                    <a:pt x="188" y="9"/>
                  </a:lnTo>
                  <a:lnTo>
                    <a:pt x="155" y="96"/>
                  </a:lnTo>
                  <a:lnTo>
                    <a:pt x="177" y="170"/>
                  </a:lnTo>
                  <a:lnTo>
                    <a:pt x="80" y="155"/>
                  </a:lnTo>
                  <a:lnTo>
                    <a:pt x="0" y="274"/>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103" name="Freeform 117"/>
            <p:cNvSpPr>
              <a:spLocks noChangeAspect="1"/>
            </p:cNvSpPr>
            <p:nvPr/>
          </p:nvSpPr>
          <p:spPr bwMode="auto">
            <a:xfrm rot="815464">
              <a:off x="6234123" y="2446494"/>
              <a:ext cx="152401" cy="92072"/>
            </a:xfrm>
            <a:custGeom>
              <a:avLst/>
              <a:gdLst>
                <a:gd name="T0" fmla="*/ 0 w 361"/>
                <a:gd name="T1" fmla="*/ 0 h 219"/>
                <a:gd name="T2" fmla="*/ 0 w 361"/>
                <a:gd name="T3" fmla="*/ 0 h 219"/>
                <a:gd name="T4" fmla="*/ 0 w 361"/>
                <a:gd name="T5" fmla="*/ 0 h 219"/>
                <a:gd name="T6" fmla="*/ 0 w 361"/>
                <a:gd name="T7" fmla="*/ 0 h 219"/>
                <a:gd name="T8" fmla="*/ 0 w 361"/>
                <a:gd name="T9" fmla="*/ 0 h 219"/>
                <a:gd name="T10" fmla="*/ 0 w 361"/>
                <a:gd name="T11" fmla="*/ 0 h 219"/>
                <a:gd name="T12" fmla="*/ 0 w 361"/>
                <a:gd name="T13" fmla="*/ 0 h 219"/>
                <a:gd name="T14" fmla="*/ 0 60000 65536"/>
                <a:gd name="T15" fmla="*/ 0 60000 65536"/>
                <a:gd name="T16" fmla="*/ 0 60000 65536"/>
                <a:gd name="T17" fmla="*/ 0 60000 65536"/>
                <a:gd name="T18" fmla="*/ 0 60000 65536"/>
                <a:gd name="T19" fmla="*/ 0 60000 65536"/>
                <a:gd name="T20" fmla="*/ 0 60000 65536"/>
                <a:gd name="T21" fmla="*/ 0 w 361"/>
                <a:gd name="T22" fmla="*/ 0 h 219"/>
                <a:gd name="T23" fmla="*/ 361 w 361"/>
                <a:gd name="T24" fmla="*/ 219 h 2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1" h="219">
                  <a:moveTo>
                    <a:pt x="0" y="112"/>
                  </a:moveTo>
                  <a:lnTo>
                    <a:pt x="129" y="97"/>
                  </a:lnTo>
                  <a:lnTo>
                    <a:pt x="265" y="0"/>
                  </a:lnTo>
                  <a:lnTo>
                    <a:pt x="361" y="58"/>
                  </a:lnTo>
                  <a:lnTo>
                    <a:pt x="183" y="219"/>
                  </a:lnTo>
                  <a:lnTo>
                    <a:pt x="55" y="219"/>
                  </a:lnTo>
                  <a:lnTo>
                    <a:pt x="0" y="112"/>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grpSp>
          <p:nvGrpSpPr>
            <p:cNvPr id="104" name="Group 118"/>
            <p:cNvGrpSpPr>
              <a:grpSpLocks noChangeAspect="1"/>
            </p:cNvGrpSpPr>
            <p:nvPr/>
          </p:nvGrpSpPr>
          <p:grpSpPr bwMode="auto">
            <a:xfrm rot="815464">
              <a:off x="4561882" y="2333207"/>
              <a:ext cx="2551458" cy="2416805"/>
              <a:chOff x="2825" y="1492"/>
              <a:chExt cx="1246" cy="1184"/>
            </a:xfrm>
            <a:solidFill>
              <a:schemeClr val="tx2">
                <a:lumMod val="60000"/>
                <a:lumOff val="40000"/>
              </a:schemeClr>
            </a:solidFill>
          </p:grpSpPr>
          <p:sp>
            <p:nvSpPr>
              <p:cNvPr id="105" name="Freeform 119"/>
              <p:cNvSpPr>
                <a:spLocks noChangeAspect="1"/>
              </p:cNvSpPr>
              <p:nvPr/>
            </p:nvSpPr>
            <p:spPr bwMode="auto">
              <a:xfrm>
                <a:off x="3112" y="1522"/>
                <a:ext cx="959" cy="1154"/>
              </a:xfrm>
              <a:custGeom>
                <a:avLst/>
                <a:gdLst>
                  <a:gd name="T0" fmla="*/ 0 w 4794"/>
                  <a:gd name="T1" fmla="*/ 0 h 5770"/>
                  <a:gd name="T2" fmla="*/ 0 w 4794"/>
                  <a:gd name="T3" fmla="*/ 0 h 5770"/>
                  <a:gd name="T4" fmla="*/ 1 w 4794"/>
                  <a:gd name="T5" fmla="*/ 1 h 5770"/>
                  <a:gd name="T6" fmla="*/ 1 w 4794"/>
                  <a:gd name="T7" fmla="*/ 0 h 5770"/>
                  <a:gd name="T8" fmla="*/ 1 w 4794"/>
                  <a:gd name="T9" fmla="*/ 0 h 5770"/>
                  <a:gd name="T10" fmla="*/ 1 w 4794"/>
                  <a:gd name="T11" fmla="*/ 0 h 5770"/>
                  <a:gd name="T12" fmla="*/ 1 w 4794"/>
                  <a:gd name="T13" fmla="*/ 0 h 5770"/>
                  <a:gd name="T14" fmla="*/ 1 w 4794"/>
                  <a:gd name="T15" fmla="*/ 0 h 5770"/>
                  <a:gd name="T16" fmla="*/ 1 w 4794"/>
                  <a:gd name="T17" fmla="*/ 0 h 5770"/>
                  <a:gd name="T18" fmla="*/ 1 w 4794"/>
                  <a:gd name="T19" fmla="*/ 0 h 5770"/>
                  <a:gd name="T20" fmla="*/ 1 w 4794"/>
                  <a:gd name="T21" fmla="*/ 0 h 5770"/>
                  <a:gd name="T22" fmla="*/ 1 w 4794"/>
                  <a:gd name="T23" fmla="*/ 0 h 5770"/>
                  <a:gd name="T24" fmla="*/ 1 w 4794"/>
                  <a:gd name="T25" fmla="*/ 0 h 5770"/>
                  <a:gd name="T26" fmla="*/ 1 w 4794"/>
                  <a:gd name="T27" fmla="*/ 0 h 5770"/>
                  <a:gd name="T28" fmla="*/ 1 w 4794"/>
                  <a:gd name="T29" fmla="*/ 1 h 5770"/>
                  <a:gd name="T30" fmla="*/ 1 w 4794"/>
                  <a:gd name="T31" fmla="*/ 1 h 5770"/>
                  <a:gd name="T32" fmla="*/ 1 w 4794"/>
                  <a:gd name="T33" fmla="*/ 1 h 5770"/>
                  <a:gd name="T34" fmla="*/ 1 w 4794"/>
                  <a:gd name="T35" fmla="*/ 1 h 5770"/>
                  <a:gd name="T36" fmla="*/ 1 w 4794"/>
                  <a:gd name="T37" fmla="*/ 1 h 5770"/>
                  <a:gd name="T38" fmla="*/ 1 w 4794"/>
                  <a:gd name="T39" fmla="*/ 1 h 5770"/>
                  <a:gd name="T40" fmla="*/ 1 w 4794"/>
                  <a:gd name="T41" fmla="*/ 1 h 5770"/>
                  <a:gd name="T42" fmla="*/ 1 w 4794"/>
                  <a:gd name="T43" fmla="*/ 2 h 5770"/>
                  <a:gd name="T44" fmla="*/ 1 w 4794"/>
                  <a:gd name="T45" fmla="*/ 2 h 5770"/>
                  <a:gd name="T46" fmla="*/ 1 w 4794"/>
                  <a:gd name="T47" fmla="*/ 2 h 5770"/>
                  <a:gd name="T48" fmla="*/ 1 w 4794"/>
                  <a:gd name="T49" fmla="*/ 2 h 5770"/>
                  <a:gd name="T50" fmla="*/ 1 w 4794"/>
                  <a:gd name="T51" fmla="*/ 2 h 5770"/>
                  <a:gd name="T52" fmla="*/ 1 w 4794"/>
                  <a:gd name="T53" fmla="*/ 2 h 5770"/>
                  <a:gd name="T54" fmla="*/ 1 w 4794"/>
                  <a:gd name="T55" fmla="*/ 2 h 5770"/>
                  <a:gd name="T56" fmla="*/ 1 w 4794"/>
                  <a:gd name="T57" fmla="*/ 2 h 5770"/>
                  <a:gd name="T58" fmla="*/ 1 w 4794"/>
                  <a:gd name="T59" fmla="*/ 2 h 5770"/>
                  <a:gd name="T60" fmla="*/ 1 w 4794"/>
                  <a:gd name="T61" fmla="*/ 2 h 5770"/>
                  <a:gd name="T62" fmla="*/ 0 w 4794"/>
                  <a:gd name="T63" fmla="*/ 2 h 5770"/>
                  <a:gd name="T64" fmla="*/ 0 w 4794"/>
                  <a:gd name="T65" fmla="*/ 2 h 5770"/>
                  <a:gd name="T66" fmla="*/ 0 w 4794"/>
                  <a:gd name="T67" fmla="*/ 2 h 5770"/>
                  <a:gd name="T68" fmla="*/ 0 w 4794"/>
                  <a:gd name="T69" fmla="*/ 2 h 5770"/>
                  <a:gd name="T70" fmla="*/ 0 w 4794"/>
                  <a:gd name="T71" fmla="*/ 1 h 5770"/>
                  <a:gd name="T72" fmla="*/ 0 w 4794"/>
                  <a:gd name="T73" fmla="*/ 1 h 5770"/>
                  <a:gd name="T74" fmla="*/ 0 w 4794"/>
                  <a:gd name="T75" fmla="*/ 1 h 5770"/>
                  <a:gd name="T76" fmla="*/ 0 w 4794"/>
                  <a:gd name="T77" fmla="*/ 1 h 5770"/>
                  <a:gd name="T78" fmla="*/ 0 w 4794"/>
                  <a:gd name="T79" fmla="*/ 1 h 5770"/>
                  <a:gd name="T80" fmla="*/ 0 w 4794"/>
                  <a:gd name="T81" fmla="*/ 1 h 5770"/>
                  <a:gd name="T82" fmla="*/ 0 w 4794"/>
                  <a:gd name="T83" fmla="*/ 1 h 5770"/>
                  <a:gd name="T84" fmla="*/ 0 w 4794"/>
                  <a:gd name="T85" fmla="*/ 1 h 5770"/>
                  <a:gd name="T86" fmla="*/ 0 w 4794"/>
                  <a:gd name="T87" fmla="*/ 1 h 5770"/>
                  <a:gd name="T88" fmla="*/ 0 w 4794"/>
                  <a:gd name="T89" fmla="*/ 1 h 577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4794"/>
                  <a:gd name="T136" fmla="*/ 0 h 5770"/>
                  <a:gd name="T137" fmla="*/ 4794 w 4794"/>
                  <a:gd name="T138" fmla="*/ 5770 h 577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4794" h="5770">
                    <a:moveTo>
                      <a:pt x="1083" y="1743"/>
                    </a:moveTo>
                    <a:lnTo>
                      <a:pt x="1019" y="1566"/>
                    </a:lnTo>
                    <a:lnTo>
                      <a:pt x="1019" y="1405"/>
                    </a:lnTo>
                    <a:lnTo>
                      <a:pt x="1197" y="1437"/>
                    </a:lnTo>
                    <a:lnTo>
                      <a:pt x="1310" y="1388"/>
                    </a:lnTo>
                    <a:lnTo>
                      <a:pt x="1503" y="1405"/>
                    </a:lnTo>
                    <a:lnTo>
                      <a:pt x="1407" y="1646"/>
                    </a:lnTo>
                    <a:lnTo>
                      <a:pt x="1617" y="1727"/>
                    </a:lnTo>
                    <a:lnTo>
                      <a:pt x="1988" y="1904"/>
                    </a:lnTo>
                    <a:lnTo>
                      <a:pt x="1955" y="1598"/>
                    </a:lnTo>
                    <a:lnTo>
                      <a:pt x="2149" y="1566"/>
                    </a:lnTo>
                    <a:lnTo>
                      <a:pt x="2196" y="1452"/>
                    </a:lnTo>
                    <a:lnTo>
                      <a:pt x="2503" y="1242"/>
                    </a:lnTo>
                    <a:lnTo>
                      <a:pt x="2277" y="1081"/>
                    </a:lnTo>
                    <a:lnTo>
                      <a:pt x="2342" y="920"/>
                    </a:lnTo>
                    <a:lnTo>
                      <a:pt x="2616" y="710"/>
                    </a:lnTo>
                    <a:lnTo>
                      <a:pt x="2729" y="759"/>
                    </a:lnTo>
                    <a:lnTo>
                      <a:pt x="2794" y="613"/>
                    </a:lnTo>
                    <a:lnTo>
                      <a:pt x="3019" y="485"/>
                    </a:lnTo>
                    <a:lnTo>
                      <a:pt x="3036" y="613"/>
                    </a:lnTo>
                    <a:lnTo>
                      <a:pt x="3165" y="613"/>
                    </a:lnTo>
                    <a:lnTo>
                      <a:pt x="3229" y="532"/>
                    </a:lnTo>
                    <a:lnTo>
                      <a:pt x="3536" y="532"/>
                    </a:lnTo>
                    <a:lnTo>
                      <a:pt x="3536" y="307"/>
                    </a:lnTo>
                    <a:lnTo>
                      <a:pt x="3810" y="49"/>
                    </a:lnTo>
                    <a:lnTo>
                      <a:pt x="4019" y="161"/>
                    </a:lnTo>
                    <a:lnTo>
                      <a:pt x="4132" y="129"/>
                    </a:lnTo>
                    <a:lnTo>
                      <a:pt x="4293" y="146"/>
                    </a:lnTo>
                    <a:lnTo>
                      <a:pt x="4268" y="0"/>
                    </a:lnTo>
                    <a:lnTo>
                      <a:pt x="4374" y="42"/>
                    </a:lnTo>
                    <a:lnTo>
                      <a:pt x="4526" y="172"/>
                    </a:lnTo>
                    <a:lnTo>
                      <a:pt x="4397" y="445"/>
                    </a:lnTo>
                    <a:lnTo>
                      <a:pt x="4348" y="543"/>
                    </a:lnTo>
                    <a:lnTo>
                      <a:pt x="4455" y="710"/>
                    </a:lnTo>
                    <a:lnTo>
                      <a:pt x="4622" y="710"/>
                    </a:lnTo>
                    <a:lnTo>
                      <a:pt x="4664" y="695"/>
                    </a:lnTo>
                    <a:lnTo>
                      <a:pt x="4762" y="788"/>
                    </a:lnTo>
                    <a:lnTo>
                      <a:pt x="4729" y="985"/>
                    </a:lnTo>
                    <a:lnTo>
                      <a:pt x="4584" y="1162"/>
                    </a:lnTo>
                    <a:lnTo>
                      <a:pt x="4600" y="1356"/>
                    </a:lnTo>
                    <a:lnTo>
                      <a:pt x="4696" y="1420"/>
                    </a:lnTo>
                    <a:lnTo>
                      <a:pt x="4681" y="1549"/>
                    </a:lnTo>
                    <a:lnTo>
                      <a:pt x="4794" y="1613"/>
                    </a:lnTo>
                    <a:lnTo>
                      <a:pt x="4696" y="1872"/>
                    </a:lnTo>
                    <a:lnTo>
                      <a:pt x="4600" y="1888"/>
                    </a:lnTo>
                    <a:lnTo>
                      <a:pt x="4423" y="2001"/>
                    </a:lnTo>
                    <a:lnTo>
                      <a:pt x="4503" y="2130"/>
                    </a:lnTo>
                    <a:lnTo>
                      <a:pt x="4358" y="2259"/>
                    </a:lnTo>
                    <a:lnTo>
                      <a:pt x="4374" y="2388"/>
                    </a:lnTo>
                    <a:lnTo>
                      <a:pt x="4600" y="2679"/>
                    </a:lnTo>
                    <a:lnTo>
                      <a:pt x="4626" y="2794"/>
                    </a:lnTo>
                    <a:lnTo>
                      <a:pt x="4649" y="2904"/>
                    </a:lnTo>
                    <a:lnTo>
                      <a:pt x="4471" y="2953"/>
                    </a:lnTo>
                    <a:lnTo>
                      <a:pt x="4342" y="3050"/>
                    </a:lnTo>
                    <a:lnTo>
                      <a:pt x="4181" y="3001"/>
                    </a:lnTo>
                    <a:lnTo>
                      <a:pt x="4164" y="3163"/>
                    </a:lnTo>
                    <a:lnTo>
                      <a:pt x="4278" y="3275"/>
                    </a:lnTo>
                    <a:lnTo>
                      <a:pt x="4229" y="3501"/>
                    </a:lnTo>
                    <a:lnTo>
                      <a:pt x="4407" y="3824"/>
                    </a:lnTo>
                    <a:lnTo>
                      <a:pt x="4293" y="4050"/>
                    </a:lnTo>
                    <a:lnTo>
                      <a:pt x="4181" y="4050"/>
                    </a:lnTo>
                    <a:lnTo>
                      <a:pt x="4197" y="4195"/>
                    </a:lnTo>
                    <a:lnTo>
                      <a:pt x="3922" y="4309"/>
                    </a:lnTo>
                    <a:lnTo>
                      <a:pt x="4003" y="4598"/>
                    </a:lnTo>
                    <a:lnTo>
                      <a:pt x="3954" y="4712"/>
                    </a:lnTo>
                    <a:lnTo>
                      <a:pt x="4068" y="4792"/>
                    </a:lnTo>
                    <a:lnTo>
                      <a:pt x="4068" y="4970"/>
                    </a:lnTo>
                    <a:lnTo>
                      <a:pt x="4181" y="4970"/>
                    </a:lnTo>
                    <a:lnTo>
                      <a:pt x="4149" y="5147"/>
                    </a:lnTo>
                    <a:lnTo>
                      <a:pt x="4219" y="5292"/>
                    </a:lnTo>
                    <a:lnTo>
                      <a:pt x="4049" y="5392"/>
                    </a:lnTo>
                    <a:lnTo>
                      <a:pt x="3997" y="5543"/>
                    </a:lnTo>
                    <a:lnTo>
                      <a:pt x="3888" y="5543"/>
                    </a:lnTo>
                    <a:lnTo>
                      <a:pt x="3700" y="5651"/>
                    </a:lnTo>
                    <a:lnTo>
                      <a:pt x="3636" y="5715"/>
                    </a:lnTo>
                    <a:lnTo>
                      <a:pt x="3500" y="5699"/>
                    </a:lnTo>
                    <a:lnTo>
                      <a:pt x="3384" y="5753"/>
                    </a:lnTo>
                    <a:lnTo>
                      <a:pt x="3242" y="5673"/>
                    </a:lnTo>
                    <a:lnTo>
                      <a:pt x="3112" y="5738"/>
                    </a:lnTo>
                    <a:lnTo>
                      <a:pt x="2984" y="5699"/>
                    </a:lnTo>
                    <a:lnTo>
                      <a:pt x="2900" y="5770"/>
                    </a:lnTo>
                    <a:lnTo>
                      <a:pt x="2803" y="5706"/>
                    </a:lnTo>
                    <a:lnTo>
                      <a:pt x="2639" y="5770"/>
                    </a:lnTo>
                    <a:lnTo>
                      <a:pt x="2523" y="5673"/>
                    </a:lnTo>
                    <a:lnTo>
                      <a:pt x="2416" y="5608"/>
                    </a:lnTo>
                    <a:lnTo>
                      <a:pt x="2384" y="5528"/>
                    </a:lnTo>
                    <a:lnTo>
                      <a:pt x="2264" y="5350"/>
                    </a:lnTo>
                    <a:lnTo>
                      <a:pt x="2232" y="5248"/>
                    </a:lnTo>
                    <a:lnTo>
                      <a:pt x="2152" y="5214"/>
                    </a:lnTo>
                    <a:lnTo>
                      <a:pt x="2054" y="5327"/>
                    </a:lnTo>
                    <a:lnTo>
                      <a:pt x="1965" y="5205"/>
                    </a:lnTo>
                    <a:lnTo>
                      <a:pt x="1803" y="5108"/>
                    </a:lnTo>
                    <a:lnTo>
                      <a:pt x="1651" y="5269"/>
                    </a:lnTo>
                    <a:lnTo>
                      <a:pt x="1609" y="5479"/>
                    </a:lnTo>
                    <a:lnTo>
                      <a:pt x="1475" y="5651"/>
                    </a:lnTo>
                    <a:lnTo>
                      <a:pt x="1420" y="5537"/>
                    </a:lnTo>
                    <a:lnTo>
                      <a:pt x="1394" y="5608"/>
                    </a:lnTo>
                    <a:lnTo>
                      <a:pt x="1193" y="5673"/>
                    </a:lnTo>
                    <a:lnTo>
                      <a:pt x="1168" y="5731"/>
                    </a:lnTo>
                    <a:lnTo>
                      <a:pt x="1064" y="5731"/>
                    </a:lnTo>
                    <a:lnTo>
                      <a:pt x="1032" y="5576"/>
                    </a:lnTo>
                    <a:lnTo>
                      <a:pt x="1071" y="5231"/>
                    </a:lnTo>
                    <a:lnTo>
                      <a:pt x="926" y="5134"/>
                    </a:lnTo>
                    <a:lnTo>
                      <a:pt x="877" y="5028"/>
                    </a:lnTo>
                    <a:lnTo>
                      <a:pt x="919" y="4937"/>
                    </a:lnTo>
                    <a:lnTo>
                      <a:pt x="807" y="4898"/>
                    </a:lnTo>
                    <a:lnTo>
                      <a:pt x="797" y="4744"/>
                    </a:lnTo>
                    <a:lnTo>
                      <a:pt x="652" y="4608"/>
                    </a:lnTo>
                    <a:lnTo>
                      <a:pt x="610" y="4530"/>
                    </a:lnTo>
                    <a:lnTo>
                      <a:pt x="570" y="4453"/>
                    </a:lnTo>
                    <a:lnTo>
                      <a:pt x="307" y="4453"/>
                    </a:lnTo>
                    <a:lnTo>
                      <a:pt x="258" y="4286"/>
                    </a:lnTo>
                    <a:lnTo>
                      <a:pt x="322" y="4140"/>
                    </a:lnTo>
                    <a:lnTo>
                      <a:pt x="216" y="4034"/>
                    </a:lnTo>
                    <a:lnTo>
                      <a:pt x="184" y="3866"/>
                    </a:lnTo>
                    <a:lnTo>
                      <a:pt x="112" y="3828"/>
                    </a:lnTo>
                    <a:lnTo>
                      <a:pt x="216" y="3679"/>
                    </a:lnTo>
                    <a:lnTo>
                      <a:pt x="161" y="3569"/>
                    </a:lnTo>
                    <a:lnTo>
                      <a:pt x="167" y="3440"/>
                    </a:lnTo>
                    <a:lnTo>
                      <a:pt x="97" y="3279"/>
                    </a:lnTo>
                    <a:lnTo>
                      <a:pt x="0" y="3163"/>
                    </a:lnTo>
                    <a:lnTo>
                      <a:pt x="145" y="3010"/>
                    </a:lnTo>
                    <a:lnTo>
                      <a:pt x="275" y="2995"/>
                    </a:lnTo>
                    <a:lnTo>
                      <a:pt x="275" y="2794"/>
                    </a:lnTo>
                    <a:lnTo>
                      <a:pt x="451" y="2550"/>
                    </a:lnTo>
                    <a:lnTo>
                      <a:pt x="371" y="2431"/>
                    </a:lnTo>
                    <a:lnTo>
                      <a:pt x="362" y="2317"/>
                    </a:lnTo>
                    <a:lnTo>
                      <a:pt x="194" y="2188"/>
                    </a:lnTo>
                    <a:lnTo>
                      <a:pt x="135" y="1995"/>
                    </a:lnTo>
                    <a:lnTo>
                      <a:pt x="167" y="1823"/>
                    </a:lnTo>
                    <a:lnTo>
                      <a:pt x="184" y="1872"/>
                    </a:lnTo>
                    <a:lnTo>
                      <a:pt x="264" y="1762"/>
                    </a:lnTo>
                    <a:lnTo>
                      <a:pt x="345" y="1859"/>
                    </a:lnTo>
                    <a:lnTo>
                      <a:pt x="684" y="1678"/>
                    </a:lnTo>
                    <a:lnTo>
                      <a:pt x="716" y="1795"/>
                    </a:lnTo>
                    <a:lnTo>
                      <a:pt x="1083" y="1743"/>
                    </a:lnTo>
                    <a:close/>
                  </a:path>
                </a:pathLst>
              </a:custGeom>
              <a:grp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106" name="Freeform 120"/>
              <p:cNvSpPr>
                <a:spLocks noChangeAspect="1"/>
              </p:cNvSpPr>
              <p:nvPr/>
            </p:nvSpPr>
            <p:spPr bwMode="auto">
              <a:xfrm>
                <a:off x="2923" y="1600"/>
                <a:ext cx="64" cy="89"/>
              </a:xfrm>
              <a:custGeom>
                <a:avLst/>
                <a:gdLst>
                  <a:gd name="T0" fmla="*/ 0 w 324"/>
                  <a:gd name="T1" fmla="*/ 0 h 445"/>
                  <a:gd name="T2" fmla="*/ 0 w 324"/>
                  <a:gd name="T3" fmla="*/ 0 h 445"/>
                  <a:gd name="T4" fmla="*/ 0 w 324"/>
                  <a:gd name="T5" fmla="*/ 0 h 445"/>
                  <a:gd name="T6" fmla="*/ 0 w 324"/>
                  <a:gd name="T7" fmla="*/ 0 h 445"/>
                  <a:gd name="T8" fmla="*/ 0 w 324"/>
                  <a:gd name="T9" fmla="*/ 0 h 445"/>
                  <a:gd name="T10" fmla="*/ 0 w 324"/>
                  <a:gd name="T11" fmla="*/ 0 h 445"/>
                  <a:gd name="T12" fmla="*/ 0 w 324"/>
                  <a:gd name="T13" fmla="*/ 0 h 445"/>
                  <a:gd name="T14" fmla="*/ 0 60000 65536"/>
                  <a:gd name="T15" fmla="*/ 0 60000 65536"/>
                  <a:gd name="T16" fmla="*/ 0 60000 65536"/>
                  <a:gd name="T17" fmla="*/ 0 60000 65536"/>
                  <a:gd name="T18" fmla="*/ 0 60000 65536"/>
                  <a:gd name="T19" fmla="*/ 0 60000 65536"/>
                  <a:gd name="T20" fmla="*/ 0 60000 65536"/>
                  <a:gd name="T21" fmla="*/ 0 w 324"/>
                  <a:gd name="T22" fmla="*/ 0 h 445"/>
                  <a:gd name="T23" fmla="*/ 324 w 324"/>
                  <a:gd name="T24" fmla="*/ 445 h 44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4" h="445">
                    <a:moveTo>
                      <a:pt x="0" y="74"/>
                    </a:moveTo>
                    <a:lnTo>
                      <a:pt x="123" y="0"/>
                    </a:lnTo>
                    <a:lnTo>
                      <a:pt x="129" y="129"/>
                    </a:lnTo>
                    <a:lnTo>
                      <a:pt x="210" y="80"/>
                    </a:lnTo>
                    <a:lnTo>
                      <a:pt x="324" y="235"/>
                    </a:lnTo>
                    <a:lnTo>
                      <a:pt x="0" y="445"/>
                    </a:lnTo>
                    <a:lnTo>
                      <a:pt x="0" y="74"/>
                    </a:lnTo>
                    <a:close/>
                  </a:path>
                </a:pathLst>
              </a:custGeom>
              <a:grp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107" name="Freeform 121"/>
              <p:cNvSpPr>
                <a:spLocks noChangeAspect="1"/>
              </p:cNvSpPr>
              <p:nvPr/>
            </p:nvSpPr>
            <p:spPr bwMode="auto">
              <a:xfrm>
                <a:off x="2845" y="1569"/>
                <a:ext cx="60" cy="76"/>
              </a:xfrm>
              <a:custGeom>
                <a:avLst/>
                <a:gdLst>
                  <a:gd name="T0" fmla="*/ 0 w 299"/>
                  <a:gd name="T1" fmla="*/ 0 h 377"/>
                  <a:gd name="T2" fmla="*/ 0 w 299"/>
                  <a:gd name="T3" fmla="*/ 0 h 377"/>
                  <a:gd name="T4" fmla="*/ 0 w 299"/>
                  <a:gd name="T5" fmla="*/ 0 h 377"/>
                  <a:gd name="T6" fmla="*/ 0 w 299"/>
                  <a:gd name="T7" fmla="*/ 0 h 377"/>
                  <a:gd name="T8" fmla="*/ 0 w 299"/>
                  <a:gd name="T9" fmla="*/ 0 h 377"/>
                  <a:gd name="T10" fmla="*/ 0 w 299"/>
                  <a:gd name="T11" fmla="*/ 0 h 377"/>
                  <a:gd name="T12" fmla="*/ 0 w 299"/>
                  <a:gd name="T13" fmla="*/ 0 h 377"/>
                  <a:gd name="T14" fmla="*/ 0 w 299"/>
                  <a:gd name="T15" fmla="*/ 0 h 377"/>
                  <a:gd name="T16" fmla="*/ 0 60000 65536"/>
                  <a:gd name="T17" fmla="*/ 0 60000 65536"/>
                  <a:gd name="T18" fmla="*/ 0 60000 65536"/>
                  <a:gd name="T19" fmla="*/ 0 60000 65536"/>
                  <a:gd name="T20" fmla="*/ 0 60000 65536"/>
                  <a:gd name="T21" fmla="*/ 0 60000 65536"/>
                  <a:gd name="T22" fmla="*/ 0 60000 65536"/>
                  <a:gd name="T23" fmla="*/ 0 60000 65536"/>
                  <a:gd name="T24" fmla="*/ 0 w 299"/>
                  <a:gd name="T25" fmla="*/ 0 h 377"/>
                  <a:gd name="T26" fmla="*/ 299 w 299"/>
                  <a:gd name="T27" fmla="*/ 377 h 37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99" h="377">
                    <a:moveTo>
                      <a:pt x="0" y="200"/>
                    </a:moveTo>
                    <a:lnTo>
                      <a:pt x="32" y="88"/>
                    </a:lnTo>
                    <a:lnTo>
                      <a:pt x="171" y="0"/>
                    </a:lnTo>
                    <a:lnTo>
                      <a:pt x="176" y="97"/>
                    </a:lnTo>
                    <a:lnTo>
                      <a:pt x="284" y="23"/>
                    </a:lnTo>
                    <a:lnTo>
                      <a:pt x="299" y="241"/>
                    </a:lnTo>
                    <a:lnTo>
                      <a:pt x="284" y="377"/>
                    </a:lnTo>
                    <a:lnTo>
                      <a:pt x="0" y="200"/>
                    </a:lnTo>
                    <a:close/>
                  </a:path>
                </a:pathLst>
              </a:custGeom>
              <a:grp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108" name="Freeform 122"/>
              <p:cNvSpPr>
                <a:spLocks noChangeAspect="1"/>
              </p:cNvSpPr>
              <p:nvPr/>
            </p:nvSpPr>
            <p:spPr bwMode="auto">
              <a:xfrm>
                <a:off x="2825" y="1492"/>
                <a:ext cx="53" cy="80"/>
              </a:xfrm>
              <a:custGeom>
                <a:avLst/>
                <a:gdLst>
                  <a:gd name="T0" fmla="*/ 0 w 265"/>
                  <a:gd name="T1" fmla="*/ 0 h 403"/>
                  <a:gd name="T2" fmla="*/ 0 w 265"/>
                  <a:gd name="T3" fmla="*/ 0 h 403"/>
                  <a:gd name="T4" fmla="*/ 0 w 265"/>
                  <a:gd name="T5" fmla="*/ 0 h 403"/>
                  <a:gd name="T6" fmla="*/ 0 w 265"/>
                  <a:gd name="T7" fmla="*/ 0 h 403"/>
                  <a:gd name="T8" fmla="*/ 0 w 265"/>
                  <a:gd name="T9" fmla="*/ 0 h 403"/>
                  <a:gd name="T10" fmla="*/ 0 w 265"/>
                  <a:gd name="T11" fmla="*/ 0 h 403"/>
                  <a:gd name="T12" fmla="*/ 0 w 265"/>
                  <a:gd name="T13" fmla="*/ 0 h 403"/>
                  <a:gd name="T14" fmla="*/ 0 60000 65536"/>
                  <a:gd name="T15" fmla="*/ 0 60000 65536"/>
                  <a:gd name="T16" fmla="*/ 0 60000 65536"/>
                  <a:gd name="T17" fmla="*/ 0 60000 65536"/>
                  <a:gd name="T18" fmla="*/ 0 60000 65536"/>
                  <a:gd name="T19" fmla="*/ 0 60000 65536"/>
                  <a:gd name="T20" fmla="*/ 0 60000 65536"/>
                  <a:gd name="T21" fmla="*/ 0 w 265"/>
                  <a:gd name="T22" fmla="*/ 0 h 403"/>
                  <a:gd name="T23" fmla="*/ 265 w 265"/>
                  <a:gd name="T24" fmla="*/ 403 h 40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65" h="403">
                    <a:moveTo>
                      <a:pt x="0" y="344"/>
                    </a:moveTo>
                    <a:lnTo>
                      <a:pt x="87" y="403"/>
                    </a:lnTo>
                    <a:lnTo>
                      <a:pt x="265" y="306"/>
                    </a:lnTo>
                    <a:lnTo>
                      <a:pt x="265" y="119"/>
                    </a:lnTo>
                    <a:lnTo>
                      <a:pt x="161" y="0"/>
                    </a:lnTo>
                    <a:lnTo>
                      <a:pt x="23" y="103"/>
                    </a:lnTo>
                    <a:lnTo>
                      <a:pt x="0" y="344"/>
                    </a:lnTo>
                    <a:close/>
                  </a:path>
                </a:pathLst>
              </a:custGeom>
              <a:grp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grpSp>
      </p:grpSp>
      <p:sp>
        <p:nvSpPr>
          <p:cNvPr id="23555" name="Rectangle 8"/>
          <p:cNvSpPr>
            <a:spLocks noChangeArrowheads="1"/>
          </p:cNvSpPr>
          <p:nvPr/>
        </p:nvSpPr>
        <p:spPr bwMode="auto">
          <a:xfrm>
            <a:off x="12700" y="1069975"/>
            <a:ext cx="9144000" cy="2644775"/>
          </a:xfrm>
          <a:prstGeom prst="rect">
            <a:avLst/>
          </a:prstGeom>
          <a:noFill/>
          <a:ln w="9525" algn="ctr">
            <a:noFill/>
            <a:miter lim="800000"/>
            <a:headEnd/>
            <a:tailEnd/>
          </a:ln>
        </p:spPr>
        <p:txBody>
          <a:bodyPr anchor="ctr">
            <a:spAutoFit/>
          </a:bodyPr>
          <a:lstStyle/>
          <a:p>
            <a:pPr marL="447675" lvl="1" indent="-365125">
              <a:buClr>
                <a:srgbClr val="1F497D"/>
              </a:buClr>
              <a:buFont typeface="Wingdings" pitchFamily="2" charset="2"/>
              <a:buChar char="q"/>
            </a:pPr>
            <a:r>
              <a:rPr lang="en-US" sz="1400" b="1" i="1">
                <a:solidFill>
                  <a:srgbClr val="1F497D"/>
                </a:solidFill>
                <a:latin typeface="Calibri" pitchFamily="34" charset="0"/>
              </a:rPr>
              <a:t>R&amp;D and Trade-off Study are performed, providing initial data for the further design of the Elkon MMP based on the estimate of alternative versions of the deposit development. </a:t>
            </a:r>
          </a:p>
          <a:p>
            <a:pPr marL="447675" lvl="1" indent="-365125" algn="just">
              <a:lnSpc>
                <a:spcPct val="50000"/>
              </a:lnSpc>
            </a:pPr>
            <a:endParaRPr lang="en-US" sz="1400">
              <a:solidFill>
                <a:srgbClr val="1F497D"/>
              </a:solidFill>
              <a:latin typeface="Calibri" pitchFamily="34" charset="0"/>
            </a:endParaRPr>
          </a:p>
          <a:p>
            <a:pPr marL="447675" lvl="1" indent="-365125">
              <a:buClr>
                <a:srgbClr val="1F497D"/>
              </a:buClr>
              <a:buFont typeface="Wingdings" pitchFamily="2" charset="2"/>
              <a:buChar char="q"/>
            </a:pPr>
            <a:r>
              <a:rPr lang="en-US" sz="1400" b="1" i="1">
                <a:solidFill>
                  <a:srgbClr val="1F497D"/>
                </a:solidFill>
                <a:latin typeface="Calibri" pitchFamily="34" charset="0"/>
              </a:rPr>
              <a:t>For performance of these works a number of Russian  (SPb-Giproshakht, RUSBURMASH and other) and foreign (CSA Global, MiningPlus, FLSmidth, Hatch, WorleyParsons and other) consulting and engineering companies were engaged.</a:t>
            </a:r>
          </a:p>
          <a:p>
            <a:pPr marL="447675" lvl="1" indent="-365125" algn="just">
              <a:lnSpc>
                <a:spcPct val="50000"/>
              </a:lnSpc>
            </a:pPr>
            <a:endParaRPr lang="en-US" sz="1400">
              <a:solidFill>
                <a:srgbClr val="1F497D"/>
              </a:solidFill>
              <a:latin typeface="Calibri" pitchFamily="34" charset="0"/>
            </a:endParaRPr>
          </a:p>
          <a:p>
            <a:pPr marL="447675" lvl="1" indent="-365125">
              <a:buClr>
                <a:srgbClr val="1F497D"/>
              </a:buClr>
              <a:buFont typeface="Wingdings" pitchFamily="2" charset="2"/>
              <a:buChar char="q"/>
            </a:pPr>
            <a:r>
              <a:rPr lang="en-US" sz="1400" b="1" i="1">
                <a:solidFill>
                  <a:srgbClr val="1F497D"/>
                </a:solidFill>
                <a:latin typeface="Calibri" pitchFamily="34" charset="0"/>
              </a:rPr>
              <a:t>Intermediate results received in the course of R&amp;D and Trade-off Study development are supposed to provide an opportunity at the turn of 2011–2012 to prepare a Scoping Study and consider a version of gradual development of the deposit, which provides for speeding up facilities commissioning and the higher technical and economical project indicators. Herewith, along with the optimization of project indicators the preparation of design documentation for the first stage of deposit development is supposed to speed up.</a:t>
            </a:r>
          </a:p>
          <a:p>
            <a:pPr algn="ctr"/>
            <a:endParaRPr lang="en-US" sz="1400">
              <a:solidFill>
                <a:srgbClr val="00357F"/>
              </a:solidFill>
              <a:latin typeface="Calibri" pitchFamily="34" charset="0"/>
            </a:endParaRPr>
          </a:p>
        </p:txBody>
      </p:sp>
      <p:sp>
        <p:nvSpPr>
          <p:cNvPr id="23556" name="Rectangle 5"/>
          <p:cNvSpPr>
            <a:spLocks noChangeArrowheads="1"/>
          </p:cNvSpPr>
          <p:nvPr/>
        </p:nvSpPr>
        <p:spPr bwMode="auto">
          <a:xfrm>
            <a:off x="4459288" y="2514600"/>
            <a:ext cx="233362" cy="304800"/>
          </a:xfrm>
          <a:prstGeom prst="rect">
            <a:avLst/>
          </a:prstGeom>
          <a:noFill/>
          <a:ln w="9525">
            <a:noFill/>
            <a:miter lim="800000"/>
            <a:headEnd/>
            <a:tailEnd/>
          </a:ln>
        </p:spPr>
        <p:txBody>
          <a:bodyPr wrap="none" anchor="ctr">
            <a:spAutoFit/>
          </a:bodyPr>
          <a:lstStyle/>
          <a:p>
            <a:pPr algn="just"/>
            <a:r>
              <a:rPr lang="en-US" sz="1400">
                <a:ea typeface="Calibri" pitchFamily="34" charset="0"/>
                <a:cs typeface="Times New Roman" pitchFamily="18" charset="0"/>
              </a:rPr>
              <a:t> </a:t>
            </a:r>
          </a:p>
        </p:txBody>
      </p:sp>
      <p:cxnSp>
        <p:nvCxnSpPr>
          <p:cNvPr id="120" name="Прямая со стрелкой 119"/>
          <p:cNvCxnSpPr/>
          <p:nvPr/>
        </p:nvCxnSpPr>
        <p:spPr>
          <a:xfrm flipV="1">
            <a:off x="136525" y="6381750"/>
            <a:ext cx="887095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21" name="Овал 120"/>
          <p:cNvSpPr/>
          <p:nvPr/>
        </p:nvSpPr>
        <p:spPr>
          <a:xfrm>
            <a:off x="74613" y="6318250"/>
            <a:ext cx="150812" cy="150813"/>
          </a:xfrm>
          <a:prstGeom prst="ellipse">
            <a:avLst/>
          </a:prstGeom>
          <a:solidFill>
            <a:schemeClr val="tx2">
              <a:lumMod val="20000"/>
              <a:lumOff val="8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anchor="ctr"/>
          <a:lstStyle/>
          <a:p>
            <a:pPr algn="ctr" fontAlgn="auto">
              <a:spcBef>
                <a:spcPts val="0"/>
              </a:spcBef>
              <a:spcAft>
                <a:spcPts val="0"/>
              </a:spcAft>
              <a:defRPr/>
            </a:pPr>
            <a:endParaRPr lang="ru-RU" sz="1300">
              <a:solidFill>
                <a:schemeClr val="tx1"/>
              </a:solidFill>
            </a:endParaRPr>
          </a:p>
        </p:txBody>
      </p:sp>
      <p:sp>
        <p:nvSpPr>
          <p:cNvPr id="122" name="Овал 121"/>
          <p:cNvSpPr/>
          <p:nvPr/>
        </p:nvSpPr>
        <p:spPr>
          <a:xfrm>
            <a:off x="1509713" y="6305550"/>
            <a:ext cx="150812" cy="150813"/>
          </a:xfrm>
          <a:prstGeom prst="ellipse">
            <a:avLst/>
          </a:prstGeom>
          <a:solidFill>
            <a:schemeClr val="tx2">
              <a:lumMod val="20000"/>
              <a:lumOff val="8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anchor="ctr"/>
          <a:lstStyle/>
          <a:p>
            <a:pPr algn="ctr" fontAlgn="auto">
              <a:spcBef>
                <a:spcPts val="0"/>
              </a:spcBef>
              <a:spcAft>
                <a:spcPts val="0"/>
              </a:spcAft>
              <a:defRPr/>
            </a:pPr>
            <a:endParaRPr lang="ru-RU" sz="1300">
              <a:solidFill>
                <a:schemeClr val="tx1"/>
              </a:solidFill>
            </a:endParaRPr>
          </a:p>
        </p:txBody>
      </p:sp>
      <p:sp>
        <p:nvSpPr>
          <p:cNvPr id="123" name="Овал 122"/>
          <p:cNvSpPr/>
          <p:nvPr/>
        </p:nvSpPr>
        <p:spPr>
          <a:xfrm>
            <a:off x="2913063" y="6303963"/>
            <a:ext cx="150812" cy="152400"/>
          </a:xfrm>
          <a:prstGeom prst="ellipse">
            <a:avLst/>
          </a:prstGeom>
          <a:solidFill>
            <a:schemeClr val="tx2">
              <a:lumMod val="20000"/>
              <a:lumOff val="8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anchor="ctr"/>
          <a:lstStyle/>
          <a:p>
            <a:pPr algn="ctr" fontAlgn="auto">
              <a:spcBef>
                <a:spcPts val="0"/>
              </a:spcBef>
              <a:spcAft>
                <a:spcPts val="0"/>
              </a:spcAft>
              <a:defRPr/>
            </a:pPr>
            <a:endParaRPr lang="ru-RU" sz="1300">
              <a:solidFill>
                <a:schemeClr val="tx1"/>
              </a:solidFill>
            </a:endParaRPr>
          </a:p>
        </p:txBody>
      </p:sp>
      <p:sp>
        <p:nvSpPr>
          <p:cNvPr id="124" name="Овал 123"/>
          <p:cNvSpPr/>
          <p:nvPr/>
        </p:nvSpPr>
        <p:spPr>
          <a:xfrm>
            <a:off x="4311650" y="6318250"/>
            <a:ext cx="150813" cy="150813"/>
          </a:xfrm>
          <a:prstGeom prst="ellipse">
            <a:avLst/>
          </a:prstGeom>
          <a:solidFill>
            <a:schemeClr val="tx2">
              <a:lumMod val="20000"/>
              <a:lumOff val="8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anchor="ctr"/>
          <a:lstStyle/>
          <a:p>
            <a:pPr algn="ctr" fontAlgn="auto">
              <a:spcBef>
                <a:spcPts val="0"/>
              </a:spcBef>
              <a:spcAft>
                <a:spcPts val="0"/>
              </a:spcAft>
              <a:defRPr/>
            </a:pPr>
            <a:endParaRPr lang="ru-RU" sz="1300">
              <a:solidFill>
                <a:schemeClr val="tx1"/>
              </a:solidFill>
            </a:endParaRPr>
          </a:p>
        </p:txBody>
      </p:sp>
      <p:sp>
        <p:nvSpPr>
          <p:cNvPr id="125" name="Овал 124"/>
          <p:cNvSpPr/>
          <p:nvPr/>
        </p:nvSpPr>
        <p:spPr>
          <a:xfrm>
            <a:off x="5678488" y="6318250"/>
            <a:ext cx="150812" cy="152400"/>
          </a:xfrm>
          <a:prstGeom prst="ellipse">
            <a:avLst/>
          </a:prstGeom>
          <a:solidFill>
            <a:schemeClr val="tx2">
              <a:lumMod val="20000"/>
              <a:lumOff val="8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anchor="ctr"/>
          <a:lstStyle/>
          <a:p>
            <a:pPr algn="ctr" fontAlgn="auto">
              <a:spcBef>
                <a:spcPts val="0"/>
              </a:spcBef>
              <a:spcAft>
                <a:spcPts val="0"/>
              </a:spcAft>
              <a:defRPr/>
            </a:pPr>
            <a:endParaRPr lang="ru-RU" sz="1300">
              <a:solidFill>
                <a:schemeClr val="tx1"/>
              </a:solidFill>
            </a:endParaRPr>
          </a:p>
        </p:txBody>
      </p:sp>
      <p:sp>
        <p:nvSpPr>
          <p:cNvPr id="126" name="Овал 125"/>
          <p:cNvSpPr/>
          <p:nvPr/>
        </p:nvSpPr>
        <p:spPr>
          <a:xfrm>
            <a:off x="7061200" y="6313488"/>
            <a:ext cx="152400" cy="152400"/>
          </a:xfrm>
          <a:prstGeom prst="ellipse">
            <a:avLst/>
          </a:prstGeom>
          <a:solidFill>
            <a:schemeClr val="tx2">
              <a:lumMod val="20000"/>
              <a:lumOff val="8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anchor="ctr"/>
          <a:lstStyle/>
          <a:p>
            <a:pPr algn="ctr" fontAlgn="auto">
              <a:spcBef>
                <a:spcPts val="0"/>
              </a:spcBef>
              <a:spcAft>
                <a:spcPts val="0"/>
              </a:spcAft>
              <a:defRPr/>
            </a:pPr>
            <a:endParaRPr lang="ru-RU" sz="1300">
              <a:solidFill>
                <a:schemeClr val="tx1"/>
              </a:solidFill>
            </a:endParaRPr>
          </a:p>
        </p:txBody>
      </p:sp>
      <p:sp>
        <p:nvSpPr>
          <p:cNvPr id="127" name="Овал 126"/>
          <p:cNvSpPr/>
          <p:nvPr/>
        </p:nvSpPr>
        <p:spPr>
          <a:xfrm>
            <a:off x="8440738" y="6310313"/>
            <a:ext cx="150812" cy="150812"/>
          </a:xfrm>
          <a:prstGeom prst="ellipse">
            <a:avLst/>
          </a:prstGeom>
          <a:solidFill>
            <a:schemeClr val="tx2">
              <a:lumMod val="20000"/>
              <a:lumOff val="8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anchor="ctr"/>
          <a:lstStyle/>
          <a:p>
            <a:pPr algn="ctr" fontAlgn="auto">
              <a:spcBef>
                <a:spcPts val="0"/>
              </a:spcBef>
              <a:spcAft>
                <a:spcPts val="0"/>
              </a:spcAft>
              <a:defRPr/>
            </a:pPr>
            <a:endParaRPr lang="ru-RU" sz="1300">
              <a:solidFill>
                <a:schemeClr val="tx1"/>
              </a:solidFill>
            </a:endParaRPr>
          </a:p>
        </p:txBody>
      </p:sp>
      <p:sp>
        <p:nvSpPr>
          <p:cNvPr id="128" name="Прямоугольник 127"/>
          <p:cNvSpPr/>
          <p:nvPr/>
        </p:nvSpPr>
        <p:spPr>
          <a:xfrm>
            <a:off x="1403350" y="6597650"/>
            <a:ext cx="474663" cy="1238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50400" tIns="64008" rIns="50400" bIns="64008" anchor="ctr"/>
          <a:lstStyle/>
          <a:p>
            <a:pPr algn="ctr">
              <a:spcBef>
                <a:spcPts val="0"/>
              </a:spcBef>
              <a:spcAft>
                <a:spcPts val="0"/>
              </a:spcAft>
              <a:defRPr/>
            </a:pPr>
            <a:r>
              <a:rPr lang="ru-RU" sz="1300">
                <a:solidFill>
                  <a:schemeClr val="tx1"/>
                </a:solidFill>
                <a:cs typeface="Arial"/>
              </a:rPr>
              <a:t>2011</a:t>
            </a:r>
          </a:p>
        </p:txBody>
      </p:sp>
      <p:sp>
        <p:nvSpPr>
          <p:cNvPr id="129" name="Прямоугольник 128"/>
          <p:cNvSpPr/>
          <p:nvPr/>
        </p:nvSpPr>
        <p:spPr>
          <a:xfrm>
            <a:off x="5562600" y="6607175"/>
            <a:ext cx="473075" cy="1238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50400" tIns="64008" rIns="50400" bIns="64008" anchor="ctr"/>
          <a:lstStyle/>
          <a:p>
            <a:pPr algn="ctr">
              <a:spcBef>
                <a:spcPts val="0"/>
              </a:spcBef>
              <a:spcAft>
                <a:spcPts val="0"/>
              </a:spcAft>
              <a:defRPr/>
            </a:pPr>
            <a:r>
              <a:rPr lang="ru-RU" sz="1300">
                <a:solidFill>
                  <a:schemeClr val="tx1"/>
                </a:solidFill>
                <a:cs typeface="Arial"/>
              </a:rPr>
              <a:t>2012</a:t>
            </a:r>
          </a:p>
        </p:txBody>
      </p:sp>
      <p:sp>
        <p:nvSpPr>
          <p:cNvPr id="130" name="Прямоугольник 129"/>
          <p:cNvSpPr/>
          <p:nvPr/>
        </p:nvSpPr>
        <p:spPr>
          <a:xfrm>
            <a:off x="255588" y="6472238"/>
            <a:ext cx="825500" cy="1301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50400" tIns="64008" rIns="50400" bIns="64008" anchor="ctr"/>
          <a:lstStyle/>
          <a:p>
            <a:pPr algn="ctr">
              <a:spcBef>
                <a:spcPts val="0"/>
              </a:spcBef>
              <a:spcAft>
                <a:spcPts val="0"/>
              </a:spcAft>
              <a:defRPr/>
            </a:pPr>
            <a:r>
              <a:rPr lang="ru-RU" sz="1300" dirty="0">
                <a:solidFill>
                  <a:schemeClr val="tx1"/>
                </a:solidFill>
                <a:cs typeface="Arial"/>
              </a:rPr>
              <a:t>3 </a:t>
            </a:r>
            <a:r>
              <a:rPr lang="ru-RU" sz="1300" dirty="0" err="1">
                <a:solidFill>
                  <a:schemeClr val="tx1"/>
                </a:solidFill>
                <a:cs typeface="Arial"/>
              </a:rPr>
              <a:t>quarter</a:t>
            </a:r>
            <a:endParaRPr lang="ru-RU" sz="1300" dirty="0">
              <a:solidFill>
                <a:schemeClr val="tx1"/>
              </a:solidFill>
              <a:cs typeface="Arial"/>
            </a:endParaRPr>
          </a:p>
        </p:txBody>
      </p:sp>
      <p:sp>
        <p:nvSpPr>
          <p:cNvPr id="131" name="Прямоугольник 130"/>
          <p:cNvSpPr/>
          <p:nvPr/>
        </p:nvSpPr>
        <p:spPr>
          <a:xfrm>
            <a:off x="1978025" y="6453188"/>
            <a:ext cx="800100" cy="1238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50400" tIns="64008" rIns="50400" bIns="64008" anchor="ctr"/>
          <a:lstStyle/>
          <a:p>
            <a:pPr algn="ctr">
              <a:spcBef>
                <a:spcPts val="0"/>
              </a:spcBef>
              <a:spcAft>
                <a:spcPts val="0"/>
              </a:spcAft>
              <a:defRPr/>
            </a:pPr>
            <a:r>
              <a:rPr lang="ru-RU" sz="1300" dirty="0">
                <a:solidFill>
                  <a:schemeClr val="tx1"/>
                </a:solidFill>
                <a:cs typeface="Arial"/>
              </a:rPr>
              <a:t>4 </a:t>
            </a:r>
            <a:r>
              <a:rPr lang="ru-RU" sz="1300" dirty="0" err="1">
                <a:solidFill>
                  <a:schemeClr val="tx1"/>
                </a:solidFill>
                <a:cs typeface="Arial"/>
              </a:rPr>
              <a:t>quarter</a:t>
            </a:r>
            <a:endParaRPr lang="ru-RU" sz="1300" dirty="0">
              <a:solidFill>
                <a:schemeClr val="tx1"/>
              </a:solidFill>
              <a:cs typeface="Arial"/>
            </a:endParaRPr>
          </a:p>
        </p:txBody>
      </p:sp>
      <p:sp>
        <p:nvSpPr>
          <p:cNvPr id="132" name="Прямоугольник 131"/>
          <p:cNvSpPr/>
          <p:nvPr/>
        </p:nvSpPr>
        <p:spPr>
          <a:xfrm>
            <a:off x="3500438" y="6453188"/>
            <a:ext cx="746125" cy="1238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50400" tIns="64008" rIns="50400" bIns="64008" anchor="ctr"/>
          <a:lstStyle/>
          <a:p>
            <a:pPr algn="ctr">
              <a:spcBef>
                <a:spcPts val="0"/>
              </a:spcBef>
              <a:spcAft>
                <a:spcPts val="0"/>
              </a:spcAft>
              <a:defRPr/>
            </a:pPr>
            <a:r>
              <a:rPr lang="ru-RU" sz="1300" dirty="0">
                <a:solidFill>
                  <a:schemeClr val="tx1"/>
                </a:solidFill>
                <a:cs typeface="Arial"/>
              </a:rPr>
              <a:t>1 </a:t>
            </a:r>
            <a:r>
              <a:rPr lang="ru-RU" sz="1300" dirty="0" err="1">
                <a:solidFill>
                  <a:schemeClr val="tx1"/>
                </a:solidFill>
                <a:cs typeface="Arial"/>
              </a:rPr>
              <a:t>quarter</a:t>
            </a:r>
            <a:endParaRPr lang="ru-RU" sz="1300" dirty="0">
              <a:solidFill>
                <a:schemeClr val="tx1"/>
              </a:solidFill>
              <a:cs typeface="Arial"/>
            </a:endParaRPr>
          </a:p>
        </p:txBody>
      </p:sp>
      <p:sp>
        <p:nvSpPr>
          <p:cNvPr id="133" name="Прямоугольник 132"/>
          <p:cNvSpPr/>
          <p:nvPr/>
        </p:nvSpPr>
        <p:spPr>
          <a:xfrm>
            <a:off x="4492625" y="6472238"/>
            <a:ext cx="850900" cy="1222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50400" tIns="64008" rIns="50400" bIns="64008" anchor="ctr"/>
          <a:lstStyle/>
          <a:p>
            <a:pPr algn="ctr">
              <a:spcBef>
                <a:spcPts val="0"/>
              </a:spcBef>
              <a:spcAft>
                <a:spcPts val="0"/>
              </a:spcAft>
              <a:defRPr/>
            </a:pPr>
            <a:r>
              <a:rPr lang="ru-RU" sz="1300" dirty="0">
                <a:solidFill>
                  <a:schemeClr val="tx1"/>
                </a:solidFill>
                <a:cs typeface="Arial"/>
              </a:rPr>
              <a:t>2 </a:t>
            </a:r>
            <a:r>
              <a:rPr lang="ru-RU" sz="1300" dirty="0" err="1">
                <a:solidFill>
                  <a:schemeClr val="tx1"/>
                </a:solidFill>
                <a:cs typeface="Arial"/>
              </a:rPr>
              <a:t>quarter</a:t>
            </a:r>
            <a:endParaRPr lang="ru-RU" sz="1300" dirty="0">
              <a:solidFill>
                <a:schemeClr val="tx1"/>
              </a:solidFill>
              <a:cs typeface="Arial"/>
            </a:endParaRPr>
          </a:p>
        </p:txBody>
      </p:sp>
      <p:sp>
        <p:nvSpPr>
          <p:cNvPr id="134" name="Прямоугольник 133"/>
          <p:cNvSpPr/>
          <p:nvPr/>
        </p:nvSpPr>
        <p:spPr>
          <a:xfrm>
            <a:off x="6145213" y="6480175"/>
            <a:ext cx="800100" cy="1222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50400" tIns="64008" rIns="50400" bIns="64008" anchor="ctr"/>
          <a:lstStyle/>
          <a:p>
            <a:pPr algn="ctr">
              <a:spcBef>
                <a:spcPts val="0"/>
              </a:spcBef>
              <a:spcAft>
                <a:spcPts val="0"/>
              </a:spcAft>
              <a:defRPr/>
            </a:pPr>
            <a:r>
              <a:rPr lang="ru-RU" sz="1300" dirty="0">
                <a:solidFill>
                  <a:schemeClr val="tx1"/>
                </a:solidFill>
                <a:cs typeface="Arial"/>
              </a:rPr>
              <a:t>3 </a:t>
            </a:r>
            <a:r>
              <a:rPr lang="ru-RU" sz="1300" dirty="0" err="1">
                <a:solidFill>
                  <a:schemeClr val="tx1"/>
                </a:solidFill>
                <a:cs typeface="Arial"/>
              </a:rPr>
              <a:t>quarter</a:t>
            </a:r>
            <a:endParaRPr lang="ru-RU" sz="1300" dirty="0">
              <a:solidFill>
                <a:schemeClr val="tx1"/>
              </a:solidFill>
              <a:cs typeface="Arial"/>
            </a:endParaRPr>
          </a:p>
        </p:txBody>
      </p:sp>
      <p:sp>
        <p:nvSpPr>
          <p:cNvPr id="135" name="Прямоугольник 134"/>
          <p:cNvSpPr/>
          <p:nvPr/>
        </p:nvSpPr>
        <p:spPr>
          <a:xfrm>
            <a:off x="7412038" y="6453188"/>
            <a:ext cx="914400" cy="1492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50400" tIns="64008" rIns="50400" bIns="64008" anchor="ctr"/>
          <a:lstStyle/>
          <a:p>
            <a:pPr algn="ctr">
              <a:spcBef>
                <a:spcPts val="0"/>
              </a:spcBef>
              <a:spcAft>
                <a:spcPts val="0"/>
              </a:spcAft>
              <a:defRPr/>
            </a:pPr>
            <a:r>
              <a:rPr lang="ru-RU" sz="1300" dirty="0">
                <a:solidFill>
                  <a:schemeClr val="tx1"/>
                </a:solidFill>
                <a:cs typeface="Arial"/>
              </a:rPr>
              <a:t>4 </a:t>
            </a:r>
            <a:r>
              <a:rPr lang="ru-RU" sz="1300" dirty="0" err="1">
                <a:solidFill>
                  <a:schemeClr val="tx1"/>
                </a:solidFill>
                <a:cs typeface="Arial"/>
              </a:rPr>
              <a:t>quarter</a:t>
            </a:r>
            <a:endParaRPr lang="ru-RU" sz="1300" dirty="0">
              <a:solidFill>
                <a:schemeClr val="tx1"/>
              </a:solidFill>
              <a:cs typeface="Arial"/>
            </a:endParaRPr>
          </a:p>
        </p:txBody>
      </p:sp>
      <p:sp>
        <p:nvSpPr>
          <p:cNvPr id="136" name="Пятиугольник 135"/>
          <p:cNvSpPr/>
          <p:nvPr/>
        </p:nvSpPr>
        <p:spPr>
          <a:xfrm>
            <a:off x="1403350" y="4076700"/>
            <a:ext cx="1585913" cy="508000"/>
          </a:xfrm>
          <a:prstGeom prst="homePlate">
            <a:avLst>
              <a:gd name="adj" fmla="val 58325"/>
            </a:avLst>
          </a:prstGeom>
          <a:solidFill>
            <a:srgbClr val="07830D"/>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50400" rIns="0" bIns="50400" anchor="ctr"/>
          <a:lstStyle/>
          <a:p>
            <a:pPr algn="ctr">
              <a:defRPr/>
            </a:pPr>
            <a:r>
              <a:rPr lang="ru-RU" sz="1400"/>
              <a:t>R&amp;D</a:t>
            </a:r>
          </a:p>
        </p:txBody>
      </p:sp>
      <p:sp>
        <p:nvSpPr>
          <p:cNvPr id="137" name="Пятиугольник 136"/>
          <p:cNvSpPr/>
          <p:nvPr/>
        </p:nvSpPr>
        <p:spPr>
          <a:xfrm>
            <a:off x="1403350" y="4797425"/>
            <a:ext cx="1811338" cy="506413"/>
          </a:xfrm>
          <a:prstGeom prst="homePlate">
            <a:avLst/>
          </a:prstGeom>
          <a:solidFill>
            <a:srgbClr val="07830D"/>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50400" rIns="0" bIns="50400" anchor="ctr"/>
          <a:lstStyle/>
          <a:p>
            <a:pPr algn="ctr">
              <a:defRPr/>
            </a:pPr>
            <a:r>
              <a:rPr lang="ru-RU" sz="1100" dirty="0" err="1"/>
              <a:t>Trade-off</a:t>
            </a:r>
            <a:r>
              <a:rPr lang="ru-RU" sz="1100" dirty="0"/>
              <a:t> </a:t>
            </a:r>
            <a:r>
              <a:rPr lang="ru-RU" sz="1100" dirty="0" err="1"/>
              <a:t>Studies</a:t>
            </a:r>
            <a:r>
              <a:rPr lang="ru-RU" sz="1100" dirty="0"/>
              <a:t> </a:t>
            </a:r>
            <a:r>
              <a:rPr lang="ru-RU" sz="1100" dirty="0" err="1"/>
              <a:t>development</a:t>
            </a:r>
            <a:endParaRPr lang="ru-RU" sz="1100" dirty="0"/>
          </a:p>
        </p:txBody>
      </p:sp>
      <p:sp>
        <p:nvSpPr>
          <p:cNvPr id="138" name="Пятиугольник 137"/>
          <p:cNvSpPr/>
          <p:nvPr/>
        </p:nvSpPr>
        <p:spPr>
          <a:xfrm>
            <a:off x="3221038" y="4797425"/>
            <a:ext cx="3367087" cy="506413"/>
          </a:xfrm>
          <a:prstGeom prst="homePlate">
            <a:avLst/>
          </a:prstGeom>
          <a:solidFill>
            <a:srgbClr val="07830D"/>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50400" rIns="0" bIns="50400" anchor="ctr"/>
          <a:lstStyle/>
          <a:p>
            <a:pPr algn="ctr">
              <a:defRPr/>
            </a:pPr>
            <a:r>
              <a:rPr lang="en-US" sz="1100" dirty="0"/>
              <a:t>Scoping Study development</a:t>
            </a:r>
          </a:p>
        </p:txBody>
      </p:sp>
      <p:sp>
        <p:nvSpPr>
          <p:cNvPr id="139" name="Прямоугольник 138"/>
          <p:cNvSpPr/>
          <p:nvPr/>
        </p:nvSpPr>
        <p:spPr>
          <a:xfrm flipH="1">
            <a:off x="973138" y="5676900"/>
            <a:ext cx="5853112" cy="558800"/>
          </a:xfrm>
          <a:prstGeom prst="rect">
            <a:avLst/>
          </a:prstGeom>
          <a:solidFill>
            <a:schemeClr val="tx2">
              <a:lumMod val="60000"/>
              <a:lumOff val="40000"/>
            </a:schemeClr>
          </a:solidFill>
          <a:ln w="19050">
            <a:solidFill>
              <a:schemeClr val="tx2">
                <a:lumMod val="75000"/>
              </a:schemeClr>
            </a:solidFill>
            <a:prstDash val="sysDash"/>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50400" rIns="0" bIns="50400" anchor="ctr"/>
          <a:lstStyle/>
          <a:p>
            <a:pPr algn="ctr">
              <a:defRPr/>
            </a:pPr>
            <a:endParaRPr lang="ru-RU" sz="700" dirty="0"/>
          </a:p>
        </p:txBody>
      </p:sp>
      <p:sp>
        <p:nvSpPr>
          <p:cNvPr id="140" name="Пятиугольник 139"/>
          <p:cNvSpPr/>
          <p:nvPr/>
        </p:nvSpPr>
        <p:spPr>
          <a:xfrm>
            <a:off x="12700" y="5676900"/>
            <a:ext cx="1236663" cy="579438"/>
          </a:xfrm>
          <a:prstGeom prst="homePlate">
            <a:avLst/>
          </a:prstGeom>
          <a:solidFill>
            <a:schemeClr val="tx2">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50400" rIns="0" bIns="50400" anchor="ctr"/>
          <a:lstStyle/>
          <a:p>
            <a:pPr algn="ctr">
              <a:defRPr/>
            </a:pPr>
            <a:r>
              <a:rPr lang="ru-RU" sz="1100"/>
              <a:t>Design</a:t>
            </a:r>
          </a:p>
        </p:txBody>
      </p:sp>
      <p:sp>
        <p:nvSpPr>
          <p:cNvPr id="141" name="Пятиугольник 140"/>
          <p:cNvSpPr/>
          <p:nvPr/>
        </p:nvSpPr>
        <p:spPr>
          <a:xfrm>
            <a:off x="6832600" y="5676900"/>
            <a:ext cx="2174875" cy="560388"/>
          </a:xfrm>
          <a:prstGeom prst="homePlate">
            <a:avLst/>
          </a:prstGeom>
          <a:solidFill>
            <a:schemeClr val="tx2">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50400" rIns="0" bIns="50400" anchor="ctr"/>
          <a:lstStyle/>
          <a:p>
            <a:pPr algn="ctr">
              <a:defRPr/>
            </a:pPr>
            <a:r>
              <a:rPr lang="ru-RU" sz="1100"/>
              <a:t>Design</a:t>
            </a:r>
          </a:p>
        </p:txBody>
      </p:sp>
      <p:cxnSp>
        <p:nvCxnSpPr>
          <p:cNvPr id="23579" name="Прямая соединительная линия 141"/>
          <p:cNvCxnSpPr>
            <a:cxnSpLocks noChangeShapeType="1"/>
            <a:stCxn id="140" idx="3"/>
          </p:cNvCxnSpPr>
          <p:nvPr/>
        </p:nvCxnSpPr>
        <p:spPr bwMode="auto">
          <a:xfrm flipH="1" flipV="1">
            <a:off x="1206500" y="5102225"/>
            <a:ext cx="42863" cy="863600"/>
          </a:xfrm>
          <a:prstGeom prst="line">
            <a:avLst/>
          </a:prstGeom>
          <a:noFill/>
          <a:ln w="9525" algn="ctr">
            <a:noFill/>
            <a:round/>
            <a:headEnd/>
            <a:tailEnd/>
          </a:ln>
        </p:spPr>
      </p:cxnSp>
      <p:cxnSp>
        <p:nvCxnSpPr>
          <p:cNvPr id="23580" name="Соединительная линия уступом 142"/>
          <p:cNvCxnSpPr>
            <a:cxnSpLocks noChangeShapeType="1"/>
            <a:endCxn id="137" idx="1"/>
          </p:cNvCxnSpPr>
          <p:nvPr/>
        </p:nvCxnSpPr>
        <p:spPr bwMode="auto">
          <a:xfrm rot="5400000" flipH="1" flipV="1">
            <a:off x="1033462" y="5270501"/>
            <a:ext cx="588963" cy="150812"/>
          </a:xfrm>
          <a:prstGeom prst="bentConnector2">
            <a:avLst/>
          </a:prstGeom>
          <a:noFill/>
          <a:ln w="12700" algn="ctr">
            <a:solidFill>
              <a:schemeClr val="tx1"/>
            </a:solidFill>
            <a:prstDash val="dash"/>
            <a:round/>
            <a:headEnd/>
            <a:tailEnd type="arrow" w="med" len="med"/>
          </a:ln>
        </p:spPr>
      </p:cxnSp>
      <p:cxnSp>
        <p:nvCxnSpPr>
          <p:cNvPr id="23581" name="Соединительная линия уступом 143"/>
          <p:cNvCxnSpPr>
            <a:cxnSpLocks noChangeShapeType="1"/>
            <a:endCxn id="136" idx="1"/>
          </p:cNvCxnSpPr>
          <p:nvPr/>
        </p:nvCxnSpPr>
        <p:spPr bwMode="auto">
          <a:xfrm rot="5400000" flipH="1" flipV="1">
            <a:off x="713581" y="4856957"/>
            <a:ext cx="1216025" cy="163512"/>
          </a:xfrm>
          <a:prstGeom prst="bentConnector2">
            <a:avLst/>
          </a:prstGeom>
          <a:noFill/>
          <a:ln w="12700" algn="ctr">
            <a:solidFill>
              <a:schemeClr val="tx1"/>
            </a:solidFill>
            <a:prstDash val="dash"/>
            <a:round/>
            <a:headEnd/>
            <a:tailEnd type="arrow" w="med" len="med"/>
          </a:ln>
        </p:spPr>
      </p:cxnSp>
      <p:cxnSp>
        <p:nvCxnSpPr>
          <p:cNvPr id="23582" name="Соединительная линия уступом 144"/>
          <p:cNvCxnSpPr>
            <a:cxnSpLocks noChangeShapeType="1"/>
            <a:stCxn id="138" idx="3"/>
          </p:cNvCxnSpPr>
          <p:nvPr/>
        </p:nvCxnSpPr>
        <p:spPr bwMode="auto">
          <a:xfrm>
            <a:off x="6588125" y="5051425"/>
            <a:ext cx="238125" cy="614363"/>
          </a:xfrm>
          <a:prstGeom prst="bentConnector2">
            <a:avLst/>
          </a:prstGeom>
          <a:noFill/>
          <a:ln w="12700" algn="ctr">
            <a:solidFill>
              <a:schemeClr val="tx1"/>
            </a:solidFill>
            <a:prstDash val="dash"/>
            <a:round/>
            <a:headEnd/>
            <a:tailEnd type="arrow" w="med" len="med"/>
          </a:ln>
        </p:spPr>
      </p:cxnSp>
      <p:sp>
        <p:nvSpPr>
          <p:cNvPr id="146" name="Прямоугольник 145"/>
          <p:cNvSpPr/>
          <p:nvPr/>
        </p:nvSpPr>
        <p:spPr>
          <a:xfrm>
            <a:off x="6507163" y="4837113"/>
            <a:ext cx="1601787" cy="1825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50400" tIns="64008" rIns="50400" bIns="64008" anchor="ctr"/>
          <a:lstStyle/>
          <a:p>
            <a:pPr algn="ctr">
              <a:defRPr/>
            </a:pPr>
            <a:r>
              <a:rPr lang="ru-RU" sz="1300">
                <a:solidFill>
                  <a:schemeClr val="tx1"/>
                </a:solidFill>
                <a:cs typeface="Arial" charset="0"/>
              </a:rPr>
              <a:t>Decisions on optimization</a:t>
            </a:r>
          </a:p>
        </p:txBody>
      </p:sp>
      <p:cxnSp>
        <p:nvCxnSpPr>
          <p:cNvPr id="23584" name="Соединительная линия уступом 146"/>
          <p:cNvCxnSpPr>
            <a:cxnSpLocks noChangeShapeType="1"/>
          </p:cNvCxnSpPr>
          <p:nvPr/>
        </p:nvCxnSpPr>
        <p:spPr bwMode="auto">
          <a:xfrm rot="16200000" flipH="1">
            <a:off x="2866232" y="4450556"/>
            <a:ext cx="471488" cy="238125"/>
          </a:xfrm>
          <a:prstGeom prst="bentConnector3">
            <a:avLst>
              <a:gd name="adj1" fmla="val -1347"/>
            </a:avLst>
          </a:prstGeom>
          <a:noFill/>
          <a:ln w="12700" algn="ctr">
            <a:solidFill>
              <a:schemeClr val="tx1"/>
            </a:solidFill>
            <a:prstDash val="dash"/>
            <a:round/>
            <a:headEnd/>
            <a:tailEnd type="arrow" w="med" len="med"/>
          </a:ln>
        </p:spPr>
      </p:cxnSp>
      <p:sp>
        <p:nvSpPr>
          <p:cNvPr id="23585" name="Rectangle 3"/>
          <p:cNvSpPr txBox="1">
            <a:spLocks noChangeArrowheads="1"/>
          </p:cNvSpPr>
          <p:nvPr/>
        </p:nvSpPr>
        <p:spPr bwMode="auto">
          <a:xfrm>
            <a:off x="1068388" y="14288"/>
            <a:ext cx="7110412" cy="642937"/>
          </a:xfrm>
          <a:prstGeom prst="rect">
            <a:avLst/>
          </a:prstGeom>
          <a:noFill/>
          <a:ln w="9525">
            <a:noFill/>
            <a:miter lim="800000"/>
            <a:headEnd/>
            <a:tailEnd/>
          </a:ln>
        </p:spPr>
        <p:txBody>
          <a:bodyPr anchor="ctr"/>
          <a:lstStyle/>
          <a:p>
            <a:pPr marL="447675" lvl="1" indent="-273050" algn="ctr" defTabSz="273050">
              <a:spcBef>
                <a:spcPts val="1200"/>
              </a:spcBef>
            </a:pPr>
            <a:r>
              <a:rPr lang="en-US" sz="2000" b="1">
                <a:solidFill>
                  <a:srgbClr val="00357F"/>
                </a:solidFill>
                <a:latin typeface="Calibri" pitchFamily="34" charset="0"/>
              </a:rPr>
              <a:t>Current operations</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 name="Rectangle 8"/>
          <p:cNvSpPr>
            <a:spLocks noChangeArrowheads="1"/>
          </p:cNvSpPr>
          <p:nvPr/>
        </p:nvSpPr>
        <p:spPr bwMode="auto">
          <a:xfrm>
            <a:off x="785813" y="1071563"/>
            <a:ext cx="8034337" cy="517525"/>
          </a:xfrm>
          <a:prstGeom prst="rect">
            <a:avLst/>
          </a:prstGeom>
          <a:noFill/>
          <a:ln w="9525">
            <a:noFill/>
            <a:miter lim="800000"/>
            <a:headEnd/>
            <a:tailEnd/>
          </a:ln>
        </p:spPr>
        <p:txBody>
          <a:bodyPr anchor="ctr">
            <a:spAutoFit/>
          </a:bodyPr>
          <a:lstStyle/>
          <a:p>
            <a:pPr algn="ctr"/>
            <a:r>
              <a:rPr lang="en-US" sz="1400" b="1">
                <a:solidFill>
                  <a:srgbClr val="00357F"/>
                </a:solidFill>
              </a:rPr>
              <a:t>In 2011 opportunities for entry of the high-cost projects into the market were reduced because of Fukusima NPP failure, which resulted into reduction of the uranium price by 30%</a:t>
            </a:r>
          </a:p>
        </p:txBody>
      </p:sp>
      <p:grpSp>
        <p:nvGrpSpPr>
          <p:cNvPr id="1055" name="Group 16"/>
          <p:cNvGrpSpPr>
            <a:grpSpLocks/>
          </p:cNvGrpSpPr>
          <p:nvPr/>
        </p:nvGrpSpPr>
        <p:grpSpPr bwMode="auto">
          <a:xfrm>
            <a:off x="292100" y="2133600"/>
            <a:ext cx="4041775" cy="3165475"/>
            <a:chOff x="206375" y="1510749"/>
            <a:chExt cx="4686300" cy="2727436"/>
          </a:xfrm>
        </p:grpSpPr>
        <p:graphicFrame>
          <p:nvGraphicFramePr>
            <p:cNvPr id="7" name="Диаграмма 6"/>
            <p:cNvGraphicFramePr/>
            <p:nvPr/>
          </p:nvGraphicFramePr>
          <p:xfrm>
            <a:off x="206375" y="1510749"/>
            <a:ext cx="4686300" cy="2727436"/>
          </p:xfrm>
          <a:graphic>
            <a:graphicData uri="http://schemas.openxmlformats.org/drawingml/2006/chart">
              <c:chart xmlns:c="http://schemas.openxmlformats.org/drawingml/2006/chart" xmlns:r="http://schemas.openxmlformats.org/officeDocument/2006/relationships" r:id="rId2"/>
            </a:graphicData>
          </a:graphic>
        </p:graphicFrame>
        <p:cxnSp>
          <p:nvCxnSpPr>
            <p:cNvPr id="1068" name="Прямая со стрелкой 22"/>
            <p:cNvCxnSpPr>
              <a:cxnSpLocks noChangeShapeType="1"/>
            </p:cNvCxnSpPr>
            <p:nvPr/>
          </p:nvCxnSpPr>
          <p:spPr bwMode="auto">
            <a:xfrm rot="5400000">
              <a:off x="1249864" y="2706298"/>
              <a:ext cx="1088299" cy="9942"/>
            </a:xfrm>
            <a:prstGeom prst="straightConnector1">
              <a:avLst/>
            </a:prstGeom>
            <a:noFill/>
            <a:ln w="19050" algn="ctr">
              <a:solidFill>
                <a:srgbClr val="C0504D"/>
              </a:solidFill>
              <a:round/>
              <a:headEnd type="none" w="lg" len="lg"/>
              <a:tailEnd type="triangle" w="med" len="med"/>
            </a:ln>
          </p:spPr>
        </p:cxnSp>
        <p:sp>
          <p:nvSpPr>
            <p:cNvPr id="1069" name="Овал 8"/>
            <p:cNvSpPr>
              <a:spLocks noChangeArrowheads="1"/>
            </p:cNvSpPr>
            <p:nvPr/>
          </p:nvSpPr>
          <p:spPr bwMode="auto">
            <a:xfrm>
              <a:off x="1529804" y="2730846"/>
              <a:ext cx="531948" cy="315967"/>
            </a:xfrm>
            <a:prstGeom prst="ellipse">
              <a:avLst/>
            </a:prstGeom>
            <a:solidFill>
              <a:srgbClr val="CCCCCC"/>
            </a:solidFill>
            <a:ln w="19050" algn="ctr">
              <a:solidFill>
                <a:srgbClr val="C0504D"/>
              </a:solidFill>
              <a:round/>
              <a:headEnd type="none" w="lg" len="lg"/>
              <a:tailEnd type="none" w="lg" len="lg"/>
            </a:ln>
          </p:spPr>
          <p:txBody>
            <a:bodyPr wrap="none" tIns="91440" bIns="91440" anchor="ctr"/>
            <a:lstStyle/>
            <a:p>
              <a:pPr algn="ctr"/>
              <a:r>
                <a:rPr lang="en-US" sz="1400" b="1">
                  <a:solidFill>
                    <a:srgbClr val="00357F"/>
                  </a:solidFill>
                  <a:latin typeface="Calibri" pitchFamily="34" charset="0"/>
                  <a:cs typeface="Arial" charset="0"/>
                </a:rPr>
                <a:t>-30%</a:t>
              </a:r>
            </a:p>
          </p:txBody>
        </p:sp>
        <p:cxnSp>
          <p:nvCxnSpPr>
            <p:cNvPr id="1070" name="Прямая соединительная линия 24"/>
            <p:cNvCxnSpPr>
              <a:cxnSpLocks noChangeShapeType="1"/>
            </p:cNvCxnSpPr>
            <p:nvPr/>
          </p:nvCxnSpPr>
          <p:spPr bwMode="auto">
            <a:xfrm>
              <a:off x="1808921" y="3286328"/>
              <a:ext cx="2988000" cy="0"/>
            </a:xfrm>
            <a:prstGeom prst="line">
              <a:avLst/>
            </a:prstGeom>
            <a:noFill/>
            <a:ln w="19050" algn="ctr">
              <a:solidFill>
                <a:srgbClr val="C00000"/>
              </a:solidFill>
              <a:prstDash val="dash"/>
              <a:round/>
              <a:headEnd type="none" w="lg" len="lg"/>
              <a:tailEnd type="none" w="lg" len="lg"/>
            </a:ln>
          </p:spPr>
        </p:cxnSp>
      </p:grpSp>
      <p:sp>
        <p:nvSpPr>
          <p:cNvPr id="1056" name="TextBox 15"/>
          <p:cNvSpPr txBox="1">
            <a:spLocks noChangeArrowheads="1"/>
          </p:cNvSpPr>
          <p:nvPr/>
        </p:nvSpPr>
        <p:spPr bwMode="auto">
          <a:xfrm>
            <a:off x="292100" y="1770063"/>
            <a:ext cx="4146550" cy="307975"/>
          </a:xfrm>
          <a:prstGeom prst="rect">
            <a:avLst/>
          </a:prstGeom>
          <a:noFill/>
          <a:ln w="9525">
            <a:noFill/>
            <a:miter lim="800000"/>
            <a:headEnd/>
            <a:tailEnd/>
          </a:ln>
        </p:spPr>
        <p:txBody>
          <a:bodyPr anchor="ctr">
            <a:spAutoFit/>
          </a:bodyPr>
          <a:lstStyle/>
          <a:p>
            <a:pPr algn="just"/>
            <a:r>
              <a:rPr lang="en-US" sz="1400">
                <a:solidFill>
                  <a:srgbClr val="00357F"/>
                </a:solidFill>
                <a:latin typeface="Calibri" pitchFamily="34" charset="0"/>
              </a:rPr>
              <a:t>U</a:t>
            </a:r>
            <a:r>
              <a:rPr lang="en-US" sz="1400" baseline="-25000">
                <a:solidFill>
                  <a:srgbClr val="00357F"/>
                </a:solidFill>
                <a:latin typeface="Calibri" pitchFamily="34" charset="0"/>
              </a:rPr>
              <a:t>3</a:t>
            </a:r>
            <a:r>
              <a:rPr lang="en-US" sz="1400">
                <a:solidFill>
                  <a:srgbClr val="00357F"/>
                </a:solidFill>
                <a:latin typeface="Calibri" pitchFamily="34" charset="0"/>
              </a:rPr>
              <a:t>O</a:t>
            </a:r>
            <a:r>
              <a:rPr lang="en-US" sz="1400" baseline="-25000">
                <a:solidFill>
                  <a:srgbClr val="00357F"/>
                </a:solidFill>
                <a:latin typeface="Calibri" pitchFamily="34" charset="0"/>
              </a:rPr>
              <a:t>8</a:t>
            </a:r>
            <a:r>
              <a:rPr lang="en-US" sz="1400">
                <a:solidFill>
                  <a:srgbClr val="00357F"/>
                </a:solidFill>
                <a:latin typeface="Calibri" pitchFamily="34" charset="0"/>
              </a:rPr>
              <a:t> price movement in 2011, USD/GBP</a:t>
            </a:r>
          </a:p>
        </p:txBody>
      </p:sp>
      <p:sp>
        <p:nvSpPr>
          <p:cNvPr id="1057" name="Rectangle 5"/>
          <p:cNvSpPr>
            <a:spLocks noChangeArrowheads="1"/>
          </p:cNvSpPr>
          <p:nvPr/>
        </p:nvSpPr>
        <p:spPr bwMode="auto">
          <a:xfrm>
            <a:off x="4454525" y="2630488"/>
            <a:ext cx="234950" cy="307975"/>
          </a:xfrm>
          <a:prstGeom prst="rect">
            <a:avLst/>
          </a:prstGeom>
          <a:noFill/>
          <a:ln w="9525">
            <a:noFill/>
            <a:miter lim="800000"/>
            <a:headEnd/>
            <a:tailEnd/>
          </a:ln>
        </p:spPr>
        <p:txBody>
          <a:bodyPr wrap="none" anchor="ctr">
            <a:spAutoFit/>
          </a:bodyPr>
          <a:lstStyle/>
          <a:p>
            <a:pPr algn="just"/>
            <a:r>
              <a:rPr lang="en-US" sz="1400">
                <a:solidFill>
                  <a:srgbClr val="00357F"/>
                </a:solidFill>
                <a:ea typeface="Calibri" pitchFamily="34" charset="0"/>
                <a:cs typeface="Times New Roman" pitchFamily="18" charset="0"/>
              </a:rPr>
              <a:t> </a:t>
            </a:r>
          </a:p>
        </p:txBody>
      </p:sp>
      <p:sp>
        <p:nvSpPr>
          <p:cNvPr id="1058" name="Rectangle 8"/>
          <p:cNvSpPr>
            <a:spLocks noChangeArrowheads="1"/>
          </p:cNvSpPr>
          <p:nvPr/>
        </p:nvSpPr>
        <p:spPr bwMode="auto">
          <a:xfrm>
            <a:off x="95250" y="5195888"/>
            <a:ext cx="9020175" cy="1465262"/>
          </a:xfrm>
          <a:prstGeom prst="rect">
            <a:avLst/>
          </a:prstGeom>
          <a:noFill/>
          <a:ln w="9525">
            <a:noFill/>
            <a:miter lim="800000"/>
            <a:headEnd/>
            <a:tailEnd/>
          </a:ln>
        </p:spPr>
        <p:txBody>
          <a:bodyPr anchor="ctr">
            <a:spAutoFit/>
          </a:bodyPr>
          <a:lstStyle/>
          <a:p>
            <a:pPr marL="282575" indent="-282575">
              <a:buClr>
                <a:srgbClr val="00357F"/>
              </a:buClr>
              <a:buFont typeface="Wingdings" pitchFamily="2" charset="2"/>
              <a:buChar char="q"/>
            </a:pPr>
            <a:r>
              <a:rPr lang="en-US" b="1" dirty="0">
                <a:solidFill>
                  <a:srgbClr val="00357F"/>
                </a:solidFill>
              </a:rPr>
              <a:t>For project implementation in the changed conditions the project is being optimized at a present moment: development of R&amp;D, Trade-off Studies, Scoping Study, optimization of </a:t>
            </a:r>
            <a:r>
              <a:rPr lang="en-US" b="1" dirty="0" smtClean="0">
                <a:solidFill>
                  <a:srgbClr val="00357F"/>
                </a:solidFill>
              </a:rPr>
              <a:t>technical solutions </a:t>
            </a:r>
            <a:r>
              <a:rPr lang="en-US" b="1" dirty="0">
                <a:solidFill>
                  <a:srgbClr val="00357F"/>
                </a:solidFill>
              </a:rPr>
              <a:t>(optimization of the enterprise commissioning schedule, mining technical solutions, processing procedure).</a:t>
            </a:r>
          </a:p>
        </p:txBody>
      </p:sp>
      <p:sp>
        <p:nvSpPr>
          <p:cNvPr id="1059" name="Rectangle 3"/>
          <p:cNvSpPr txBox="1">
            <a:spLocks noChangeArrowheads="1"/>
          </p:cNvSpPr>
          <p:nvPr/>
        </p:nvSpPr>
        <p:spPr bwMode="auto">
          <a:xfrm>
            <a:off x="1179513" y="133350"/>
            <a:ext cx="6786562" cy="495300"/>
          </a:xfrm>
          <a:prstGeom prst="rect">
            <a:avLst/>
          </a:prstGeom>
          <a:noFill/>
          <a:ln w="9525">
            <a:noFill/>
            <a:miter lim="800000"/>
            <a:headEnd/>
            <a:tailEnd/>
          </a:ln>
        </p:spPr>
        <p:txBody>
          <a:bodyPr anchor="ctr"/>
          <a:lstStyle/>
          <a:p>
            <a:pPr marL="447675" lvl="1" indent="-273050" algn="ctr" defTabSz="273050">
              <a:spcBef>
                <a:spcPts val="1200"/>
              </a:spcBef>
            </a:pPr>
            <a:r>
              <a:rPr lang="en-US" sz="2000" b="1">
                <a:solidFill>
                  <a:srgbClr val="00357F"/>
                </a:solidFill>
                <a:latin typeface="Calibri" pitchFamily="34" charset="0"/>
                <a:cs typeface="Arial" charset="0"/>
              </a:rPr>
              <a:t>Influence of Fukusima NPP failure on the project </a:t>
            </a:r>
          </a:p>
        </p:txBody>
      </p:sp>
      <p:sp>
        <p:nvSpPr>
          <p:cNvPr id="1060" name="Номер слайда 3"/>
          <p:cNvSpPr txBox="1">
            <a:spLocks/>
          </p:cNvSpPr>
          <p:nvPr/>
        </p:nvSpPr>
        <p:spPr bwMode="auto">
          <a:xfrm>
            <a:off x="7010400" y="6484938"/>
            <a:ext cx="2133600" cy="365125"/>
          </a:xfrm>
          <a:prstGeom prst="rect">
            <a:avLst/>
          </a:prstGeom>
          <a:noFill/>
          <a:ln w="9525">
            <a:noFill/>
            <a:miter lim="800000"/>
            <a:headEnd/>
            <a:tailEnd/>
          </a:ln>
        </p:spPr>
        <p:txBody>
          <a:bodyPr anchor="ctr"/>
          <a:lstStyle/>
          <a:p>
            <a:fld id="{8781B3D7-DD0F-4D1F-937D-A47A341155BD}" type="slidenum">
              <a:rPr lang="en-US" sz="1200" b="1">
                <a:solidFill>
                  <a:srgbClr val="00357F"/>
                </a:solidFill>
              </a:rPr>
              <a:pPr/>
              <a:t>11</a:t>
            </a:fld>
            <a:endParaRPr lang="en-US" sz="1200" b="1">
              <a:solidFill>
                <a:srgbClr val="00357F"/>
              </a:solidFill>
            </a:endParaRPr>
          </a:p>
        </p:txBody>
      </p:sp>
      <p:sp>
        <p:nvSpPr>
          <p:cNvPr id="19" name="Rectangle 8"/>
          <p:cNvSpPr>
            <a:spLocks noChangeArrowheads="1"/>
          </p:cNvSpPr>
          <p:nvPr/>
        </p:nvSpPr>
        <p:spPr bwMode="auto">
          <a:xfrm>
            <a:off x="4735513" y="1704975"/>
            <a:ext cx="4192587" cy="511175"/>
          </a:xfrm>
          <a:prstGeom prst="rect">
            <a:avLst/>
          </a:prstGeom>
          <a:solidFill>
            <a:schemeClr val="bg1"/>
          </a:solidFill>
          <a:ln>
            <a:noFill/>
          </a:ln>
          <a:extLst>
            <a:ext uri="{909E8E84-426E-40DD-AFC4-6F175D3DCCD1}"/>
            <a:ext uri="{91240B29-F687-4F45-9708-019B960494DF}"/>
          </a:extLst>
        </p:spPr>
        <p:txBody>
          <a:bodyPr lIns="0" tIns="0" rIns="0" bIns="0" anchor="ctr"/>
          <a:lstStyle/>
          <a:p>
            <a:pPr algn="ctr"/>
            <a:r>
              <a:rPr lang="en-US" sz="1200" b="1">
                <a:solidFill>
                  <a:srgbClr val="376092"/>
                </a:solidFill>
              </a:rPr>
              <a:t>Reduction of NPP capacity in the world in 2011, GW</a:t>
            </a:r>
          </a:p>
        </p:txBody>
      </p:sp>
      <p:sp>
        <p:nvSpPr>
          <p:cNvPr id="1062" name="Rectangle 8"/>
          <p:cNvSpPr>
            <a:spLocks noChangeArrowheads="1"/>
          </p:cNvSpPr>
          <p:nvPr/>
        </p:nvSpPr>
        <p:spPr bwMode="auto">
          <a:xfrm>
            <a:off x="5465763" y="4092575"/>
            <a:ext cx="1131887" cy="225425"/>
          </a:xfrm>
          <a:prstGeom prst="rect">
            <a:avLst/>
          </a:prstGeom>
          <a:solidFill>
            <a:schemeClr val="bg1"/>
          </a:solidFill>
          <a:ln w="9525">
            <a:noFill/>
            <a:miter lim="800000"/>
            <a:headEnd/>
            <a:tailEnd/>
          </a:ln>
        </p:spPr>
        <p:txBody>
          <a:bodyPr lIns="0" tIns="0" rIns="0" bIns="0" anchor="ctr"/>
          <a:lstStyle/>
          <a:p>
            <a:r>
              <a:rPr lang="en-US" sz="900" dirty="0"/>
              <a:t>Before March 2011</a:t>
            </a:r>
          </a:p>
        </p:txBody>
      </p:sp>
      <p:sp>
        <p:nvSpPr>
          <p:cNvPr id="1063" name="Rectangle 8"/>
          <p:cNvSpPr>
            <a:spLocks noChangeArrowheads="1"/>
          </p:cNvSpPr>
          <p:nvPr/>
        </p:nvSpPr>
        <p:spPr bwMode="auto">
          <a:xfrm>
            <a:off x="7218363" y="4092575"/>
            <a:ext cx="1131887" cy="180975"/>
          </a:xfrm>
          <a:prstGeom prst="rect">
            <a:avLst/>
          </a:prstGeom>
          <a:solidFill>
            <a:schemeClr val="bg1"/>
          </a:solidFill>
          <a:ln w="9525">
            <a:noFill/>
            <a:miter lim="800000"/>
            <a:headEnd/>
            <a:tailEnd/>
          </a:ln>
        </p:spPr>
        <p:txBody>
          <a:bodyPr lIns="0" tIns="0" rIns="0" bIns="0" anchor="ctr"/>
          <a:lstStyle/>
          <a:p>
            <a:r>
              <a:rPr lang="en-US" sz="900"/>
              <a:t>After March 2011</a:t>
            </a:r>
          </a:p>
        </p:txBody>
      </p:sp>
      <p:sp>
        <p:nvSpPr>
          <p:cNvPr id="1064" name="Rectangle 8"/>
          <p:cNvSpPr>
            <a:spLocks noChangeArrowheads="1"/>
          </p:cNvSpPr>
          <p:nvPr/>
        </p:nvSpPr>
        <p:spPr bwMode="auto">
          <a:xfrm>
            <a:off x="6096000" y="4357688"/>
            <a:ext cx="1774825" cy="161925"/>
          </a:xfrm>
          <a:prstGeom prst="rect">
            <a:avLst/>
          </a:prstGeom>
          <a:solidFill>
            <a:schemeClr val="bg1"/>
          </a:solidFill>
          <a:ln w="9525">
            <a:noFill/>
            <a:miter lim="800000"/>
            <a:headEnd/>
            <a:tailEnd/>
          </a:ln>
        </p:spPr>
        <p:txBody>
          <a:bodyPr lIns="0" tIns="0" rIns="0" bIns="0" anchor="ctr"/>
          <a:lstStyle/>
          <a:p>
            <a:r>
              <a:rPr lang="en-US" sz="700" b="1"/>
              <a:t>Shut off because of Fukusima failure</a:t>
            </a:r>
          </a:p>
        </p:txBody>
      </p:sp>
      <p:sp>
        <p:nvSpPr>
          <p:cNvPr id="1065" name="Rectangle 8"/>
          <p:cNvSpPr>
            <a:spLocks noChangeArrowheads="1"/>
          </p:cNvSpPr>
          <p:nvPr/>
        </p:nvSpPr>
        <p:spPr bwMode="auto">
          <a:xfrm>
            <a:off x="6076950" y="4656138"/>
            <a:ext cx="2679700" cy="161925"/>
          </a:xfrm>
          <a:prstGeom prst="rect">
            <a:avLst/>
          </a:prstGeom>
          <a:solidFill>
            <a:schemeClr val="bg1"/>
          </a:solidFill>
          <a:ln w="9525">
            <a:noFill/>
            <a:miter lim="800000"/>
            <a:headEnd/>
            <a:tailEnd/>
          </a:ln>
        </p:spPr>
        <p:txBody>
          <a:bodyPr lIns="0" tIns="0" rIns="0" bIns="0" anchor="ctr"/>
          <a:lstStyle/>
          <a:p>
            <a:r>
              <a:rPr lang="en-US" sz="700" b="1" dirty="0"/>
              <a:t>Temporarily stopped because of </a:t>
            </a:r>
            <a:r>
              <a:rPr lang="en-US" sz="700" b="1" dirty="0" err="1"/>
              <a:t>Fukusima</a:t>
            </a:r>
            <a:r>
              <a:rPr lang="en-US" sz="700" b="1" dirty="0"/>
              <a:t> failure</a:t>
            </a:r>
          </a:p>
        </p:txBody>
      </p:sp>
      <p:sp>
        <p:nvSpPr>
          <p:cNvPr id="1066" name="Rectangle 8"/>
          <p:cNvSpPr>
            <a:spLocks noChangeArrowheads="1"/>
          </p:cNvSpPr>
          <p:nvPr/>
        </p:nvSpPr>
        <p:spPr bwMode="auto">
          <a:xfrm>
            <a:off x="6076950" y="4948238"/>
            <a:ext cx="2679700" cy="161925"/>
          </a:xfrm>
          <a:prstGeom prst="rect">
            <a:avLst/>
          </a:prstGeom>
          <a:solidFill>
            <a:schemeClr val="bg1"/>
          </a:solidFill>
          <a:ln w="9525">
            <a:noFill/>
            <a:miter lim="800000"/>
            <a:headEnd/>
            <a:tailEnd/>
          </a:ln>
        </p:spPr>
        <p:txBody>
          <a:bodyPr lIns="0" tIns="0" rIns="0" bIns="0" anchor="ctr"/>
          <a:lstStyle/>
          <a:p>
            <a:r>
              <a:rPr lang="en-US" sz="700" b="1" dirty="0"/>
              <a:t>In operation</a:t>
            </a:r>
          </a:p>
        </p:txBody>
      </p:sp>
      <p:pic>
        <p:nvPicPr>
          <p:cNvPr id="3" name="Picture 31"/>
          <p:cNvPicPr>
            <a:picLocks noChangeAspect="1" noChangeArrowheads="1"/>
          </p:cNvPicPr>
          <p:nvPr/>
        </p:nvPicPr>
        <p:blipFill>
          <a:blip r:embed="rId3" cstate="print"/>
          <a:srcRect/>
          <a:stretch>
            <a:fillRect/>
          </a:stretch>
        </p:blipFill>
        <p:spPr bwMode="auto">
          <a:xfrm>
            <a:off x="5107642" y="2295523"/>
            <a:ext cx="3741083" cy="179070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4" name="Прямая соединительная линия 143"/>
          <p:cNvCxnSpPr>
            <a:stCxn id="214" idx="0"/>
            <a:endCxn id="80" idx="2"/>
          </p:cNvCxnSpPr>
          <p:nvPr/>
        </p:nvCxnSpPr>
        <p:spPr>
          <a:xfrm flipV="1">
            <a:off x="2940050" y="2501900"/>
            <a:ext cx="1295400" cy="198438"/>
          </a:xfrm>
          <a:prstGeom prst="line">
            <a:avLst/>
          </a:prstGeom>
        </p:spPr>
        <p:style>
          <a:lnRef idx="2">
            <a:schemeClr val="accent2"/>
          </a:lnRef>
          <a:fillRef idx="0">
            <a:schemeClr val="accent2"/>
          </a:fillRef>
          <a:effectRef idx="1">
            <a:schemeClr val="accent2"/>
          </a:effectRef>
          <a:fontRef idx="minor">
            <a:schemeClr val="tx1"/>
          </a:fontRef>
        </p:style>
      </p:cxnSp>
      <p:cxnSp>
        <p:nvCxnSpPr>
          <p:cNvPr id="110" name="Прямая соединительная линия 109"/>
          <p:cNvCxnSpPr>
            <a:stCxn id="87" idx="0"/>
            <a:endCxn id="79" idx="2"/>
          </p:cNvCxnSpPr>
          <p:nvPr/>
        </p:nvCxnSpPr>
        <p:spPr>
          <a:xfrm flipV="1">
            <a:off x="1524000" y="2501900"/>
            <a:ext cx="779463" cy="211138"/>
          </a:xfrm>
          <a:prstGeom prst="line">
            <a:avLst/>
          </a:prstGeom>
        </p:spPr>
        <p:style>
          <a:lnRef idx="2">
            <a:schemeClr val="accent2"/>
          </a:lnRef>
          <a:fillRef idx="0">
            <a:schemeClr val="accent2"/>
          </a:fillRef>
          <a:effectRef idx="1">
            <a:schemeClr val="accent2"/>
          </a:effectRef>
          <a:fontRef idx="minor">
            <a:schemeClr val="tx1"/>
          </a:fontRef>
        </p:style>
      </p:cxnSp>
      <p:cxnSp>
        <p:nvCxnSpPr>
          <p:cNvPr id="102" name="Прямая соединительная линия 101"/>
          <p:cNvCxnSpPr>
            <a:stCxn id="85" idx="0"/>
            <a:endCxn id="82" idx="2"/>
          </p:cNvCxnSpPr>
          <p:nvPr/>
        </p:nvCxnSpPr>
        <p:spPr>
          <a:xfrm rot="5400000" flipH="1" flipV="1">
            <a:off x="293688" y="2517775"/>
            <a:ext cx="204788" cy="185737"/>
          </a:xfrm>
          <a:prstGeom prst="line">
            <a:avLst/>
          </a:prstGeom>
        </p:spPr>
        <p:style>
          <a:lnRef idx="2">
            <a:schemeClr val="accent2"/>
          </a:lnRef>
          <a:fillRef idx="0">
            <a:schemeClr val="accent2"/>
          </a:fillRef>
          <a:effectRef idx="1">
            <a:schemeClr val="accent2"/>
          </a:effectRef>
          <a:fontRef idx="minor">
            <a:schemeClr val="tx1"/>
          </a:fontRef>
        </p:style>
      </p:cxnSp>
      <p:cxnSp>
        <p:nvCxnSpPr>
          <p:cNvPr id="105" name="Прямая соединительная линия 104"/>
          <p:cNvCxnSpPr>
            <a:stCxn id="86" idx="0"/>
            <a:endCxn id="78" idx="2"/>
          </p:cNvCxnSpPr>
          <p:nvPr/>
        </p:nvCxnSpPr>
        <p:spPr>
          <a:xfrm rot="5400000" flipH="1" flipV="1">
            <a:off x="974725" y="2365375"/>
            <a:ext cx="238125" cy="511175"/>
          </a:xfrm>
          <a:prstGeom prst="line">
            <a:avLst/>
          </a:prstGeom>
        </p:spPr>
        <p:style>
          <a:lnRef idx="2">
            <a:schemeClr val="accent2"/>
          </a:lnRef>
          <a:fillRef idx="0">
            <a:schemeClr val="accent2"/>
          </a:fillRef>
          <a:effectRef idx="1">
            <a:schemeClr val="accent2"/>
          </a:effectRef>
          <a:fontRef idx="minor">
            <a:schemeClr val="tx1"/>
          </a:fontRef>
        </p:style>
      </p:cxnSp>
      <p:cxnSp>
        <p:nvCxnSpPr>
          <p:cNvPr id="116" name="Прямая соединительная линия 115"/>
          <p:cNvCxnSpPr>
            <a:stCxn id="89" idx="0"/>
            <a:endCxn id="199" idx="2"/>
          </p:cNvCxnSpPr>
          <p:nvPr/>
        </p:nvCxnSpPr>
        <p:spPr>
          <a:xfrm flipV="1">
            <a:off x="4638675" y="2495550"/>
            <a:ext cx="1398588" cy="223838"/>
          </a:xfrm>
          <a:prstGeom prst="line">
            <a:avLst/>
          </a:prstGeom>
        </p:spPr>
        <p:style>
          <a:lnRef idx="2">
            <a:schemeClr val="accent2"/>
          </a:lnRef>
          <a:fillRef idx="0">
            <a:schemeClr val="accent2"/>
          </a:fillRef>
          <a:effectRef idx="1">
            <a:schemeClr val="accent2"/>
          </a:effectRef>
          <a:fontRef idx="minor">
            <a:schemeClr val="tx1"/>
          </a:fontRef>
        </p:style>
      </p:cxnSp>
      <p:cxnSp>
        <p:nvCxnSpPr>
          <p:cNvPr id="119" name="Прямая соединительная линия 118"/>
          <p:cNvCxnSpPr>
            <a:stCxn id="90" idx="0"/>
            <a:endCxn id="83" idx="2"/>
          </p:cNvCxnSpPr>
          <p:nvPr/>
        </p:nvCxnSpPr>
        <p:spPr>
          <a:xfrm rot="16200000" flipV="1">
            <a:off x="7967663" y="2586037"/>
            <a:ext cx="211138" cy="42863"/>
          </a:xfrm>
          <a:prstGeom prst="line">
            <a:avLst/>
          </a:prstGeom>
        </p:spPr>
        <p:style>
          <a:lnRef idx="2">
            <a:schemeClr val="accent2"/>
          </a:lnRef>
          <a:fillRef idx="0">
            <a:schemeClr val="accent2"/>
          </a:fillRef>
          <a:effectRef idx="1">
            <a:schemeClr val="accent2"/>
          </a:effectRef>
          <a:fontRef idx="minor">
            <a:schemeClr val="tx1"/>
          </a:fontRef>
        </p:style>
      </p:cxnSp>
      <p:cxnSp>
        <p:nvCxnSpPr>
          <p:cNvPr id="122" name="Прямая соединительная линия 121"/>
          <p:cNvCxnSpPr>
            <a:endCxn id="84" idx="2"/>
          </p:cNvCxnSpPr>
          <p:nvPr/>
        </p:nvCxnSpPr>
        <p:spPr>
          <a:xfrm rot="16200000" flipV="1">
            <a:off x="8726487" y="2635251"/>
            <a:ext cx="354013" cy="87312"/>
          </a:xfrm>
          <a:prstGeom prst="line">
            <a:avLst/>
          </a:prstGeom>
        </p:spPr>
        <p:style>
          <a:lnRef idx="2">
            <a:schemeClr val="accent2"/>
          </a:lnRef>
          <a:fillRef idx="0">
            <a:schemeClr val="accent2"/>
          </a:fillRef>
          <a:effectRef idx="1">
            <a:schemeClr val="accent2"/>
          </a:effectRef>
          <a:fontRef idx="minor">
            <a:schemeClr val="tx1"/>
          </a:fontRef>
        </p:style>
      </p:cxnSp>
      <p:cxnSp>
        <p:nvCxnSpPr>
          <p:cNvPr id="123" name="Прямая соединительная линия 122"/>
          <p:cNvCxnSpPr>
            <a:stCxn id="117" idx="0"/>
            <a:endCxn id="121" idx="2"/>
          </p:cNvCxnSpPr>
          <p:nvPr/>
        </p:nvCxnSpPr>
        <p:spPr>
          <a:xfrm flipV="1">
            <a:off x="1978025" y="2501900"/>
            <a:ext cx="1335088" cy="211138"/>
          </a:xfrm>
          <a:prstGeom prst="line">
            <a:avLst/>
          </a:prstGeom>
        </p:spPr>
        <p:style>
          <a:lnRef idx="2">
            <a:schemeClr val="accent2"/>
          </a:lnRef>
          <a:fillRef idx="0">
            <a:schemeClr val="accent2"/>
          </a:fillRef>
          <a:effectRef idx="1">
            <a:schemeClr val="accent2"/>
          </a:effectRef>
          <a:fontRef idx="minor">
            <a:schemeClr val="tx1"/>
          </a:fontRef>
        </p:style>
      </p:cxnSp>
      <p:cxnSp>
        <p:nvCxnSpPr>
          <p:cNvPr id="232" name="Прямая соединительная линия 231"/>
          <p:cNvCxnSpPr>
            <a:stCxn id="231" idx="0"/>
            <a:endCxn id="81" idx="2"/>
          </p:cNvCxnSpPr>
          <p:nvPr/>
        </p:nvCxnSpPr>
        <p:spPr>
          <a:xfrm flipV="1">
            <a:off x="6461125" y="2501900"/>
            <a:ext cx="371475" cy="220663"/>
          </a:xfrm>
          <a:prstGeom prst="line">
            <a:avLst/>
          </a:prstGeom>
        </p:spPr>
        <p:style>
          <a:lnRef idx="2">
            <a:schemeClr val="accent2"/>
          </a:lnRef>
          <a:fillRef idx="0">
            <a:schemeClr val="accent2"/>
          </a:fillRef>
          <a:effectRef idx="1">
            <a:schemeClr val="accent2"/>
          </a:effectRef>
          <a:fontRef idx="minor">
            <a:schemeClr val="tx1"/>
          </a:fontRef>
        </p:style>
      </p:cxnSp>
      <p:cxnSp>
        <p:nvCxnSpPr>
          <p:cNvPr id="218" name="Прямая соединительная линия 217"/>
          <p:cNvCxnSpPr>
            <a:stCxn id="216" idx="0"/>
            <a:endCxn id="204" idx="2"/>
          </p:cNvCxnSpPr>
          <p:nvPr/>
        </p:nvCxnSpPr>
        <p:spPr>
          <a:xfrm flipV="1">
            <a:off x="3783013" y="2501900"/>
            <a:ext cx="1390650" cy="211138"/>
          </a:xfrm>
          <a:prstGeom prst="line">
            <a:avLst/>
          </a:prstGeom>
        </p:spPr>
        <p:style>
          <a:lnRef idx="2">
            <a:schemeClr val="accent2"/>
          </a:lnRef>
          <a:fillRef idx="0">
            <a:schemeClr val="accent2"/>
          </a:fillRef>
          <a:effectRef idx="1">
            <a:schemeClr val="accent2"/>
          </a:effectRef>
          <a:fontRef idx="minor">
            <a:schemeClr val="tx1"/>
          </a:fontRef>
        </p:style>
      </p:cxnSp>
      <p:sp>
        <p:nvSpPr>
          <p:cNvPr id="5" name="Заголовок 1"/>
          <p:cNvSpPr>
            <a:spLocks noGrp="1"/>
          </p:cNvSpPr>
          <p:nvPr>
            <p:ph type="title"/>
          </p:nvPr>
        </p:nvSpPr>
        <p:spPr>
          <a:xfrm>
            <a:off x="457200" y="369888"/>
            <a:ext cx="8229600" cy="276225"/>
          </a:xfrm>
        </p:spPr>
        <p:txBody>
          <a:bodyPr lIns="0" tIns="0" rIns="0" bIns="0">
            <a:spAutoFit/>
          </a:bodyPr>
          <a:lstStyle/>
          <a:p>
            <a:pPr>
              <a:lnSpc>
                <a:spcPct val="90000"/>
              </a:lnSpc>
              <a:spcBef>
                <a:spcPts val="0"/>
              </a:spcBef>
              <a:spcAft>
                <a:spcPts val="0"/>
              </a:spcAft>
              <a:defRPr/>
            </a:pPr>
            <a:r>
              <a:rPr lang="en-US" sz="2000" b="1" dirty="0" smtClean="0">
                <a:solidFill>
                  <a:srgbClr val="00357B"/>
                </a:solidFill>
                <a:ea typeface="+mn-ea"/>
                <a:cs typeface="+mn-cs"/>
              </a:rPr>
              <a:t>Detailed </a:t>
            </a:r>
            <a:r>
              <a:rPr lang="ru-RU" sz="2000" b="1" dirty="0" err="1" smtClean="0">
                <a:solidFill>
                  <a:srgbClr val="00357B"/>
                </a:solidFill>
                <a:ea typeface="+mn-ea"/>
                <a:cs typeface="+mn-cs"/>
              </a:rPr>
              <a:t>project</a:t>
            </a:r>
            <a:r>
              <a:rPr lang="ru-RU" sz="2000" b="1" dirty="0" smtClean="0">
                <a:solidFill>
                  <a:srgbClr val="00357B"/>
                </a:solidFill>
                <a:ea typeface="+mn-ea"/>
                <a:cs typeface="+mn-cs"/>
              </a:rPr>
              <a:t> </a:t>
            </a:r>
            <a:r>
              <a:rPr lang="ru-RU" sz="2000" b="1" dirty="0" err="1" smtClean="0">
                <a:solidFill>
                  <a:srgbClr val="00357B"/>
                </a:solidFill>
                <a:ea typeface="+mn-ea"/>
                <a:cs typeface="+mn-cs"/>
              </a:rPr>
              <a:t>working</a:t>
            </a:r>
            <a:r>
              <a:rPr lang="ru-RU" sz="2000" b="1" dirty="0" smtClean="0">
                <a:solidFill>
                  <a:srgbClr val="00357B"/>
                </a:solidFill>
                <a:ea typeface="+mn-ea"/>
                <a:cs typeface="+mn-cs"/>
              </a:rPr>
              <a:t> </a:t>
            </a:r>
            <a:r>
              <a:rPr lang="ru-RU" sz="2000" b="1" dirty="0" err="1">
                <a:solidFill>
                  <a:srgbClr val="00357B"/>
                </a:solidFill>
                <a:ea typeface="+mn-ea"/>
                <a:cs typeface="+mn-cs"/>
              </a:rPr>
              <a:t>scheme</a:t>
            </a:r>
            <a:endParaRPr lang="ru-RU" sz="2000" b="1" dirty="0">
              <a:solidFill>
                <a:srgbClr val="00357B"/>
              </a:solidFill>
              <a:ea typeface="+mn-ea"/>
              <a:cs typeface="+mn-cs"/>
            </a:endParaRPr>
          </a:p>
        </p:txBody>
      </p:sp>
      <p:sp>
        <p:nvSpPr>
          <p:cNvPr id="76" name="Прямоугольник 75"/>
          <p:cNvSpPr/>
          <p:nvPr/>
        </p:nvSpPr>
        <p:spPr>
          <a:xfrm>
            <a:off x="0" y="3403600"/>
            <a:ext cx="9144000" cy="3454400"/>
          </a:xfrm>
          <a:prstGeom prst="rect">
            <a:avLst/>
          </a:prstGeom>
          <a:solidFill>
            <a:schemeClr val="bg1">
              <a:lumMod val="75000"/>
            </a:schemeClr>
          </a:solidFill>
          <a:ln>
            <a:solidFill>
              <a:srgbClr val="00357F"/>
            </a:solid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anchor="ctr"/>
          <a:lstStyle/>
          <a:p>
            <a:pPr algn="ctr">
              <a:defRPr/>
            </a:pPr>
            <a:endParaRPr lang="ru-RU" sz="800" dirty="0"/>
          </a:p>
        </p:txBody>
      </p:sp>
      <p:sp>
        <p:nvSpPr>
          <p:cNvPr id="41" name="Пятиугольник 40"/>
          <p:cNvSpPr/>
          <p:nvPr/>
        </p:nvSpPr>
        <p:spPr>
          <a:xfrm>
            <a:off x="4891088" y="5699125"/>
            <a:ext cx="1303337" cy="400050"/>
          </a:xfrm>
          <a:prstGeom prst="homePlate">
            <a:avLst/>
          </a:prstGeom>
          <a:solidFill>
            <a:schemeClr val="tx2">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35996" rIns="0" bIns="35996" anchor="ctr"/>
          <a:lstStyle/>
          <a:p>
            <a:pPr algn="ctr">
              <a:defRPr/>
            </a:pPr>
            <a:r>
              <a:rPr lang="ru-RU" sz="1000"/>
              <a:t>Construction</a:t>
            </a:r>
          </a:p>
        </p:txBody>
      </p:sp>
      <p:sp>
        <p:nvSpPr>
          <p:cNvPr id="42" name="Пятиугольник 41"/>
          <p:cNvSpPr/>
          <p:nvPr/>
        </p:nvSpPr>
        <p:spPr>
          <a:xfrm>
            <a:off x="7067550" y="6324600"/>
            <a:ext cx="1111250" cy="255588"/>
          </a:xfrm>
          <a:prstGeom prst="homePlate">
            <a:avLst/>
          </a:prstGeom>
          <a:solidFill>
            <a:schemeClr val="tx2">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5996" tIns="35996" rIns="35996" bIns="35996" anchor="ctr"/>
          <a:lstStyle/>
          <a:p>
            <a:pPr algn="ctr">
              <a:defRPr/>
            </a:pPr>
            <a:r>
              <a:rPr lang="en-US" sz="1000" dirty="0"/>
              <a:t>U production</a:t>
            </a:r>
          </a:p>
        </p:txBody>
      </p:sp>
      <p:sp>
        <p:nvSpPr>
          <p:cNvPr id="43" name="Пятиугольник 42"/>
          <p:cNvSpPr/>
          <p:nvPr/>
        </p:nvSpPr>
        <p:spPr>
          <a:xfrm>
            <a:off x="8177213" y="5667375"/>
            <a:ext cx="969962" cy="401638"/>
          </a:xfrm>
          <a:prstGeom prst="homePlate">
            <a:avLst/>
          </a:prstGeom>
          <a:solidFill>
            <a:schemeClr val="tx2">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5996" tIns="35996" rIns="35996" bIns="35996" anchor="ctr"/>
          <a:lstStyle/>
          <a:p>
            <a:pPr algn="ctr">
              <a:defRPr/>
            </a:pPr>
            <a:r>
              <a:rPr lang="ru-RU" sz="900" dirty="0" err="1"/>
              <a:t>Restoration</a:t>
            </a:r>
            <a:endParaRPr lang="ru-RU" sz="900" dirty="0"/>
          </a:p>
        </p:txBody>
      </p:sp>
      <p:cxnSp>
        <p:nvCxnSpPr>
          <p:cNvPr id="52" name="Прямая со стрелкой 51"/>
          <p:cNvCxnSpPr/>
          <p:nvPr/>
        </p:nvCxnSpPr>
        <p:spPr>
          <a:xfrm>
            <a:off x="0" y="6611938"/>
            <a:ext cx="9101138"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78" name="Прямоугольник 77"/>
          <p:cNvSpPr/>
          <p:nvPr/>
        </p:nvSpPr>
        <p:spPr>
          <a:xfrm>
            <a:off x="981075" y="881063"/>
            <a:ext cx="736600" cy="1620837"/>
          </a:xfrm>
          <a:prstGeom prst="rect">
            <a:avLst/>
          </a:prstGeom>
          <a:solidFill>
            <a:schemeClr val="bg1">
              <a:lumMod val="8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5996" tIns="45715" rIns="35996" bIns="45715" anchor="ctr"/>
          <a:lstStyle/>
          <a:p>
            <a:pPr algn="ctr">
              <a:defRPr/>
            </a:pPr>
            <a:r>
              <a:rPr lang="ru-RU" sz="770" dirty="0" err="1">
                <a:solidFill>
                  <a:schemeClr val="tx1"/>
                </a:solidFill>
              </a:rPr>
              <a:t>Selection</a:t>
            </a:r>
            <a:r>
              <a:rPr lang="ru-RU" sz="770" dirty="0">
                <a:solidFill>
                  <a:schemeClr val="tx1"/>
                </a:solidFill>
              </a:rPr>
              <a:t> </a:t>
            </a:r>
            <a:r>
              <a:rPr lang="ru-RU" sz="770" dirty="0" err="1">
                <a:solidFill>
                  <a:schemeClr val="tx1"/>
                </a:solidFill>
              </a:rPr>
              <a:t>of</a:t>
            </a:r>
            <a:r>
              <a:rPr lang="ru-RU" sz="770" dirty="0">
                <a:solidFill>
                  <a:schemeClr val="tx1"/>
                </a:solidFill>
              </a:rPr>
              <a:t> </a:t>
            </a:r>
            <a:r>
              <a:rPr lang="ru-RU" sz="770" dirty="0" err="1">
                <a:solidFill>
                  <a:schemeClr val="tx1"/>
                </a:solidFill>
              </a:rPr>
              <a:t>the</a:t>
            </a:r>
            <a:r>
              <a:rPr lang="ru-RU" sz="770" dirty="0">
                <a:solidFill>
                  <a:schemeClr val="tx1"/>
                </a:solidFill>
              </a:rPr>
              <a:t> </a:t>
            </a:r>
            <a:r>
              <a:rPr lang="ru-RU" sz="770" dirty="0" err="1">
                <a:solidFill>
                  <a:schemeClr val="tx1"/>
                </a:solidFill>
              </a:rPr>
              <a:t>key</a:t>
            </a:r>
            <a:r>
              <a:rPr lang="ru-RU" sz="770" dirty="0">
                <a:solidFill>
                  <a:schemeClr val="tx1"/>
                </a:solidFill>
              </a:rPr>
              <a:t> </a:t>
            </a:r>
            <a:r>
              <a:rPr lang="ru-RU" sz="770" dirty="0" err="1">
                <a:solidFill>
                  <a:schemeClr val="tx1"/>
                </a:solidFill>
              </a:rPr>
              <a:t>versions</a:t>
            </a:r>
            <a:endParaRPr lang="ru-RU" sz="770" dirty="0">
              <a:solidFill>
                <a:schemeClr val="tx1"/>
              </a:solidFill>
            </a:endParaRPr>
          </a:p>
          <a:p>
            <a:pPr algn="ctr">
              <a:defRPr/>
            </a:pPr>
            <a:r>
              <a:rPr lang="ru-RU" sz="770" dirty="0">
                <a:solidFill>
                  <a:schemeClr val="tx1"/>
                </a:solidFill>
              </a:rPr>
              <a:t> </a:t>
            </a:r>
            <a:r>
              <a:rPr lang="ru-RU" sz="770" dirty="0" err="1">
                <a:solidFill>
                  <a:schemeClr val="tx1"/>
                </a:solidFill>
              </a:rPr>
              <a:t>of</a:t>
            </a:r>
            <a:r>
              <a:rPr lang="ru-RU" sz="770" dirty="0">
                <a:solidFill>
                  <a:schemeClr val="tx1"/>
                </a:solidFill>
              </a:rPr>
              <a:t> </a:t>
            </a:r>
            <a:r>
              <a:rPr lang="ru-RU" sz="770" dirty="0" err="1">
                <a:solidFill>
                  <a:schemeClr val="tx1"/>
                </a:solidFill>
              </a:rPr>
              <a:t>the</a:t>
            </a:r>
            <a:r>
              <a:rPr lang="ru-RU" sz="770" dirty="0">
                <a:solidFill>
                  <a:schemeClr val="tx1"/>
                </a:solidFill>
              </a:rPr>
              <a:t> </a:t>
            </a:r>
            <a:r>
              <a:rPr lang="ru-RU" sz="770" dirty="0" err="1">
                <a:solidFill>
                  <a:schemeClr val="tx1"/>
                </a:solidFill>
              </a:rPr>
              <a:t>project</a:t>
            </a:r>
            <a:r>
              <a:rPr lang="ru-RU" sz="770" dirty="0">
                <a:solidFill>
                  <a:schemeClr val="tx1"/>
                </a:solidFill>
              </a:rPr>
              <a:t> </a:t>
            </a:r>
            <a:r>
              <a:rPr lang="ru-RU" sz="770" dirty="0" err="1">
                <a:solidFill>
                  <a:schemeClr val="tx1"/>
                </a:solidFill>
              </a:rPr>
              <a:t>implementation</a:t>
            </a:r>
            <a:r>
              <a:rPr lang="ru-RU" sz="770" dirty="0">
                <a:solidFill>
                  <a:schemeClr val="tx1"/>
                </a:solidFill>
              </a:rPr>
              <a:t>.</a:t>
            </a:r>
          </a:p>
          <a:p>
            <a:pPr algn="ctr">
              <a:defRPr/>
            </a:pPr>
            <a:r>
              <a:rPr lang="ru-RU" sz="770" dirty="0" err="1">
                <a:solidFill>
                  <a:schemeClr val="tx1"/>
                </a:solidFill>
              </a:rPr>
              <a:t>Decision</a:t>
            </a:r>
            <a:r>
              <a:rPr lang="ru-RU" sz="770" dirty="0">
                <a:solidFill>
                  <a:schemeClr val="tx1"/>
                </a:solidFill>
              </a:rPr>
              <a:t> </a:t>
            </a:r>
            <a:r>
              <a:rPr lang="ru-RU" sz="770" dirty="0" err="1">
                <a:solidFill>
                  <a:schemeClr val="tx1"/>
                </a:solidFill>
              </a:rPr>
              <a:t>on</a:t>
            </a:r>
            <a:r>
              <a:rPr lang="ru-RU" sz="770" dirty="0">
                <a:solidFill>
                  <a:schemeClr val="tx1"/>
                </a:solidFill>
              </a:rPr>
              <a:t> </a:t>
            </a:r>
            <a:r>
              <a:rPr lang="ru-RU" sz="770" dirty="0" err="1">
                <a:solidFill>
                  <a:schemeClr val="tx1"/>
                </a:solidFill>
              </a:rPr>
              <a:t>the</a:t>
            </a:r>
            <a:r>
              <a:rPr lang="ru-RU" sz="770" dirty="0">
                <a:solidFill>
                  <a:schemeClr val="tx1"/>
                </a:solidFill>
              </a:rPr>
              <a:t> </a:t>
            </a:r>
            <a:r>
              <a:rPr lang="ru-RU" sz="770" dirty="0" err="1">
                <a:solidFill>
                  <a:schemeClr val="tx1"/>
                </a:solidFill>
              </a:rPr>
              <a:t>careful</a:t>
            </a:r>
            <a:r>
              <a:rPr lang="ru-RU" sz="770" dirty="0">
                <a:solidFill>
                  <a:schemeClr val="tx1"/>
                </a:solidFill>
              </a:rPr>
              <a:t> </a:t>
            </a:r>
          </a:p>
          <a:p>
            <a:pPr algn="ctr">
              <a:defRPr/>
            </a:pPr>
            <a:r>
              <a:rPr lang="ru-RU" sz="770" dirty="0" err="1">
                <a:solidFill>
                  <a:schemeClr val="tx1"/>
                </a:solidFill>
              </a:rPr>
              <a:t>study</a:t>
            </a:r>
            <a:r>
              <a:rPr lang="ru-RU" sz="770" dirty="0">
                <a:solidFill>
                  <a:schemeClr val="tx1"/>
                </a:solidFill>
              </a:rPr>
              <a:t> </a:t>
            </a:r>
            <a:r>
              <a:rPr lang="ru-RU" sz="770" dirty="0" err="1">
                <a:solidFill>
                  <a:schemeClr val="tx1"/>
                </a:solidFill>
              </a:rPr>
              <a:t>of</a:t>
            </a:r>
            <a:r>
              <a:rPr lang="ru-RU" sz="770" dirty="0">
                <a:solidFill>
                  <a:schemeClr val="tx1"/>
                </a:solidFill>
              </a:rPr>
              <a:t> </a:t>
            </a:r>
            <a:r>
              <a:rPr lang="ru-RU" sz="770" dirty="0" err="1">
                <a:solidFill>
                  <a:schemeClr val="tx1"/>
                </a:solidFill>
              </a:rPr>
              <a:t>existing</a:t>
            </a:r>
            <a:r>
              <a:rPr lang="ru-RU" sz="770" dirty="0">
                <a:solidFill>
                  <a:schemeClr val="tx1"/>
                </a:solidFill>
              </a:rPr>
              <a:t> </a:t>
            </a:r>
            <a:r>
              <a:rPr lang="ru-RU" sz="770" dirty="0" err="1">
                <a:solidFill>
                  <a:schemeClr val="tx1"/>
                </a:solidFill>
              </a:rPr>
              <a:t>versions</a:t>
            </a:r>
            <a:endParaRPr lang="ru-RU" sz="770" dirty="0">
              <a:solidFill>
                <a:schemeClr val="tx1"/>
              </a:solidFill>
            </a:endParaRPr>
          </a:p>
          <a:p>
            <a:pPr algn="ctr">
              <a:defRPr/>
            </a:pPr>
            <a:r>
              <a:rPr lang="ru-RU" sz="770" dirty="0" err="1">
                <a:solidFill>
                  <a:schemeClr val="tx1"/>
                </a:solidFill>
              </a:rPr>
              <a:t>of</a:t>
            </a:r>
            <a:r>
              <a:rPr lang="ru-RU" sz="770" dirty="0">
                <a:solidFill>
                  <a:schemeClr val="tx1"/>
                </a:solidFill>
              </a:rPr>
              <a:t> </a:t>
            </a:r>
            <a:r>
              <a:rPr lang="ru-RU" sz="770" dirty="0" err="1">
                <a:solidFill>
                  <a:schemeClr val="tx1"/>
                </a:solidFill>
              </a:rPr>
              <a:t>the</a:t>
            </a:r>
            <a:r>
              <a:rPr lang="ru-RU" sz="770" dirty="0">
                <a:solidFill>
                  <a:schemeClr val="tx1"/>
                </a:solidFill>
              </a:rPr>
              <a:t> </a:t>
            </a:r>
            <a:r>
              <a:rPr lang="ru-RU" sz="770" dirty="0" err="1">
                <a:solidFill>
                  <a:schemeClr val="tx1"/>
                </a:solidFill>
              </a:rPr>
              <a:t>project</a:t>
            </a:r>
            <a:r>
              <a:rPr lang="ru-RU" sz="770" dirty="0">
                <a:solidFill>
                  <a:schemeClr val="tx1"/>
                </a:solidFill>
              </a:rPr>
              <a:t> </a:t>
            </a:r>
            <a:r>
              <a:rPr lang="ru-RU" sz="770" dirty="0" err="1">
                <a:solidFill>
                  <a:schemeClr val="tx1"/>
                </a:solidFill>
              </a:rPr>
              <a:t>implementation</a:t>
            </a:r>
            <a:r>
              <a:rPr lang="ru-RU" sz="770" dirty="0">
                <a:solidFill>
                  <a:schemeClr val="tx1"/>
                </a:solidFill>
              </a:rPr>
              <a:t>.</a:t>
            </a:r>
          </a:p>
        </p:txBody>
      </p:sp>
      <p:sp>
        <p:nvSpPr>
          <p:cNvPr id="79" name="Прямоугольник 78"/>
          <p:cNvSpPr/>
          <p:nvPr/>
        </p:nvSpPr>
        <p:spPr>
          <a:xfrm>
            <a:off x="1760538" y="881063"/>
            <a:ext cx="1085850" cy="1620837"/>
          </a:xfrm>
          <a:prstGeom prst="rect">
            <a:avLst/>
          </a:prstGeom>
          <a:solidFill>
            <a:schemeClr val="bg1">
              <a:lumMod val="8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5996" tIns="45715" rIns="35996" bIns="45715" anchor="ctr"/>
          <a:lstStyle/>
          <a:p>
            <a:pPr algn="ctr"/>
            <a:r>
              <a:rPr lang="en-US" sz="800" dirty="0">
                <a:solidFill>
                  <a:schemeClr val="tx1"/>
                </a:solidFill>
              </a:rPr>
              <a:t>Choosing the best solution.                  Decision on the detailed study of the given version of the project implementation</a:t>
            </a:r>
          </a:p>
          <a:p>
            <a:pPr algn="ctr"/>
            <a:r>
              <a:rPr lang="en-US" sz="800" dirty="0">
                <a:solidFill>
                  <a:schemeClr val="tx1"/>
                </a:solidFill>
              </a:rPr>
              <a:t>(Decision on the beginning of the study </a:t>
            </a:r>
          </a:p>
          <a:p>
            <a:pPr algn="ctr"/>
            <a:r>
              <a:rPr lang="en-US" sz="800" dirty="0">
                <a:solidFill>
                  <a:schemeClr val="tx1"/>
                </a:solidFill>
              </a:rPr>
              <a:t>of design </a:t>
            </a:r>
            <a:r>
              <a:rPr lang="en-US" sz="800" dirty="0" smtClean="0">
                <a:solidFill>
                  <a:schemeClr val="tx1"/>
                </a:solidFill>
              </a:rPr>
              <a:t>documentation FS</a:t>
            </a:r>
            <a:r>
              <a:rPr lang="en-US" sz="900" dirty="0" smtClean="0">
                <a:solidFill>
                  <a:schemeClr val="tx1"/>
                </a:solidFill>
              </a:rPr>
              <a:t>).</a:t>
            </a:r>
            <a:endParaRPr lang="en-US" sz="900" dirty="0">
              <a:solidFill>
                <a:schemeClr val="tx1"/>
              </a:solidFill>
            </a:endParaRPr>
          </a:p>
        </p:txBody>
      </p:sp>
      <p:sp>
        <p:nvSpPr>
          <p:cNvPr id="80" name="Прямоугольник 79"/>
          <p:cNvSpPr/>
          <p:nvPr/>
        </p:nvSpPr>
        <p:spPr>
          <a:xfrm>
            <a:off x="3776663" y="881063"/>
            <a:ext cx="917575" cy="1620837"/>
          </a:xfrm>
          <a:prstGeom prst="rect">
            <a:avLst/>
          </a:prstGeom>
          <a:solidFill>
            <a:schemeClr val="bg1">
              <a:lumMod val="8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5996" tIns="45715" rIns="35996" bIns="45715" anchor="ctr"/>
          <a:lstStyle/>
          <a:p>
            <a:pPr algn="ctr"/>
            <a:r>
              <a:rPr lang="en-US" sz="900">
                <a:solidFill>
                  <a:schemeClr val="tx1"/>
                </a:solidFill>
              </a:rPr>
              <a:t>Considering the results of the Scoping Study.</a:t>
            </a:r>
          </a:p>
        </p:txBody>
      </p:sp>
      <p:sp>
        <p:nvSpPr>
          <p:cNvPr id="81" name="Прямоугольник 80"/>
          <p:cNvSpPr/>
          <p:nvPr/>
        </p:nvSpPr>
        <p:spPr>
          <a:xfrm>
            <a:off x="6472238" y="881063"/>
            <a:ext cx="720725" cy="1620837"/>
          </a:xfrm>
          <a:prstGeom prst="rect">
            <a:avLst/>
          </a:prstGeom>
          <a:solidFill>
            <a:schemeClr val="bg1">
              <a:lumMod val="8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5996" tIns="45715" rIns="35996" bIns="45715" anchor="ctr"/>
          <a:lstStyle/>
          <a:p>
            <a:pPr algn="ctr"/>
            <a:r>
              <a:rPr lang="en-US" sz="900">
                <a:solidFill>
                  <a:schemeClr val="tx1"/>
                </a:solidFill>
              </a:rPr>
              <a:t>Decision on the enterprise putting into operation.</a:t>
            </a:r>
          </a:p>
        </p:txBody>
      </p:sp>
      <p:sp>
        <p:nvSpPr>
          <p:cNvPr id="82" name="Прямоугольник 81"/>
          <p:cNvSpPr/>
          <p:nvPr/>
        </p:nvSpPr>
        <p:spPr>
          <a:xfrm>
            <a:off x="39688" y="887413"/>
            <a:ext cx="900112" cy="1620837"/>
          </a:xfrm>
          <a:prstGeom prst="rect">
            <a:avLst/>
          </a:prstGeom>
          <a:solidFill>
            <a:schemeClr val="bg1">
              <a:lumMod val="8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5996" tIns="45715" rIns="35996" bIns="45715" anchor="ctr"/>
          <a:lstStyle/>
          <a:p>
            <a:pPr algn="ctr"/>
            <a:r>
              <a:rPr lang="en-US" sz="900">
                <a:solidFill>
                  <a:schemeClr val="tx1"/>
                </a:solidFill>
              </a:rPr>
              <a:t>Decision on participating </a:t>
            </a:r>
          </a:p>
          <a:p>
            <a:pPr algn="ctr"/>
            <a:r>
              <a:rPr lang="en-US" sz="900">
                <a:solidFill>
                  <a:schemeClr val="tx1"/>
                </a:solidFill>
              </a:rPr>
              <a:t>in the project.</a:t>
            </a:r>
          </a:p>
          <a:p>
            <a:pPr algn="ctr"/>
            <a:r>
              <a:rPr lang="en-US" sz="900">
                <a:solidFill>
                  <a:schemeClr val="tx1"/>
                </a:solidFill>
              </a:rPr>
              <a:t>Decision on performance </a:t>
            </a:r>
          </a:p>
          <a:p>
            <a:pPr algn="ctr"/>
            <a:r>
              <a:rPr lang="en-US" sz="900">
                <a:solidFill>
                  <a:schemeClr val="tx1"/>
                </a:solidFill>
              </a:rPr>
              <a:t>of the preliminary </a:t>
            </a:r>
          </a:p>
          <a:p>
            <a:pPr algn="ctr"/>
            <a:r>
              <a:rPr lang="en-US" sz="900">
                <a:solidFill>
                  <a:schemeClr val="tx1"/>
                </a:solidFill>
              </a:rPr>
              <a:t>Survey.</a:t>
            </a:r>
          </a:p>
          <a:p>
            <a:endParaRPr lang="en-US" sz="900">
              <a:solidFill>
                <a:schemeClr val="tx1"/>
              </a:solidFill>
            </a:endParaRPr>
          </a:p>
        </p:txBody>
      </p:sp>
      <p:sp>
        <p:nvSpPr>
          <p:cNvPr id="83" name="Прямоугольник 82"/>
          <p:cNvSpPr/>
          <p:nvPr/>
        </p:nvSpPr>
        <p:spPr>
          <a:xfrm>
            <a:off x="7639050" y="881063"/>
            <a:ext cx="823913" cy="1620837"/>
          </a:xfrm>
          <a:prstGeom prst="rect">
            <a:avLst/>
          </a:prstGeom>
          <a:solidFill>
            <a:schemeClr val="bg1">
              <a:lumMod val="8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5996" tIns="45715" rIns="35996" bIns="45715" anchor="ctr"/>
          <a:lstStyle/>
          <a:p>
            <a:pPr algn="ctr"/>
            <a:r>
              <a:rPr lang="en-US" sz="900">
                <a:solidFill>
                  <a:schemeClr val="tx1"/>
                </a:solidFill>
              </a:rPr>
              <a:t>Decision on the enterprise decomissioning.</a:t>
            </a:r>
          </a:p>
        </p:txBody>
      </p:sp>
      <p:sp>
        <p:nvSpPr>
          <p:cNvPr id="84" name="Прямоугольник 83"/>
          <p:cNvSpPr/>
          <p:nvPr/>
        </p:nvSpPr>
        <p:spPr>
          <a:xfrm>
            <a:off x="8572500" y="881063"/>
            <a:ext cx="573088" cy="1620837"/>
          </a:xfrm>
          <a:prstGeom prst="rect">
            <a:avLst/>
          </a:prstGeom>
          <a:solidFill>
            <a:schemeClr val="bg1">
              <a:lumMod val="8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5996" tIns="45715" rIns="35996" bIns="45715" anchor="ctr"/>
          <a:lstStyle/>
          <a:p>
            <a:pPr algn="ctr"/>
            <a:r>
              <a:rPr lang="en-US" sz="900">
                <a:solidFill>
                  <a:schemeClr val="tx1"/>
                </a:solidFill>
              </a:rPr>
              <a:t>Decision on the project closure.</a:t>
            </a:r>
          </a:p>
        </p:txBody>
      </p:sp>
      <p:sp>
        <p:nvSpPr>
          <p:cNvPr id="85" name="Овал 84"/>
          <p:cNvSpPr/>
          <p:nvPr/>
        </p:nvSpPr>
        <p:spPr>
          <a:xfrm>
            <a:off x="104775" y="2713038"/>
            <a:ext cx="396875" cy="39528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lIns="35996" tIns="35996" rIns="35996" bIns="35996" anchor="ctr"/>
          <a:lstStyle/>
          <a:p>
            <a:pPr algn="ctr">
              <a:defRPr/>
            </a:pPr>
            <a:r>
              <a:rPr lang="ru-RU" sz="1200"/>
              <a:t>А</a:t>
            </a:r>
          </a:p>
          <a:p>
            <a:pPr algn="ctr">
              <a:defRPr/>
            </a:pPr>
            <a:r>
              <a:rPr lang="ru-RU" sz="1200"/>
              <a:t>1.0</a:t>
            </a:r>
          </a:p>
        </p:txBody>
      </p:sp>
      <p:sp>
        <p:nvSpPr>
          <p:cNvPr id="86" name="Овал 85"/>
          <p:cNvSpPr/>
          <p:nvPr/>
        </p:nvSpPr>
        <p:spPr>
          <a:xfrm>
            <a:off x="639763" y="2740025"/>
            <a:ext cx="395287" cy="396875"/>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lIns="35996" tIns="35996" rIns="35996" bIns="35996" anchor="ctr"/>
          <a:lstStyle/>
          <a:p>
            <a:pPr algn="ctr">
              <a:defRPr/>
            </a:pPr>
            <a:r>
              <a:rPr lang="ru-RU" sz="1200"/>
              <a:t>А</a:t>
            </a:r>
          </a:p>
          <a:p>
            <a:pPr algn="ctr">
              <a:defRPr/>
            </a:pPr>
            <a:r>
              <a:rPr lang="ru-RU" sz="1200"/>
              <a:t>2.0</a:t>
            </a:r>
          </a:p>
        </p:txBody>
      </p:sp>
      <p:sp>
        <p:nvSpPr>
          <p:cNvPr id="87" name="Овал 86"/>
          <p:cNvSpPr/>
          <p:nvPr/>
        </p:nvSpPr>
        <p:spPr>
          <a:xfrm>
            <a:off x="1325563" y="2713038"/>
            <a:ext cx="396875" cy="39528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lIns="0" tIns="35996" rIns="0" bIns="35996" anchor="ctr"/>
          <a:lstStyle/>
          <a:p>
            <a:pPr algn="ctr">
              <a:defRPr/>
            </a:pPr>
            <a:r>
              <a:rPr lang="ru-RU" sz="1200"/>
              <a:t>В1.1</a:t>
            </a:r>
          </a:p>
        </p:txBody>
      </p:sp>
      <p:sp>
        <p:nvSpPr>
          <p:cNvPr id="89" name="Овал 88"/>
          <p:cNvSpPr/>
          <p:nvPr/>
        </p:nvSpPr>
        <p:spPr>
          <a:xfrm>
            <a:off x="4440238" y="2719388"/>
            <a:ext cx="396875" cy="39528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lIns="35996" tIns="35996" rIns="35996" bIns="35996" anchor="ctr"/>
          <a:lstStyle/>
          <a:p>
            <a:pPr algn="ctr">
              <a:defRPr/>
            </a:pPr>
            <a:r>
              <a:rPr lang="ru-RU" sz="1400"/>
              <a:t>В2</a:t>
            </a:r>
          </a:p>
        </p:txBody>
      </p:sp>
      <p:sp>
        <p:nvSpPr>
          <p:cNvPr id="90" name="Овал 89"/>
          <p:cNvSpPr/>
          <p:nvPr/>
        </p:nvSpPr>
        <p:spPr>
          <a:xfrm>
            <a:off x="7896225" y="2713038"/>
            <a:ext cx="396875" cy="39528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lIns="35996" tIns="35996" rIns="35996" bIns="35996" anchor="ctr"/>
          <a:lstStyle/>
          <a:p>
            <a:pPr algn="ctr">
              <a:defRPr/>
            </a:pPr>
            <a:r>
              <a:rPr lang="ru-RU" sz="1400"/>
              <a:t>С1</a:t>
            </a:r>
          </a:p>
        </p:txBody>
      </p:sp>
      <p:sp>
        <p:nvSpPr>
          <p:cNvPr id="44" name="Прямоугольник 43"/>
          <p:cNvSpPr/>
          <p:nvPr/>
        </p:nvSpPr>
        <p:spPr>
          <a:xfrm>
            <a:off x="0" y="3165475"/>
            <a:ext cx="4864100" cy="252413"/>
          </a:xfrm>
          <a:prstGeom prst="rect">
            <a:avLst/>
          </a:prstGeom>
          <a:solidFill>
            <a:schemeClr val="tx2">
              <a:lumMod val="60000"/>
              <a:lumOff val="40000"/>
            </a:schemeClr>
          </a:solidFill>
          <a:ln>
            <a:noFill/>
          </a:ln>
        </p:spPr>
        <p:style>
          <a:lnRef idx="1">
            <a:schemeClr val="accent1"/>
          </a:lnRef>
          <a:fillRef idx="2">
            <a:schemeClr val="accent1"/>
          </a:fillRef>
          <a:effectRef idx="1">
            <a:schemeClr val="accent1"/>
          </a:effectRef>
          <a:fontRef idx="minor">
            <a:schemeClr val="dk1"/>
          </a:fontRef>
        </p:style>
        <p:txBody>
          <a:bodyPr lIns="91429" tIns="45715" rIns="91429" bIns="45715" anchor="ctr"/>
          <a:lstStyle/>
          <a:p>
            <a:pPr algn="ctr">
              <a:defRPr/>
            </a:pPr>
            <a:endParaRPr lang="ru-RU" sz="1000" b="1" dirty="0">
              <a:solidFill>
                <a:schemeClr val="bg1"/>
              </a:solidFill>
            </a:endParaRPr>
          </a:p>
        </p:txBody>
      </p:sp>
      <p:sp>
        <p:nvSpPr>
          <p:cNvPr id="45" name="Прямоугольник 44"/>
          <p:cNvSpPr/>
          <p:nvPr/>
        </p:nvSpPr>
        <p:spPr>
          <a:xfrm>
            <a:off x="4641850" y="3165475"/>
            <a:ext cx="1665288" cy="258763"/>
          </a:xfrm>
          <a:prstGeom prst="rect">
            <a:avLst/>
          </a:prstGeom>
          <a:solidFill>
            <a:schemeClr val="bg1">
              <a:lumMod val="50000"/>
            </a:schemeClr>
          </a:solidFill>
          <a:ln>
            <a:noFill/>
          </a:ln>
        </p:spPr>
        <p:style>
          <a:lnRef idx="1">
            <a:schemeClr val="dk1"/>
          </a:lnRef>
          <a:fillRef idx="2">
            <a:schemeClr val="dk1"/>
          </a:fillRef>
          <a:effectRef idx="1">
            <a:schemeClr val="dk1"/>
          </a:effectRef>
          <a:fontRef idx="minor">
            <a:schemeClr val="dk1"/>
          </a:fontRef>
        </p:style>
        <p:txBody>
          <a:bodyPr lIns="91429" tIns="45715" rIns="91429" bIns="45715" anchor="ctr"/>
          <a:lstStyle/>
          <a:p>
            <a:pPr algn="ctr">
              <a:defRPr/>
            </a:pPr>
            <a:r>
              <a:rPr lang="ru-RU" sz="1000" b="1">
                <a:solidFill>
                  <a:schemeClr val="bg1"/>
                </a:solidFill>
              </a:rPr>
              <a:t>Investment phase</a:t>
            </a:r>
          </a:p>
        </p:txBody>
      </p:sp>
      <p:sp>
        <p:nvSpPr>
          <p:cNvPr id="46" name="Прямоугольник 45"/>
          <p:cNvSpPr/>
          <p:nvPr/>
        </p:nvSpPr>
        <p:spPr>
          <a:xfrm>
            <a:off x="6307138" y="3165475"/>
            <a:ext cx="2836862" cy="252413"/>
          </a:xfrm>
          <a:prstGeom prst="rect">
            <a:avLst/>
          </a:prstGeom>
          <a:solidFill>
            <a:schemeClr val="accent6">
              <a:lumMod val="50000"/>
            </a:schemeClr>
          </a:solidFill>
          <a:ln>
            <a:noFill/>
          </a:ln>
        </p:spPr>
        <p:style>
          <a:lnRef idx="1">
            <a:schemeClr val="accent6"/>
          </a:lnRef>
          <a:fillRef idx="2">
            <a:schemeClr val="accent6"/>
          </a:fillRef>
          <a:effectRef idx="1">
            <a:schemeClr val="accent6"/>
          </a:effectRef>
          <a:fontRef idx="minor">
            <a:schemeClr val="dk1"/>
          </a:fontRef>
        </p:style>
        <p:txBody>
          <a:bodyPr lIns="91429" tIns="45715" rIns="91429" bIns="45715" anchor="ctr"/>
          <a:lstStyle/>
          <a:p>
            <a:pPr algn="ctr">
              <a:defRPr/>
            </a:pPr>
            <a:endParaRPr lang="ru-RU" sz="1000" b="1" dirty="0">
              <a:solidFill>
                <a:schemeClr val="bg1"/>
              </a:solidFill>
            </a:endParaRPr>
          </a:p>
        </p:txBody>
      </p:sp>
      <p:sp>
        <p:nvSpPr>
          <p:cNvPr id="117" name="Овал 116"/>
          <p:cNvSpPr/>
          <p:nvPr/>
        </p:nvSpPr>
        <p:spPr>
          <a:xfrm>
            <a:off x="1779588" y="2713038"/>
            <a:ext cx="396875" cy="395287"/>
          </a:xfrm>
          <a:prstGeom prst="ellipse">
            <a:avLst/>
          </a:prstGeom>
          <a:solidFill>
            <a:schemeClr val="accent3">
              <a:lumMod val="75000"/>
            </a:schemeClr>
          </a:solidFill>
          <a:ln>
            <a:solidFill>
              <a:srgbClr val="C00000"/>
            </a:solidFill>
          </a:ln>
        </p:spPr>
        <p:style>
          <a:lnRef idx="2">
            <a:schemeClr val="accent2">
              <a:shade val="50000"/>
            </a:schemeClr>
          </a:lnRef>
          <a:fillRef idx="1">
            <a:schemeClr val="accent2"/>
          </a:fillRef>
          <a:effectRef idx="0">
            <a:schemeClr val="accent2"/>
          </a:effectRef>
          <a:fontRef idx="minor">
            <a:schemeClr val="lt1"/>
          </a:fontRef>
        </p:style>
        <p:txBody>
          <a:bodyPr lIns="0" tIns="35996" rIns="0" bIns="35996" anchor="ctr"/>
          <a:lstStyle/>
          <a:p>
            <a:pPr algn="ctr">
              <a:defRPr/>
            </a:pPr>
            <a:r>
              <a:rPr lang="ru-RU" sz="1200"/>
              <a:t>А1</a:t>
            </a:r>
          </a:p>
        </p:txBody>
      </p:sp>
      <p:sp>
        <p:nvSpPr>
          <p:cNvPr id="121" name="Прямоугольник 120"/>
          <p:cNvSpPr/>
          <p:nvPr/>
        </p:nvSpPr>
        <p:spPr>
          <a:xfrm>
            <a:off x="2889250" y="881063"/>
            <a:ext cx="846138" cy="1620837"/>
          </a:xfrm>
          <a:prstGeom prst="rect">
            <a:avLst/>
          </a:prstGeom>
          <a:solidFill>
            <a:schemeClr val="bg1">
              <a:lumMod val="8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5996" tIns="45715" rIns="35996" bIns="45715" anchor="ctr"/>
          <a:lstStyle/>
          <a:p>
            <a:pPr algn="ctr"/>
            <a:r>
              <a:rPr lang="en-US" sz="900">
                <a:solidFill>
                  <a:schemeClr val="tx1"/>
                </a:solidFill>
              </a:rPr>
              <a:t>Making decision on the project suspension. Scoping Study development.</a:t>
            </a:r>
          </a:p>
        </p:txBody>
      </p:sp>
      <p:sp>
        <p:nvSpPr>
          <p:cNvPr id="132" name="Прямоугольник 131"/>
          <p:cNvSpPr/>
          <p:nvPr/>
        </p:nvSpPr>
        <p:spPr>
          <a:xfrm>
            <a:off x="261938" y="6718300"/>
            <a:ext cx="338137" cy="889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5996" tIns="45715" rIns="35996" bIns="45715" anchor="ctr"/>
          <a:lstStyle/>
          <a:p>
            <a:pPr algn="ctr"/>
            <a:r>
              <a:rPr lang="en-US" sz="900">
                <a:solidFill>
                  <a:schemeClr val="tx1"/>
                </a:solidFill>
                <a:cs typeface="Arial" charset="0"/>
              </a:rPr>
              <a:t>2007</a:t>
            </a:r>
          </a:p>
        </p:txBody>
      </p:sp>
      <p:sp>
        <p:nvSpPr>
          <p:cNvPr id="133" name="Овал 132"/>
          <p:cNvSpPr/>
          <p:nvPr/>
        </p:nvSpPr>
        <p:spPr>
          <a:xfrm>
            <a:off x="211138" y="6578600"/>
            <a:ext cx="107950" cy="107950"/>
          </a:xfrm>
          <a:prstGeom prst="ellipse">
            <a:avLst/>
          </a:prstGeom>
          <a:solidFill>
            <a:schemeClr val="tx2">
              <a:lumMod val="20000"/>
              <a:lumOff val="8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anchor="ctr"/>
          <a:lstStyle/>
          <a:p>
            <a:pPr algn="ctr" fontAlgn="auto">
              <a:spcBef>
                <a:spcPts val="0"/>
              </a:spcBef>
              <a:spcAft>
                <a:spcPts val="0"/>
              </a:spcAft>
              <a:defRPr/>
            </a:pPr>
            <a:endParaRPr lang="ru-RU" sz="900">
              <a:solidFill>
                <a:schemeClr val="tx1"/>
              </a:solidFill>
            </a:endParaRPr>
          </a:p>
        </p:txBody>
      </p:sp>
      <p:sp>
        <p:nvSpPr>
          <p:cNvPr id="39" name="Пятиугольник 38"/>
          <p:cNvSpPr/>
          <p:nvPr/>
        </p:nvSpPr>
        <p:spPr>
          <a:xfrm>
            <a:off x="1258888" y="4567238"/>
            <a:ext cx="1136650" cy="358775"/>
          </a:xfrm>
          <a:prstGeom prst="homePlate">
            <a:avLst/>
          </a:prstGeom>
          <a:solidFill>
            <a:schemeClr val="tx2">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5996" tIns="35996" rIns="35996" bIns="35996" anchor="ctr"/>
          <a:lstStyle/>
          <a:p>
            <a:pPr algn="ctr"/>
            <a:r>
              <a:rPr lang="en-US" sz="800">
                <a:solidFill>
                  <a:srgbClr val="FFFFFF"/>
                </a:solidFill>
              </a:rPr>
              <a:t>Exploration and reserves estimation  of Yuzhnaya Zone</a:t>
            </a:r>
          </a:p>
        </p:txBody>
      </p:sp>
      <p:sp>
        <p:nvSpPr>
          <p:cNvPr id="6" name="Пятиугольник 5"/>
          <p:cNvSpPr/>
          <p:nvPr/>
        </p:nvSpPr>
        <p:spPr>
          <a:xfrm>
            <a:off x="0" y="4110038"/>
            <a:ext cx="9144000" cy="360362"/>
          </a:xfrm>
          <a:prstGeom prst="homePlate">
            <a:avLst/>
          </a:prstGeom>
          <a:solidFill>
            <a:schemeClr val="tx2">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5996" tIns="35996" rIns="35996" bIns="35996" anchor="ctr"/>
          <a:lstStyle/>
          <a:p>
            <a:pPr algn="ctr">
              <a:defRPr/>
            </a:pPr>
            <a:r>
              <a:rPr lang="ru-RU" sz="1200"/>
              <a:t>Project management</a:t>
            </a:r>
          </a:p>
        </p:txBody>
      </p:sp>
      <p:sp>
        <p:nvSpPr>
          <p:cNvPr id="199" name="Прямоугольник 198"/>
          <p:cNvSpPr/>
          <p:nvPr/>
        </p:nvSpPr>
        <p:spPr>
          <a:xfrm>
            <a:off x="5653088" y="881063"/>
            <a:ext cx="768350" cy="1614487"/>
          </a:xfrm>
          <a:prstGeom prst="rect">
            <a:avLst/>
          </a:prstGeom>
          <a:solidFill>
            <a:schemeClr val="bg1">
              <a:lumMod val="8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5996" tIns="45715" rIns="35996" bIns="45715" anchor="ctr"/>
          <a:lstStyle/>
          <a:p>
            <a:pPr algn="ctr"/>
            <a:r>
              <a:rPr lang="en-US" sz="900">
                <a:solidFill>
                  <a:schemeClr val="tx1"/>
                </a:solidFill>
              </a:rPr>
              <a:t>Decision on the enterprise construction.</a:t>
            </a:r>
          </a:p>
        </p:txBody>
      </p:sp>
      <p:sp>
        <p:nvSpPr>
          <p:cNvPr id="204" name="Прямоугольник 203"/>
          <p:cNvSpPr/>
          <p:nvPr/>
        </p:nvSpPr>
        <p:spPr>
          <a:xfrm>
            <a:off x="4751388" y="881063"/>
            <a:ext cx="844550" cy="1620837"/>
          </a:xfrm>
          <a:prstGeom prst="rect">
            <a:avLst/>
          </a:prstGeom>
          <a:solidFill>
            <a:schemeClr val="bg1">
              <a:lumMod val="8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5996" tIns="45715" rIns="35996" bIns="45715" anchor="ctr"/>
          <a:lstStyle/>
          <a:p>
            <a:pPr algn="ctr"/>
            <a:r>
              <a:rPr lang="en-US" sz="800">
                <a:solidFill>
                  <a:schemeClr val="tx1"/>
                </a:solidFill>
              </a:rPr>
              <a:t>Choosing the best version of the project implementation. Decision on the detailed study of this version.</a:t>
            </a:r>
          </a:p>
        </p:txBody>
      </p:sp>
      <p:sp>
        <p:nvSpPr>
          <p:cNvPr id="214" name="Овал 213"/>
          <p:cNvSpPr/>
          <p:nvPr/>
        </p:nvSpPr>
        <p:spPr>
          <a:xfrm>
            <a:off x="2741613" y="2700338"/>
            <a:ext cx="396875" cy="39528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lIns="0" tIns="35996" rIns="0" bIns="35996" anchor="ctr"/>
          <a:lstStyle/>
          <a:p>
            <a:pPr algn="ctr">
              <a:defRPr/>
            </a:pPr>
            <a:r>
              <a:rPr lang="ru-RU" sz="1200"/>
              <a:t>А2</a:t>
            </a:r>
          </a:p>
        </p:txBody>
      </p:sp>
      <p:sp>
        <p:nvSpPr>
          <p:cNvPr id="216" name="Овал 215"/>
          <p:cNvSpPr/>
          <p:nvPr/>
        </p:nvSpPr>
        <p:spPr>
          <a:xfrm>
            <a:off x="3584575" y="2713038"/>
            <a:ext cx="396875" cy="39528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lIns="0" tIns="35996" rIns="0" bIns="35996" anchor="ctr"/>
          <a:lstStyle/>
          <a:p>
            <a:pPr algn="ctr">
              <a:defRPr/>
            </a:pPr>
            <a:r>
              <a:rPr lang="ru-RU" sz="1200"/>
              <a:t>В</a:t>
            </a:r>
            <a:r>
              <a:rPr lang="en-US" sz="1200"/>
              <a:t>1</a:t>
            </a:r>
          </a:p>
        </p:txBody>
      </p:sp>
      <p:sp>
        <p:nvSpPr>
          <p:cNvPr id="231" name="Овал 230"/>
          <p:cNvSpPr/>
          <p:nvPr/>
        </p:nvSpPr>
        <p:spPr>
          <a:xfrm>
            <a:off x="6262688" y="2722563"/>
            <a:ext cx="396875" cy="39528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lIns="0" tIns="35996" rIns="0" bIns="35996" anchor="ctr"/>
          <a:lstStyle/>
          <a:p>
            <a:pPr algn="ctr">
              <a:defRPr/>
            </a:pPr>
            <a:r>
              <a:rPr lang="ru-RU" sz="1200"/>
              <a:t>В</a:t>
            </a:r>
            <a:r>
              <a:rPr lang="en-US" sz="1200"/>
              <a:t>3</a:t>
            </a:r>
          </a:p>
        </p:txBody>
      </p:sp>
      <p:sp>
        <p:nvSpPr>
          <p:cNvPr id="136" name="Параллелограмм 135"/>
          <p:cNvSpPr/>
          <p:nvPr/>
        </p:nvSpPr>
        <p:spPr>
          <a:xfrm>
            <a:off x="0" y="3397250"/>
            <a:ext cx="9148763" cy="307975"/>
          </a:xfrm>
          <a:prstGeom prst="parallelogram">
            <a:avLst>
              <a:gd name="adj" fmla="val 0"/>
            </a:avLst>
          </a:prstGeom>
          <a:solidFill>
            <a:schemeClr val="tx2">
              <a:lumMod val="20000"/>
              <a:lumOff val="80000"/>
            </a:schemeClr>
          </a:solidFill>
          <a:ln/>
        </p:spPr>
        <p:style>
          <a:lnRef idx="1">
            <a:schemeClr val="accent1"/>
          </a:lnRef>
          <a:fillRef idx="3">
            <a:schemeClr val="accent1"/>
          </a:fillRef>
          <a:effectRef idx="2">
            <a:schemeClr val="accent1"/>
          </a:effectRef>
          <a:fontRef idx="minor">
            <a:schemeClr val="lt1"/>
          </a:fontRef>
        </p:style>
        <p:txBody>
          <a:bodyPr lIns="91429" tIns="45715" rIns="91429" bIns="45715" anchor="ctr"/>
          <a:lstStyle/>
          <a:p>
            <a:pPr>
              <a:lnSpc>
                <a:spcPts val="1000"/>
              </a:lnSpc>
              <a:defRPr/>
            </a:pPr>
            <a:endParaRPr lang="ru-RU" sz="900" dirty="0">
              <a:solidFill>
                <a:schemeClr val="accent1">
                  <a:lumMod val="75000"/>
                </a:schemeClr>
              </a:solidFill>
            </a:endParaRPr>
          </a:p>
        </p:txBody>
      </p:sp>
      <p:sp>
        <p:nvSpPr>
          <p:cNvPr id="142" name="Овал 141"/>
          <p:cNvSpPr/>
          <p:nvPr/>
        </p:nvSpPr>
        <p:spPr>
          <a:xfrm>
            <a:off x="8748713" y="2719388"/>
            <a:ext cx="395287" cy="39528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lIns="35996" tIns="35996" rIns="35996" bIns="35996" anchor="ctr"/>
          <a:lstStyle/>
          <a:p>
            <a:pPr algn="ctr">
              <a:defRPr/>
            </a:pPr>
            <a:r>
              <a:rPr lang="ru-RU" sz="1400"/>
              <a:t>С2</a:t>
            </a:r>
          </a:p>
        </p:txBody>
      </p:sp>
      <p:sp>
        <p:nvSpPr>
          <p:cNvPr id="128" name="Овал 127"/>
          <p:cNvSpPr/>
          <p:nvPr/>
        </p:nvSpPr>
        <p:spPr>
          <a:xfrm>
            <a:off x="561975" y="6578600"/>
            <a:ext cx="107950" cy="107950"/>
          </a:xfrm>
          <a:prstGeom prst="ellipse">
            <a:avLst/>
          </a:prstGeom>
          <a:solidFill>
            <a:schemeClr val="tx2">
              <a:lumMod val="20000"/>
              <a:lumOff val="8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anchor="ctr"/>
          <a:lstStyle/>
          <a:p>
            <a:pPr algn="ctr" fontAlgn="auto">
              <a:spcBef>
                <a:spcPts val="0"/>
              </a:spcBef>
              <a:spcAft>
                <a:spcPts val="0"/>
              </a:spcAft>
              <a:defRPr/>
            </a:pPr>
            <a:endParaRPr lang="ru-RU" sz="900">
              <a:solidFill>
                <a:schemeClr val="tx1"/>
              </a:solidFill>
            </a:endParaRPr>
          </a:p>
        </p:txBody>
      </p:sp>
      <p:sp>
        <p:nvSpPr>
          <p:cNvPr id="129" name="Овал 128"/>
          <p:cNvSpPr/>
          <p:nvPr/>
        </p:nvSpPr>
        <p:spPr>
          <a:xfrm>
            <a:off x="923925" y="6578600"/>
            <a:ext cx="107950" cy="107950"/>
          </a:xfrm>
          <a:prstGeom prst="ellipse">
            <a:avLst/>
          </a:prstGeom>
          <a:solidFill>
            <a:schemeClr val="tx2">
              <a:lumMod val="20000"/>
              <a:lumOff val="8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anchor="ctr"/>
          <a:lstStyle/>
          <a:p>
            <a:pPr algn="ctr" fontAlgn="auto">
              <a:spcBef>
                <a:spcPts val="0"/>
              </a:spcBef>
              <a:spcAft>
                <a:spcPts val="0"/>
              </a:spcAft>
              <a:defRPr/>
            </a:pPr>
            <a:endParaRPr lang="ru-RU" sz="900">
              <a:solidFill>
                <a:schemeClr val="tx1"/>
              </a:solidFill>
            </a:endParaRPr>
          </a:p>
        </p:txBody>
      </p:sp>
      <p:sp>
        <p:nvSpPr>
          <p:cNvPr id="131" name="Овал 130"/>
          <p:cNvSpPr/>
          <p:nvPr/>
        </p:nvSpPr>
        <p:spPr>
          <a:xfrm>
            <a:off x="1285875" y="6578600"/>
            <a:ext cx="107950" cy="107950"/>
          </a:xfrm>
          <a:prstGeom prst="ellipse">
            <a:avLst/>
          </a:prstGeom>
          <a:solidFill>
            <a:schemeClr val="tx2">
              <a:lumMod val="20000"/>
              <a:lumOff val="8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anchor="ctr"/>
          <a:lstStyle/>
          <a:p>
            <a:pPr algn="ctr" fontAlgn="auto">
              <a:spcBef>
                <a:spcPts val="0"/>
              </a:spcBef>
              <a:spcAft>
                <a:spcPts val="0"/>
              </a:spcAft>
              <a:defRPr/>
            </a:pPr>
            <a:endParaRPr lang="ru-RU" sz="900">
              <a:solidFill>
                <a:schemeClr val="tx1"/>
              </a:solidFill>
            </a:endParaRPr>
          </a:p>
        </p:txBody>
      </p:sp>
      <p:sp>
        <p:nvSpPr>
          <p:cNvPr id="138" name="Овал 137"/>
          <p:cNvSpPr/>
          <p:nvPr/>
        </p:nvSpPr>
        <p:spPr>
          <a:xfrm>
            <a:off x="1643063" y="6578600"/>
            <a:ext cx="107950" cy="107950"/>
          </a:xfrm>
          <a:prstGeom prst="ellipse">
            <a:avLst/>
          </a:prstGeom>
          <a:solidFill>
            <a:schemeClr val="tx2">
              <a:lumMod val="20000"/>
              <a:lumOff val="8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anchor="ctr"/>
          <a:lstStyle/>
          <a:p>
            <a:pPr algn="ctr" fontAlgn="auto">
              <a:spcBef>
                <a:spcPts val="0"/>
              </a:spcBef>
              <a:spcAft>
                <a:spcPts val="0"/>
              </a:spcAft>
              <a:defRPr/>
            </a:pPr>
            <a:endParaRPr lang="ru-RU" sz="900">
              <a:solidFill>
                <a:schemeClr val="tx1"/>
              </a:solidFill>
            </a:endParaRPr>
          </a:p>
        </p:txBody>
      </p:sp>
      <p:sp>
        <p:nvSpPr>
          <p:cNvPr id="140" name="Овал 139"/>
          <p:cNvSpPr/>
          <p:nvPr/>
        </p:nvSpPr>
        <p:spPr>
          <a:xfrm>
            <a:off x="2000250" y="6578600"/>
            <a:ext cx="107950" cy="107950"/>
          </a:xfrm>
          <a:prstGeom prst="ellipse">
            <a:avLst/>
          </a:prstGeom>
          <a:solidFill>
            <a:schemeClr val="tx2">
              <a:lumMod val="20000"/>
              <a:lumOff val="8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anchor="ctr"/>
          <a:lstStyle/>
          <a:p>
            <a:pPr algn="ctr" fontAlgn="auto">
              <a:spcBef>
                <a:spcPts val="0"/>
              </a:spcBef>
              <a:spcAft>
                <a:spcPts val="0"/>
              </a:spcAft>
              <a:defRPr/>
            </a:pPr>
            <a:endParaRPr lang="ru-RU" sz="900">
              <a:solidFill>
                <a:schemeClr val="tx1"/>
              </a:solidFill>
            </a:endParaRPr>
          </a:p>
        </p:txBody>
      </p:sp>
      <p:sp>
        <p:nvSpPr>
          <p:cNvPr id="151" name="Овал 150"/>
          <p:cNvSpPr/>
          <p:nvPr/>
        </p:nvSpPr>
        <p:spPr>
          <a:xfrm>
            <a:off x="2362200" y="6578600"/>
            <a:ext cx="107950" cy="107950"/>
          </a:xfrm>
          <a:prstGeom prst="ellipse">
            <a:avLst/>
          </a:prstGeom>
          <a:solidFill>
            <a:schemeClr val="tx2">
              <a:lumMod val="20000"/>
              <a:lumOff val="8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anchor="ctr"/>
          <a:lstStyle/>
          <a:p>
            <a:pPr algn="ctr" fontAlgn="auto">
              <a:spcBef>
                <a:spcPts val="0"/>
              </a:spcBef>
              <a:spcAft>
                <a:spcPts val="0"/>
              </a:spcAft>
              <a:defRPr/>
            </a:pPr>
            <a:endParaRPr lang="ru-RU" sz="900">
              <a:solidFill>
                <a:schemeClr val="tx1"/>
              </a:solidFill>
            </a:endParaRPr>
          </a:p>
        </p:txBody>
      </p:sp>
      <p:sp>
        <p:nvSpPr>
          <p:cNvPr id="153" name="Овал 152"/>
          <p:cNvSpPr/>
          <p:nvPr/>
        </p:nvSpPr>
        <p:spPr>
          <a:xfrm>
            <a:off x="2724150" y="6578600"/>
            <a:ext cx="107950" cy="107950"/>
          </a:xfrm>
          <a:prstGeom prst="ellipse">
            <a:avLst/>
          </a:prstGeom>
          <a:solidFill>
            <a:schemeClr val="tx2">
              <a:lumMod val="20000"/>
              <a:lumOff val="8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anchor="ctr"/>
          <a:lstStyle/>
          <a:p>
            <a:pPr algn="ctr" fontAlgn="auto">
              <a:spcBef>
                <a:spcPts val="0"/>
              </a:spcBef>
              <a:spcAft>
                <a:spcPts val="0"/>
              </a:spcAft>
              <a:defRPr/>
            </a:pPr>
            <a:endParaRPr lang="ru-RU" sz="900">
              <a:solidFill>
                <a:schemeClr val="tx1"/>
              </a:solidFill>
            </a:endParaRPr>
          </a:p>
        </p:txBody>
      </p:sp>
      <p:sp>
        <p:nvSpPr>
          <p:cNvPr id="155" name="Овал 154"/>
          <p:cNvSpPr/>
          <p:nvPr/>
        </p:nvSpPr>
        <p:spPr>
          <a:xfrm>
            <a:off x="3086100" y="6578600"/>
            <a:ext cx="107950" cy="107950"/>
          </a:xfrm>
          <a:prstGeom prst="ellipse">
            <a:avLst/>
          </a:prstGeom>
          <a:solidFill>
            <a:schemeClr val="tx2">
              <a:lumMod val="20000"/>
              <a:lumOff val="8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anchor="ctr"/>
          <a:lstStyle/>
          <a:p>
            <a:pPr algn="ctr" fontAlgn="auto">
              <a:spcBef>
                <a:spcPts val="0"/>
              </a:spcBef>
              <a:spcAft>
                <a:spcPts val="0"/>
              </a:spcAft>
              <a:defRPr/>
            </a:pPr>
            <a:endParaRPr lang="ru-RU" sz="900">
              <a:solidFill>
                <a:schemeClr val="tx1"/>
              </a:solidFill>
            </a:endParaRPr>
          </a:p>
        </p:txBody>
      </p:sp>
      <p:sp>
        <p:nvSpPr>
          <p:cNvPr id="157" name="Овал 156"/>
          <p:cNvSpPr/>
          <p:nvPr/>
        </p:nvSpPr>
        <p:spPr>
          <a:xfrm>
            <a:off x="3448050" y="6578600"/>
            <a:ext cx="107950" cy="107950"/>
          </a:xfrm>
          <a:prstGeom prst="ellipse">
            <a:avLst/>
          </a:prstGeom>
          <a:solidFill>
            <a:schemeClr val="tx2">
              <a:lumMod val="20000"/>
              <a:lumOff val="8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anchor="ctr"/>
          <a:lstStyle/>
          <a:p>
            <a:pPr algn="ctr" fontAlgn="auto">
              <a:spcBef>
                <a:spcPts val="0"/>
              </a:spcBef>
              <a:spcAft>
                <a:spcPts val="0"/>
              </a:spcAft>
              <a:defRPr/>
            </a:pPr>
            <a:endParaRPr lang="ru-RU" sz="900">
              <a:solidFill>
                <a:schemeClr val="tx1"/>
              </a:solidFill>
            </a:endParaRPr>
          </a:p>
        </p:txBody>
      </p:sp>
      <p:sp>
        <p:nvSpPr>
          <p:cNvPr id="159" name="Овал 158"/>
          <p:cNvSpPr/>
          <p:nvPr/>
        </p:nvSpPr>
        <p:spPr>
          <a:xfrm>
            <a:off x="3810000" y="6578600"/>
            <a:ext cx="107950" cy="107950"/>
          </a:xfrm>
          <a:prstGeom prst="ellipse">
            <a:avLst/>
          </a:prstGeom>
          <a:solidFill>
            <a:schemeClr val="tx2">
              <a:lumMod val="20000"/>
              <a:lumOff val="8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anchor="ctr"/>
          <a:lstStyle/>
          <a:p>
            <a:pPr algn="ctr" fontAlgn="auto">
              <a:spcBef>
                <a:spcPts val="0"/>
              </a:spcBef>
              <a:spcAft>
                <a:spcPts val="0"/>
              </a:spcAft>
              <a:defRPr/>
            </a:pPr>
            <a:endParaRPr lang="ru-RU" sz="900">
              <a:solidFill>
                <a:schemeClr val="tx1"/>
              </a:solidFill>
            </a:endParaRPr>
          </a:p>
        </p:txBody>
      </p:sp>
      <p:sp>
        <p:nvSpPr>
          <p:cNvPr id="161" name="Овал 160"/>
          <p:cNvSpPr/>
          <p:nvPr/>
        </p:nvSpPr>
        <p:spPr>
          <a:xfrm>
            <a:off x="4171950" y="6578600"/>
            <a:ext cx="107950" cy="107950"/>
          </a:xfrm>
          <a:prstGeom prst="ellipse">
            <a:avLst/>
          </a:prstGeom>
          <a:solidFill>
            <a:schemeClr val="tx2">
              <a:lumMod val="20000"/>
              <a:lumOff val="8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anchor="ctr"/>
          <a:lstStyle/>
          <a:p>
            <a:pPr algn="ctr" fontAlgn="auto">
              <a:spcBef>
                <a:spcPts val="0"/>
              </a:spcBef>
              <a:spcAft>
                <a:spcPts val="0"/>
              </a:spcAft>
              <a:defRPr/>
            </a:pPr>
            <a:endParaRPr lang="ru-RU" sz="900">
              <a:solidFill>
                <a:schemeClr val="tx1"/>
              </a:solidFill>
            </a:endParaRPr>
          </a:p>
        </p:txBody>
      </p:sp>
      <p:sp>
        <p:nvSpPr>
          <p:cNvPr id="163" name="Овал 162"/>
          <p:cNvSpPr/>
          <p:nvPr/>
        </p:nvSpPr>
        <p:spPr>
          <a:xfrm>
            <a:off x="4533900" y="6578600"/>
            <a:ext cx="107950" cy="107950"/>
          </a:xfrm>
          <a:prstGeom prst="ellipse">
            <a:avLst/>
          </a:prstGeom>
          <a:solidFill>
            <a:schemeClr val="tx2">
              <a:lumMod val="20000"/>
              <a:lumOff val="8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anchor="ctr"/>
          <a:lstStyle/>
          <a:p>
            <a:pPr algn="ctr" fontAlgn="auto">
              <a:spcBef>
                <a:spcPts val="0"/>
              </a:spcBef>
              <a:spcAft>
                <a:spcPts val="0"/>
              </a:spcAft>
              <a:defRPr/>
            </a:pPr>
            <a:endParaRPr lang="ru-RU" sz="900">
              <a:solidFill>
                <a:schemeClr val="tx1"/>
              </a:solidFill>
            </a:endParaRPr>
          </a:p>
        </p:txBody>
      </p:sp>
      <p:sp>
        <p:nvSpPr>
          <p:cNvPr id="165" name="Овал 164"/>
          <p:cNvSpPr/>
          <p:nvPr/>
        </p:nvSpPr>
        <p:spPr>
          <a:xfrm>
            <a:off x="4895850" y="6578600"/>
            <a:ext cx="107950" cy="107950"/>
          </a:xfrm>
          <a:prstGeom prst="ellipse">
            <a:avLst/>
          </a:prstGeom>
          <a:solidFill>
            <a:schemeClr val="tx2">
              <a:lumMod val="20000"/>
              <a:lumOff val="8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anchor="ctr"/>
          <a:lstStyle/>
          <a:p>
            <a:pPr algn="ctr" fontAlgn="auto">
              <a:spcBef>
                <a:spcPts val="0"/>
              </a:spcBef>
              <a:spcAft>
                <a:spcPts val="0"/>
              </a:spcAft>
              <a:defRPr/>
            </a:pPr>
            <a:endParaRPr lang="ru-RU" sz="900">
              <a:solidFill>
                <a:schemeClr val="tx1"/>
              </a:solidFill>
            </a:endParaRPr>
          </a:p>
        </p:txBody>
      </p:sp>
      <p:sp>
        <p:nvSpPr>
          <p:cNvPr id="167" name="Овал 166"/>
          <p:cNvSpPr/>
          <p:nvPr/>
        </p:nvSpPr>
        <p:spPr>
          <a:xfrm>
            <a:off x="5257800" y="6578600"/>
            <a:ext cx="107950" cy="107950"/>
          </a:xfrm>
          <a:prstGeom prst="ellipse">
            <a:avLst/>
          </a:prstGeom>
          <a:solidFill>
            <a:schemeClr val="tx2">
              <a:lumMod val="20000"/>
              <a:lumOff val="8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anchor="ctr"/>
          <a:lstStyle/>
          <a:p>
            <a:pPr algn="ctr" fontAlgn="auto">
              <a:spcBef>
                <a:spcPts val="0"/>
              </a:spcBef>
              <a:spcAft>
                <a:spcPts val="0"/>
              </a:spcAft>
              <a:defRPr/>
            </a:pPr>
            <a:endParaRPr lang="ru-RU" sz="900">
              <a:solidFill>
                <a:schemeClr val="tx1"/>
              </a:solidFill>
            </a:endParaRPr>
          </a:p>
        </p:txBody>
      </p:sp>
      <p:sp>
        <p:nvSpPr>
          <p:cNvPr id="170" name="Овал 169"/>
          <p:cNvSpPr/>
          <p:nvPr/>
        </p:nvSpPr>
        <p:spPr>
          <a:xfrm>
            <a:off x="5619750" y="6578600"/>
            <a:ext cx="107950" cy="107950"/>
          </a:xfrm>
          <a:prstGeom prst="ellipse">
            <a:avLst/>
          </a:prstGeom>
          <a:solidFill>
            <a:schemeClr val="tx2">
              <a:lumMod val="20000"/>
              <a:lumOff val="8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anchor="ctr"/>
          <a:lstStyle/>
          <a:p>
            <a:pPr algn="ctr" fontAlgn="auto">
              <a:spcBef>
                <a:spcPts val="0"/>
              </a:spcBef>
              <a:spcAft>
                <a:spcPts val="0"/>
              </a:spcAft>
              <a:defRPr/>
            </a:pPr>
            <a:endParaRPr lang="ru-RU" sz="900">
              <a:solidFill>
                <a:schemeClr val="tx1"/>
              </a:solidFill>
            </a:endParaRPr>
          </a:p>
        </p:txBody>
      </p:sp>
      <p:sp>
        <p:nvSpPr>
          <p:cNvPr id="172" name="Овал 171"/>
          <p:cNvSpPr/>
          <p:nvPr/>
        </p:nvSpPr>
        <p:spPr>
          <a:xfrm>
            <a:off x="5981700" y="6578600"/>
            <a:ext cx="107950" cy="107950"/>
          </a:xfrm>
          <a:prstGeom prst="ellipse">
            <a:avLst/>
          </a:prstGeom>
          <a:solidFill>
            <a:schemeClr val="tx2">
              <a:lumMod val="20000"/>
              <a:lumOff val="8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anchor="ctr"/>
          <a:lstStyle/>
          <a:p>
            <a:pPr algn="ctr" fontAlgn="auto">
              <a:spcBef>
                <a:spcPts val="0"/>
              </a:spcBef>
              <a:spcAft>
                <a:spcPts val="0"/>
              </a:spcAft>
              <a:defRPr/>
            </a:pPr>
            <a:endParaRPr lang="ru-RU" sz="900">
              <a:solidFill>
                <a:schemeClr val="tx1"/>
              </a:solidFill>
            </a:endParaRPr>
          </a:p>
        </p:txBody>
      </p:sp>
      <p:sp>
        <p:nvSpPr>
          <p:cNvPr id="174" name="Овал 173"/>
          <p:cNvSpPr/>
          <p:nvPr/>
        </p:nvSpPr>
        <p:spPr>
          <a:xfrm>
            <a:off x="6343650" y="6578600"/>
            <a:ext cx="107950" cy="107950"/>
          </a:xfrm>
          <a:prstGeom prst="ellipse">
            <a:avLst/>
          </a:prstGeom>
          <a:solidFill>
            <a:schemeClr val="tx2">
              <a:lumMod val="20000"/>
              <a:lumOff val="8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anchor="ctr"/>
          <a:lstStyle/>
          <a:p>
            <a:pPr algn="ctr" fontAlgn="auto">
              <a:spcBef>
                <a:spcPts val="0"/>
              </a:spcBef>
              <a:spcAft>
                <a:spcPts val="0"/>
              </a:spcAft>
              <a:defRPr/>
            </a:pPr>
            <a:endParaRPr lang="ru-RU" sz="900">
              <a:solidFill>
                <a:schemeClr val="tx1"/>
              </a:solidFill>
            </a:endParaRPr>
          </a:p>
        </p:txBody>
      </p:sp>
      <p:sp>
        <p:nvSpPr>
          <p:cNvPr id="176" name="Овал 175"/>
          <p:cNvSpPr/>
          <p:nvPr/>
        </p:nvSpPr>
        <p:spPr>
          <a:xfrm>
            <a:off x="6705600" y="6578600"/>
            <a:ext cx="107950" cy="107950"/>
          </a:xfrm>
          <a:prstGeom prst="ellipse">
            <a:avLst/>
          </a:prstGeom>
          <a:solidFill>
            <a:schemeClr val="tx2">
              <a:lumMod val="20000"/>
              <a:lumOff val="8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anchor="ctr"/>
          <a:lstStyle/>
          <a:p>
            <a:pPr algn="ctr" fontAlgn="auto">
              <a:spcBef>
                <a:spcPts val="0"/>
              </a:spcBef>
              <a:spcAft>
                <a:spcPts val="0"/>
              </a:spcAft>
              <a:defRPr/>
            </a:pPr>
            <a:endParaRPr lang="ru-RU" sz="900">
              <a:solidFill>
                <a:schemeClr val="tx1"/>
              </a:solidFill>
            </a:endParaRPr>
          </a:p>
        </p:txBody>
      </p:sp>
      <p:sp>
        <p:nvSpPr>
          <p:cNvPr id="181" name="Прямоугольник 180"/>
          <p:cNvSpPr/>
          <p:nvPr/>
        </p:nvSpPr>
        <p:spPr>
          <a:xfrm>
            <a:off x="628650" y="6718300"/>
            <a:ext cx="338138" cy="889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5996" tIns="45715" rIns="35996" bIns="45715" anchor="ctr"/>
          <a:lstStyle/>
          <a:p>
            <a:pPr algn="ctr">
              <a:spcBef>
                <a:spcPts val="0"/>
              </a:spcBef>
              <a:spcAft>
                <a:spcPts val="0"/>
              </a:spcAft>
              <a:defRPr/>
            </a:pPr>
            <a:r>
              <a:rPr lang="ru-RU" sz="900">
                <a:solidFill>
                  <a:schemeClr val="tx1"/>
                </a:solidFill>
                <a:cs typeface="Arial"/>
              </a:rPr>
              <a:t>2008</a:t>
            </a:r>
          </a:p>
        </p:txBody>
      </p:sp>
      <p:sp>
        <p:nvSpPr>
          <p:cNvPr id="184" name="Прямоугольник 183"/>
          <p:cNvSpPr/>
          <p:nvPr/>
        </p:nvSpPr>
        <p:spPr>
          <a:xfrm>
            <a:off x="995363" y="6713538"/>
            <a:ext cx="338137" cy="889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5996" tIns="45715" rIns="35996" bIns="45715" anchor="ctr"/>
          <a:lstStyle/>
          <a:p>
            <a:pPr algn="ctr">
              <a:spcBef>
                <a:spcPts val="0"/>
              </a:spcBef>
              <a:spcAft>
                <a:spcPts val="0"/>
              </a:spcAft>
              <a:defRPr/>
            </a:pPr>
            <a:r>
              <a:rPr lang="ru-RU" sz="900">
                <a:solidFill>
                  <a:schemeClr val="tx1"/>
                </a:solidFill>
                <a:cs typeface="Arial"/>
              </a:rPr>
              <a:t>2009</a:t>
            </a:r>
          </a:p>
        </p:txBody>
      </p:sp>
      <p:sp>
        <p:nvSpPr>
          <p:cNvPr id="185" name="Прямоугольник 184"/>
          <p:cNvSpPr/>
          <p:nvPr/>
        </p:nvSpPr>
        <p:spPr>
          <a:xfrm>
            <a:off x="1362075" y="6718300"/>
            <a:ext cx="338138" cy="889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5996" tIns="45715" rIns="35996" bIns="45715" anchor="ctr"/>
          <a:lstStyle/>
          <a:p>
            <a:pPr algn="ctr">
              <a:spcBef>
                <a:spcPts val="0"/>
              </a:spcBef>
              <a:spcAft>
                <a:spcPts val="0"/>
              </a:spcAft>
              <a:defRPr/>
            </a:pPr>
            <a:r>
              <a:rPr lang="ru-RU" sz="900">
                <a:solidFill>
                  <a:schemeClr val="tx1"/>
                </a:solidFill>
                <a:cs typeface="Arial"/>
              </a:rPr>
              <a:t>2010</a:t>
            </a:r>
          </a:p>
        </p:txBody>
      </p:sp>
      <p:sp>
        <p:nvSpPr>
          <p:cNvPr id="186" name="Прямоугольник 185"/>
          <p:cNvSpPr/>
          <p:nvPr/>
        </p:nvSpPr>
        <p:spPr>
          <a:xfrm>
            <a:off x="1709738" y="6718300"/>
            <a:ext cx="338137" cy="889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5996" tIns="45715" rIns="35996" bIns="45715" anchor="ctr"/>
          <a:lstStyle/>
          <a:p>
            <a:pPr algn="ctr">
              <a:spcBef>
                <a:spcPts val="0"/>
              </a:spcBef>
              <a:spcAft>
                <a:spcPts val="0"/>
              </a:spcAft>
              <a:defRPr/>
            </a:pPr>
            <a:r>
              <a:rPr lang="ru-RU" sz="900">
                <a:solidFill>
                  <a:schemeClr val="tx1"/>
                </a:solidFill>
                <a:cs typeface="Arial"/>
              </a:rPr>
              <a:t>2011</a:t>
            </a:r>
          </a:p>
        </p:txBody>
      </p:sp>
      <p:sp>
        <p:nvSpPr>
          <p:cNvPr id="187" name="Прямоугольник 186"/>
          <p:cNvSpPr/>
          <p:nvPr/>
        </p:nvSpPr>
        <p:spPr>
          <a:xfrm>
            <a:off x="2090738" y="6718300"/>
            <a:ext cx="338137" cy="889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5996" tIns="45715" rIns="35996" bIns="45715" anchor="ctr"/>
          <a:lstStyle/>
          <a:p>
            <a:pPr algn="ctr">
              <a:spcBef>
                <a:spcPts val="0"/>
              </a:spcBef>
              <a:spcAft>
                <a:spcPts val="0"/>
              </a:spcAft>
              <a:defRPr/>
            </a:pPr>
            <a:r>
              <a:rPr lang="ru-RU" sz="900">
                <a:solidFill>
                  <a:schemeClr val="tx1"/>
                </a:solidFill>
                <a:cs typeface="Arial"/>
              </a:rPr>
              <a:t>2012</a:t>
            </a:r>
          </a:p>
        </p:txBody>
      </p:sp>
      <p:sp>
        <p:nvSpPr>
          <p:cNvPr id="188" name="Прямоугольник 187"/>
          <p:cNvSpPr/>
          <p:nvPr/>
        </p:nvSpPr>
        <p:spPr>
          <a:xfrm>
            <a:off x="2433638" y="6718300"/>
            <a:ext cx="338137" cy="889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5996" tIns="45715" rIns="35996" bIns="45715" anchor="ctr"/>
          <a:lstStyle/>
          <a:p>
            <a:pPr algn="ctr">
              <a:spcBef>
                <a:spcPts val="0"/>
              </a:spcBef>
              <a:spcAft>
                <a:spcPts val="0"/>
              </a:spcAft>
              <a:defRPr/>
            </a:pPr>
            <a:r>
              <a:rPr lang="ru-RU" sz="900">
                <a:solidFill>
                  <a:schemeClr val="tx1"/>
                </a:solidFill>
                <a:cs typeface="Arial"/>
              </a:rPr>
              <a:t>2013</a:t>
            </a:r>
          </a:p>
        </p:txBody>
      </p:sp>
      <p:sp>
        <p:nvSpPr>
          <p:cNvPr id="189" name="Прямоугольник 188"/>
          <p:cNvSpPr/>
          <p:nvPr/>
        </p:nvSpPr>
        <p:spPr>
          <a:xfrm>
            <a:off x="2800350" y="6718300"/>
            <a:ext cx="338138" cy="889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5996" tIns="45715" rIns="35996" bIns="45715" anchor="ctr"/>
          <a:lstStyle/>
          <a:p>
            <a:pPr algn="ctr">
              <a:spcBef>
                <a:spcPts val="0"/>
              </a:spcBef>
              <a:spcAft>
                <a:spcPts val="0"/>
              </a:spcAft>
              <a:defRPr/>
            </a:pPr>
            <a:r>
              <a:rPr lang="ru-RU" sz="900">
                <a:solidFill>
                  <a:schemeClr val="tx1"/>
                </a:solidFill>
                <a:cs typeface="Arial"/>
              </a:rPr>
              <a:t>2014</a:t>
            </a:r>
          </a:p>
        </p:txBody>
      </p:sp>
      <p:sp>
        <p:nvSpPr>
          <p:cNvPr id="190" name="Прямоугольник 189"/>
          <p:cNvSpPr/>
          <p:nvPr/>
        </p:nvSpPr>
        <p:spPr>
          <a:xfrm>
            <a:off x="3157538" y="6718300"/>
            <a:ext cx="338137" cy="889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5996" tIns="45715" rIns="35996" bIns="45715" anchor="ctr"/>
          <a:lstStyle/>
          <a:p>
            <a:pPr algn="ctr">
              <a:spcBef>
                <a:spcPts val="0"/>
              </a:spcBef>
              <a:spcAft>
                <a:spcPts val="0"/>
              </a:spcAft>
              <a:defRPr/>
            </a:pPr>
            <a:r>
              <a:rPr lang="ru-RU" sz="900">
                <a:solidFill>
                  <a:schemeClr val="tx1"/>
                </a:solidFill>
                <a:cs typeface="Arial"/>
              </a:rPr>
              <a:t>2015</a:t>
            </a:r>
          </a:p>
        </p:txBody>
      </p:sp>
      <p:sp>
        <p:nvSpPr>
          <p:cNvPr id="191" name="Прямоугольник 190"/>
          <p:cNvSpPr/>
          <p:nvPr/>
        </p:nvSpPr>
        <p:spPr>
          <a:xfrm>
            <a:off x="3524250" y="6718300"/>
            <a:ext cx="338138" cy="889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5996" tIns="45715" rIns="35996" bIns="45715" anchor="ctr"/>
          <a:lstStyle/>
          <a:p>
            <a:pPr algn="ctr">
              <a:spcBef>
                <a:spcPts val="0"/>
              </a:spcBef>
              <a:spcAft>
                <a:spcPts val="0"/>
              </a:spcAft>
              <a:defRPr/>
            </a:pPr>
            <a:r>
              <a:rPr lang="ru-RU" sz="900">
                <a:solidFill>
                  <a:schemeClr val="tx1"/>
                </a:solidFill>
                <a:cs typeface="Arial"/>
              </a:rPr>
              <a:t>2016</a:t>
            </a:r>
          </a:p>
        </p:txBody>
      </p:sp>
      <p:sp>
        <p:nvSpPr>
          <p:cNvPr id="192" name="Прямоугольник 191"/>
          <p:cNvSpPr/>
          <p:nvPr/>
        </p:nvSpPr>
        <p:spPr>
          <a:xfrm>
            <a:off x="3881438" y="6718300"/>
            <a:ext cx="338137" cy="889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5996" tIns="45715" rIns="35996" bIns="45715" anchor="ctr"/>
          <a:lstStyle/>
          <a:p>
            <a:pPr algn="ctr">
              <a:spcBef>
                <a:spcPts val="0"/>
              </a:spcBef>
              <a:spcAft>
                <a:spcPts val="0"/>
              </a:spcAft>
              <a:defRPr/>
            </a:pPr>
            <a:r>
              <a:rPr lang="ru-RU" sz="900">
                <a:solidFill>
                  <a:schemeClr val="tx1"/>
                </a:solidFill>
                <a:cs typeface="Arial"/>
              </a:rPr>
              <a:t>2017</a:t>
            </a:r>
          </a:p>
        </p:txBody>
      </p:sp>
      <p:sp>
        <p:nvSpPr>
          <p:cNvPr id="193" name="Прямоугольник 192"/>
          <p:cNvSpPr/>
          <p:nvPr/>
        </p:nvSpPr>
        <p:spPr>
          <a:xfrm>
            <a:off x="4252913" y="6718300"/>
            <a:ext cx="338137" cy="889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5996" tIns="45715" rIns="35996" bIns="45715" anchor="ctr"/>
          <a:lstStyle/>
          <a:p>
            <a:pPr algn="ctr">
              <a:spcBef>
                <a:spcPts val="0"/>
              </a:spcBef>
              <a:spcAft>
                <a:spcPts val="0"/>
              </a:spcAft>
              <a:defRPr/>
            </a:pPr>
            <a:r>
              <a:rPr lang="ru-RU" sz="900">
                <a:solidFill>
                  <a:schemeClr val="tx1"/>
                </a:solidFill>
                <a:cs typeface="Arial"/>
              </a:rPr>
              <a:t>2018</a:t>
            </a:r>
          </a:p>
        </p:txBody>
      </p:sp>
      <p:sp>
        <p:nvSpPr>
          <p:cNvPr id="194" name="Прямоугольник 193"/>
          <p:cNvSpPr/>
          <p:nvPr/>
        </p:nvSpPr>
        <p:spPr>
          <a:xfrm>
            <a:off x="4605338" y="6718300"/>
            <a:ext cx="338137" cy="889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5996" tIns="45715" rIns="35996" bIns="45715" anchor="ctr"/>
          <a:lstStyle/>
          <a:p>
            <a:pPr algn="ctr">
              <a:spcBef>
                <a:spcPts val="0"/>
              </a:spcBef>
              <a:spcAft>
                <a:spcPts val="0"/>
              </a:spcAft>
              <a:defRPr/>
            </a:pPr>
            <a:r>
              <a:rPr lang="ru-RU" sz="900">
                <a:solidFill>
                  <a:schemeClr val="tx1"/>
                </a:solidFill>
                <a:cs typeface="Arial"/>
              </a:rPr>
              <a:t>2019</a:t>
            </a:r>
          </a:p>
        </p:txBody>
      </p:sp>
      <p:sp>
        <p:nvSpPr>
          <p:cNvPr id="195" name="Прямоугольник 194"/>
          <p:cNvSpPr/>
          <p:nvPr/>
        </p:nvSpPr>
        <p:spPr>
          <a:xfrm>
            <a:off x="4962525" y="6718300"/>
            <a:ext cx="338138" cy="889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5996" tIns="45715" rIns="35996" bIns="45715" anchor="ctr"/>
          <a:lstStyle/>
          <a:p>
            <a:pPr algn="ctr">
              <a:spcBef>
                <a:spcPts val="0"/>
              </a:spcBef>
              <a:spcAft>
                <a:spcPts val="0"/>
              </a:spcAft>
              <a:defRPr/>
            </a:pPr>
            <a:r>
              <a:rPr lang="ru-RU" sz="900">
                <a:solidFill>
                  <a:schemeClr val="tx1"/>
                </a:solidFill>
                <a:cs typeface="Arial"/>
              </a:rPr>
              <a:t>2020</a:t>
            </a:r>
          </a:p>
        </p:txBody>
      </p:sp>
      <p:sp>
        <p:nvSpPr>
          <p:cNvPr id="196" name="Прямоугольник 195"/>
          <p:cNvSpPr/>
          <p:nvPr/>
        </p:nvSpPr>
        <p:spPr>
          <a:xfrm>
            <a:off x="5324475" y="6723063"/>
            <a:ext cx="338138" cy="889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5996" tIns="45715" rIns="35996" bIns="45715" anchor="ctr"/>
          <a:lstStyle/>
          <a:p>
            <a:pPr algn="ctr">
              <a:spcBef>
                <a:spcPts val="0"/>
              </a:spcBef>
              <a:spcAft>
                <a:spcPts val="0"/>
              </a:spcAft>
              <a:defRPr/>
            </a:pPr>
            <a:r>
              <a:rPr lang="ru-RU" sz="900">
                <a:solidFill>
                  <a:schemeClr val="tx1"/>
                </a:solidFill>
                <a:cs typeface="Arial"/>
              </a:rPr>
              <a:t>2021</a:t>
            </a:r>
          </a:p>
        </p:txBody>
      </p:sp>
      <p:sp>
        <p:nvSpPr>
          <p:cNvPr id="197" name="Прямоугольник 196"/>
          <p:cNvSpPr/>
          <p:nvPr/>
        </p:nvSpPr>
        <p:spPr>
          <a:xfrm>
            <a:off x="5695950" y="6718300"/>
            <a:ext cx="338138" cy="889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5996" tIns="45715" rIns="35996" bIns="45715" anchor="ctr"/>
          <a:lstStyle/>
          <a:p>
            <a:pPr algn="ctr">
              <a:spcBef>
                <a:spcPts val="0"/>
              </a:spcBef>
              <a:spcAft>
                <a:spcPts val="0"/>
              </a:spcAft>
              <a:defRPr/>
            </a:pPr>
            <a:r>
              <a:rPr lang="ru-RU" sz="900">
                <a:solidFill>
                  <a:schemeClr val="tx1"/>
                </a:solidFill>
                <a:cs typeface="Arial"/>
              </a:rPr>
              <a:t>2022</a:t>
            </a:r>
          </a:p>
        </p:txBody>
      </p:sp>
      <p:sp>
        <p:nvSpPr>
          <p:cNvPr id="198" name="Прямоугольник 197"/>
          <p:cNvSpPr/>
          <p:nvPr/>
        </p:nvSpPr>
        <p:spPr>
          <a:xfrm>
            <a:off x="6048375" y="6718300"/>
            <a:ext cx="338138" cy="889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5996" tIns="45715" rIns="35996" bIns="45715" anchor="ctr"/>
          <a:lstStyle/>
          <a:p>
            <a:pPr algn="ctr">
              <a:spcBef>
                <a:spcPts val="0"/>
              </a:spcBef>
              <a:spcAft>
                <a:spcPts val="0"/>
              </a:spcAft>
              <a:defRPr/>
            </a:pPr>
            <a:r>
              <a:rPr lang="ru-RU" sz="900">
                <a:solidFill>
                  <a:schemeClr val="tx1"/>
                </a:solidFill>
                <a:cs typeface="Arial"/>
              </a:rPr>
              <a:t>2023</a:t>
            </a:r>
          </a:p>
        </p:txBody>
      </p:sp>
      <p:sp>
        <p:nvSpPr>
          <p:cNvPr id="200" name="Прямоугольник 199"/>
          <p:cNvSpPr/>
          <p:nvPr/>
        </p:nvSpPr>
        <p:spPr>
          <a:xfrm>
            <a:off x="6405563" y="6718300"/>
            <a:ext cx="338137" cy="889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5996" tIns="45715" rIns="35996" bIns="45715" anchor="ctr"/>
          <a:lstStyle/>
          <a:p>
            <a:pPr algn="ctr">
              <a:spcBef>
                <a:spcPts val="0"/>
              </a:spcBef>
              <a:spcAft>
                <a:spcPts val="0"/>
              </a:spcAft>
              <a:defRPr/>
            </a:pPr>
            <a:r>
              <a:rPr lang="ru-RU" sz="900">
                <a:solidFill>
                  <a:schemeClr val="tx1"/>
                </a:solidFill>
                <a:cs typeface="Arial"/>
              </a:rPr>
              <a:t>2024</a:t>
            </a:r>
          </a:p>
        </p:txBody>
      </p:sp>
      <p:sp>
        <p:nvSpPr>
          <p:cNvPr id="201" name="Прямоугольник 200"/>
          <p:cNvSpPr/>
          <p:nvPr/>
        </p:nvSpPr>
        <p:spPr>
          <a:xfrm>
            <a:off x="6762750" y="6718300"/>
            <a:ext cx="338138" cy="889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5996" tIns="45715" rIns="35996" bIns="45715" anchor="ctr"/>
          <a:lstStyle/>
          <a:p>
            <a:pPr algn="ctr">
              <a:spcBef>
                <a:spcPts val="0"/>
              </a:spcBef>
              <a:spcAft>
                <a:spcPts val="0"/>
              </a:spcAft>
              <a:defRPr/>
            </a:pPr>
            <a:r>
              <a:rPr lang="ru-RU" sz="900">
                <a:solidFill>
                  <a:schemeClr val="tx1"/>
                </a:solidFill>
                <a:cs typeface="Arial"/>
              </a:rPr>
              <a:t>2025</a:t>
            </a:r>
          </a:p>
        </p:txBody>
      </p:sp>
      <p:sp>
        <p:nvSpPr>
          <p:cNvPr id="207" name="Пятиугольник 206"/>
          <p:cNvSpPr/>
          <p:nvPr/>
        </p:nvSpPr>
        <p:spPr>
          <a:xfrm>
            <a:off x="795338" y="5703888"/>
            <a:ext cx="452437" cy="404812"/>
          </a:xfrm>
          <a:prstGeom prst="homePlate">
            <a:avLst/>
          </a:prstGeom>
          <a:solidFill>
            <a:schemeClr val="tx2">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35996" rIns="0" bIns="35996" anchor="ctr"/>
          <a:lstStyle/>
          <a:p>
            <a:pPr algn="ctr">
              <a:defRPr/>
            </a:pPr>
            <a:r>
              <a:rPr lang="en-US" sz="1000" dirty="0" err="1" smtClean="0"/>
              <a:t>JOI</a:t>
            </a:r>
            <a:endParaRPr lang="ru-RU" sz="1000" dirty="0"/>
          </a:p>
        </p:txBody>
      </p:sp>
      <p:sp>
        <p:nvSpPr>
          <p:cNvPr id="208" name="Прямоугольник 207"/>
          <p:cNvSpPr/>
          <p:nvPr/>
        </p:nvSpPr>
        <p:spPr>
          <a:xfrm>
            <a:off x="1247775" y="5703888"/>
            <a:ext cx="676275" cy="404812"/>
          </a:xfrm>
          <a:prstGeom prst="rect">
            <a:avLst/>
          </a:prstGeom>
          <a:solidFill>
            <a:schemeClr val="tx2">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35996" rIns="0" bIns="35996" anchor="ctr"/>
          <a:lstStyle/>
          <a:p>
            <a:pPr algn="ctr">
              <a:defRPr/>
            </a:pPr>
            <a:r>
              <a:rPr lang="ru-RU" sz="1000" dirty="0" err="1"/>
              <a:t>Designing</a:t>
            </a:r>
            <a:endParaRPr lang="ru-RU" sz="1000" dirty="0"/>
          </a:p>
        </p:txBody>
      </p:sp>
      <p:sp>
        <p:nvSpPr>
          <p:cNvPr id="210" name="Прямоугольник 209"/>
          <p:cNvSpPr/>
          <p:nvPr/>
        </p:nvSpPr>
        <p:spPr>
          <a:xfrm>
            <a:off x="1914525" y="5713413"/>
            <a:ext cx="414338" cy="385762"/>
          </a:xfrm>
          <a:prstGeom prst="rect">
            <a:avLst/>
          </a:prstGeom>
          <a:noFill/>
          <a:ln w="19050">
            <a:solidFill>
              <a:schemeClr val="tx2">
                <a:lumMod val="75000"/>
              </a:schemeClr>
            </a:solidFill>
            <a:prstDash val="sysDash"/>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35996" rIns="0" bIns="35996" anchor="ctr"/>
          <a:lstStyle/>
          <a:p>
            <a:pPr algn="ctr">
              <a:defRPr/>
            </a:pPr>
            <a:endParaRPr lang="ru-RU" sz="1000" dirty="0"/>
          </a:p>
        </p:txBody>
      </p:sp>
      <p:sp>
        <p:nvSpPr>
          <p:cNvPr id="211" name="Пятиугольник 210"/>
          <p:cNvSpPr/>
          <p:nvPr/>
        </p:nvSpPr>
        <p:spPr>
          <a:xfrm>
            <a:off x="3719513" y="5703888"/>
            <a:ext cx="836612" cy="400050"/>
          </a:xfrm>
          <a:prstGeom prst="homePlate">
            <a:avLst/>
          </a:prstGeom>
          <a:solidFill>
            <a:schemeClr val="tx2">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35996" rIns="0" bIns="35996" anchor="ctr"/>
          <a:lstStyle/>
          <a:p>
            <a:pPr algn="ctr">
              <a:defRPr/>
            </a:pPr>
            <a:r>
              <a:rPr lang="ru-RU" sz="800"/>
              <a:t>Designing and State Expertise </a:t>
            </a:r>
          </a:p>
        </p:txBody>
      </p:sp>
      <p:sp>
        <p:nvSpPr>
          <p:cNvPr id="213" name="Пятиугольник 212"/>
          <p:cNvSpPr/>
          <p:nvPr/>
        </p:nvSpPr>
        <p:spPr>
          <a:xfrm>
            <a:off x="1938338" y="4979988"/>
            <a:ext cx="385762" cy="361950"/>
          </a:xfrm>
          <a:prstGeom prst="homePlate">
            <a:avLst>
              <a:gd name="adj" fmla="val 58325"/>
            </a:avLst>
          </a:prstGeom>
          <a:solidFill>
            <a:srgbClr val="07830D"/>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35996" rIns="0" bIns="35996" anchor="ctr"/>
          <a:lstStyle/>
          <a:p>
            <a:pPr algn="ctr">
              <a:defRPr/>
            </a:pPr>
            <a:r>
              <a:rPr lang="en-US" sz="1000" dirty="0"/>
              <a:t>SS</a:t>
            </a:r>
          </a:p>
        </p:txBody>
      </p:sp>
      <p:sp>
        <p:nvSpPr>
          <p:cNvPr id="217" name="Пятиугольник 216"/>
          <p:cNvSpPr/>
          <p:nvPr/>
        </p:nvSpPr>
        <p:spPr>
          <a:xfrm>
            <a:off x="3189288" y="4979988"/>
            <a:ext cx="530225" cy="357187"/>
          </a:xfrm>
          <a:prstGeom prst="homePlate">
            <a:avLst/>
          </a:prstGeom>
          <a:solidFill>
            <a:srgbClr val="07830D"/>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35996" rIns="0" bIns="35996" anchor="ctr"/>
          <a:lstStyle/>
          <a:p>
            <a:pPr algn="ctr">
              <a:defRPr/>
            </a:pPr>
            <a:r>
              <a:rPr lang="en-US" sz="1000"/>
              <a:t>PFS</a:t>
            </a:r>
          </a:p>
        </p:txBody>
      </p:sp>
      <p:sp>
        <p:nvSpPr>
          <p:cNvPr id="219" name="Пятиугольник 218"/>
          <p:cNvSpPr/>
          <p:nvPr/>
        </p:nvSpPr>
        <p:spPr>
          <a:xfrm>
            <a:off x="4556125" y="5537200"/>
            <a:ext cx="374650" cy="719138"/>
          </a:xfrm>
          <a:prstGeom prst="homePlate">
            <a:avLst/>
          </a:prstGeom>
          <a:solidFill>
            <a:schemeClr val="tx2">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35996" rIns="0" bIns="35996" anchor="ctr"/>
          <a:lstStyle/>
          <a:p>
            <a:pPr algn="ctr">
              <a:defRPr/>
            </a:pPr>
            <a:r>
              <a:rPr lang="ru-RU" sz="600" dirty="0" err="1"/>
              <a:t>Cashcall</a:t>
            </a:r>
            <a:r>
              <a:rPr lang="ru-RU" sz="600" dirty="0"/>
              <a:t>, </a:t>
            </a:r>
            <a:r>
              <a:rPr lang="ru-RU" sz="600" dirty="0" err="1"/>
              <a:t>license</a:t>
            </a:r>
            <a:r>
              <a:rPr lang="ru-RU" sz="600" dirty="0"/>
              <a:t> </a:t>
            </a:r>
            <a:r>
              <a:rPr lang="ru-RU" sz="600" dirty="0" err="1"/>
              <a:t>application</a:t>
            </a:r>
            <a:endParaRPr lang="ru-RU" sz="600" dirty="0"/>
          </a:p>
        </p:txBody>
      </p:sp>
      <p:sp>
        <p:nvSpPr>
          <p:cNvPr id="220" name="Пятиугольник 219"/>
          <p:cNvSpPr/>
          <p:nvPr/>
        </p:nvSpPr>
        <p:spPr>
          <a:xfrm>
            <a:off x="1500188" y="4979988"/>
            <a:ext cx="442912" cy="361950"/>
          </a:xfrm>
          <a:prstGeom prst="homePlate">
            <a:avLst/>
          </a:prstGeom>
          <a:solidFill>
            <a:srgbClr val="07830D"/>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35996" rIns="0" bIns="35996" anchor="ctr"/>
          <a:lstStyle/>
          <a:p>
            <a:pPr algn="ctr"/>
            <a:r>
              <a:rPr lang="en-US" sz="1000">
                <a:solidFill>
                  <a:srgbClr val="FFFFFF"/>
                </a:solidFill>
              </a:rPr>
              <a:t>ТО PFS</a:t>
            </a:r>
          </a:p>
        </p:txBody>
      </p:sp>
      <p:sp>
        <p:nvSpPr>
          <p:cNvPr id="221" name="Пятиугольник 220"/>
          <p:cNvSpPr/>
          <p:nvPr/>
        </p:nvSpPr>
        <p:spPr>
          <a:xfrm>
            <a:off x="3719513" y="4973638"/>
            <a:ext cx="831850" cy="358775"/>
          </a:xfrm>
          <a:prstGeom prst="homePlate">
            <a:avLst/>
          </a:prstGeom>
          <a:solidFill>
            <a:srgbClr val="07830D"/>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35996" rIns="0" bIns="35996" anchor="ctr"/>
          <a:lstStyle/>
          <a:p>
            <a:pPr algn="ctr">
              <a:defRPr/>
            </a:pPr>
            <a:r>
              <a:rPr lang="en-US" sz="1000"/>
              <a:t>FS</a:t>
            </a:r>
          </a:p>
        </p:txBody>
      </p:sp>
      <p:sp>
        <p:nvSpPr>
          <p:cNvPr id="227" name="Прямоугольник 226"/>
          <p:cNvSpPr/>
          <p:nvPr/>
        </p:nvSpPr>
        <p:spPr>
          <a:xfrm flipH="1">
            <a:off x="2324100" y="5713413"/>
            <a:ext cx="1395413" cy="385762"/>
          </a:xfrm>
          <a:prstGeom prst="rect">
            <a:avLst/>
          </a:prstGeom>
          <a:solidFill>
            <a:schemeClr val="tx2">
              <a:lumMod val="60000"/>
              <a:lumOff val="40000"/>
            </a:schemeClr>
          </a:solidFill>
          <a:ln w="19050">
            <a:solidFill>
              <a:schemeClr val="tx2">
                <a:lumMod val="75000"/>
              </a:schemeClr>
            </a:solidFill>
            <a:prstDash val="sysDash"/>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35996" rIns="0" bIns="35996" anchor="ctr"/>
          <a:lstStyle/>
          <a:p>
            <a:pPr algn="ctr">
              <a:defRPr/>
            </a:pPr>
            <a:endParaRPr lang="ru-RU" sz="500" dirty="0"/>
          </a:p>
        </p:txBody>
      </p:sp>
      <p:cxnSp>
        <p:nvCxnSpPr>
          <p:cNvPr id="93" name="Прямая соединительная линия 92"/>
          <p:cNvCxnSpPr>
            <a:stCxn id="150" idx="3"/>
            <a:endCxn id="85" idx="4"/>
          </p:cNvCxnSpPr>
          <p:nvPr/>
        </p:nvCxnSpPr>
        <p:spPr>
          <a:xfrm flipV="1">
            <a:off x="296863" y="3108325"/>
            <a:ext cx="6350" cy="300038"/>
          </a:xfrm>
          <a:prstGeom prst="line">
            <a:avLst/>
          </a:prstGeom>
        </p:spPr>
        <p:style>
          <a:lnRef idx="2">
            <a:schemeClr val="accent2"/>
          </a:lnRef>
          <a:fillRef idx="0">
            <a:schemeClr val="accent2"/>
          </a:fillRef>
          <a:effectRef idx="1">
            <a:schemeClr val="accent2"/>
          </a:effectRef>
          <a:fontRef idx="minor">
            <a:schemeClr val="tx1"/>
          </a:fontRef>
        </p:style>
      </p:cxnSp>
      <p:cxnSp>
        <p:nvCxnSpPr>
          <p:cNvPr id="96" name="Прямая соединительная линия 95"/>
          <p:cNvCxnSpPr>
            <a:stCxn id="149" idx="3"/>
            <a:endCxn id="86" idx="4"/>
          </p:cNvCxnSpPr>
          <p:nvPr/>
        </p:nvCxnSpPr>
        <p:spPr>
          <a:xfrm flipV="1">
            <a:off x="727075" y="3136900"/>
            <a:ext cx="111125" cy="274638"/>
          </a:xfrm>
          <a:prstGeom prst="line">
            <a:avLst/>
          </a:prstGeom>
        </p:spPr>
        <p:style>
          <a:lnRef idx="2">
            <a:schemeClr val="accent2"/>
          </a:lnRef>
          <a:fillRef idx="0">
            <a:schemeClr val="accent2"/>
          </a:fillRef>
          <a:effectRef idx="1">
            <a:schemeClr val="accent2"/>
          </a:effectRef>
          <a:fontRef idx="minor">
            <a:schemeClr val="tx1"/>
          </a:fontRef>
        </p:style>
      </p:cxnSp>
      <p:cxnSp>
        <p:nvCxnSpPr>
          <p:cNvPr id="97" name="Прямая соединительная линия 96"/>
          <p:cNvCxnSpPr>
            <a:stCxn id="51" idx="3"/>
            <a:endCxn id="87" idx="4"/>
          </p:cNvCxnSpPr>
          <p:nvPr/>
        </p:nvCxnSpPr>
        <p:spPr>
          <a:xfrm flipV="1">
            <a:off x="1316038" y="3108325"/>
            <a:ext cx="207962" cy="307975"/>
          </a:xfrm>
          <a:prstGeom prst="line">
            <a:avLst/>
          </a:prstGeom>
        </p:spPr>
        <p:style>
          <a:lnRef idx="2">
            <a:schemeClr val="accent2"/>
          </a:lnRef>
          <a:fillRef idx="0">
            <a:schemeClr val="accent2"/>
          </a:fillRef>
          <a:effectRef idx="1">
            <a:schemeClr val="accent2"/>
          </a:effectRef>
          <a:fontRef idx="minor">
            <a:schemeClr val="tx1"/>
          </a:fontRef>
        </p:style>
      </p:cxnSp>
      <p:cxnSp>
        <p:nvCxnSpPr>
          <p:cNvPr id="126" name="Прямая соединительная линия 125"/>
          <p:cNvCxnSpPr>
            <a:stCxn id="147" idx="3"/>
            <a:endCxn id="117" idx="4"/>
          </p:cNvCxnSpPr>
          <p:nvPr/>
        </p:nvCxnSpPr>
        <p:spPr>
          <a:xfrm flipV="1">
            <a:off x="1963738" y="3108325"/>
            <a:ext cx="14287" cy="320675"/>
          </a:xfrm>
          <a:prstGeom prst="line">
            <a:avLst/>
          </a:prstGeom>
        </p:spPr>
        <p:style>
          <a:lnRef idx="2">
            <a:schemeClr val="accent2"/>
          </a:lnRef>
          <a:fillRef idx="0">
            <a:schemeClr val="accent2"/>
          </a:fillRef>
          <a:effectRef idx="1">
            <a:schemeClr val="accent2"/>
          </a:effectRef>
          <a:fontRef idx="minor">
            <a:schemeClr val="tx1"/>
          </a:fontRef>
        </p:style>
      </p:cxnSp>
      <p:cxnSp>
        <p:nvCxnSpPr>
          <p:cNvPr id="146" name="Прямая соединительная линия 145"/>
          <p:cNvCxnSpPr>
            <a:stCxn id="145" idx="3"/>
            <a:endCxn id="214" idx="4"/>
          </p:cNvCxnSpPr>
          <p:nvPr/>
        </p:nvCxnSpPr>
        <p:spPr>
          <a:xfrm flipV="1">
            <a:off x="2408238" y="3095625"/>
            <a:ext cx="531812" cy="328613"/>
          </a:xfrm>
          <a:prstGeom prst="line">
            <a:avLst/>
          </a:prstGeom>
        </p:spPr>
        <p:style>
          <a:lnRef idx="2">
            <a:schemeClr val="accent2"/>
          </a:lnRef>
          <a:fillRef idx="0">
            <a:schemeClr val="accent2"/>
          </a:fillRef>
          <a:effectRef idx="1">
            <a:schemeClr val="accent2"/>
          </a:effectRef>
          <a:fontRef idx="minor">
            <a:schemeClr val="tx1"/>
          </a:fontRef>
        </p:style>
      </p:cxnSp>
      <p:cxnSp>
        <p:nvCxnSpPr>
          <p:cNvPr id="98" name="Прямая соединительная линия 97"/>
          <p:cNvCxnSpPr>
            <a:stCxn id="143" idx="3"/>
            <a:endCxn id="216" idx="4"/>
          </p:cNvCxnSpPr>
          <p:nvPr/>
        </p:nvCxnSpPr>
        <p:spPr>
          <a:xfrm flipH="1" flipV="1">
            <a:off x="3783013" y="3108325"/>
            <a:ext cx="0" cy="306388"/>
          </a:xfrm>
          <a:prstGeom prst="line">
            <a:avLst/>
          </a:prstGeom>
        </p:spPr>
        <p:style>
          <a:lnRef idx="2">
            <a:schemeClr val="accent2"/>
          </a:lnRef>
          <a:fillRef idx="0">
            <a:schemeClr val="accent2"/>
          </a:fillRef>
          <a:effectRef idx="1">
            <a:schemeClr val="accent2"/>
          </a:effectRef>
          <a:fontRef idx="minor">
            <a:schemeClr val="tx1"/>
          </a:fontRef>
        </p:style>
      </p:cxnSp>
      <p:cxnSp>
        <p:nvCxnSpPr>
          <p:cNvPr id="99" name="Прямая соединительная линия 98"/>
          <p:cNvCxnSpPr>
            <a:stCxn id="48" idx="3"/>
            <a:endCxn id="89" idx="4"/>
          </p:cNvCxnSpPr>
          <p:nvPr/>
        </p:nvCxnSpPr>
        <p:spPr>
          <a:xfrm flipV="1">
            <a:off x="4619625" y="3114675"/>
            <a:ext cx="19050" cy="288925"/>
          </a:xfrm>
          <a:prstGeom prst="line">
            <a:avLst/>
          </a:prstGeom>
        </p:spPr>
        <p:style>
          <a:lnRef idx="2">
            <a:schemeClr val="accent2"/>
          </a:lnRef>
          <a:fillRef idx="0">
            <a:schemeClr val="accent2"/>
          </a:fillRef>
          <a:effectRef idx="1">
            <a:schemeClr val="accent2"/>
          </a:effectRef>
          <a:fontRef idx="minor">
            <a:schemeClr val="tx1"/>
          </a:fontRef>
        </p:style>
      </p:cxnSp>
      <p:cxnSp>
        <p:nvCxnSpPr>
          <p:cNvPr id="230" name="Прямая соединительная линия 229"/>
          <p:cNvCxnSpPr>
            <a:stCxn id="113" idx="3"/>
            <a:endCxn id="231" idx="4"/>
          </p:cNvCxnSpPr>
          <p:nvPr/>
        </p:nvCxnSpPr>
        <p:spPr>
          <a:xfrm flipV="1">
            <a:off x="6194425" y="3117850"/>
            <a:ext cx="266700" cy="285750"/>
          </a:xfrm>
          <a:prstGeom prst="line">
            <a:avLst/>
          </a:prstGeom>
        </p:spPr>
        <p:style>
          <a:lnRef idx="2">
            <a:schemeClr val="accent2"/>
          </a:lnRef>
          <a:fillRef idx="0">
            <a:schemeClr val="accent2"/>
          </a:fillRef>
          <a:effectRef idx="1">
            <a:schemeClr val="accent2"/>
          </a:effectRef>
          <a:fontRef idx="minor">
            <a:schemeClr val="tx1"/>
          </a:fontRef>
        </p:style>
      </p:cxnSp>
      <p:cxnSp>
        <p:nvCxnSpPr>
          <p:cNvPr id="101" name="Прямая соединительная линия 100"/>
          <p:cNvCxnSpPr>
            <a:stCxn id="75" idx="3"/>
          </p:cNvCxnSpPr>
          <p:nvPr/>
        </p:nvCxnSpPr>
        <p:spPr>
          <a:xfrm rot="16200000" flipV="1">
            <a:off x="8781256" y="3172619"/>
            <a:ext cx="396875" cy="65088"/>
          </a:xfrm>
          <a:prstGeom prst="line">
            <a:avLst/>
          </a:prstGeom>
        </p:spPr>
        <p:style>
          <a:lnRef idx="2">
            <a:schemeClr val="accent2"/>
          </a:lnRef>
          <a:fillRef idx="0">
            <a:schemeClr val="accent2"/>
          </a:fillRef>
          <a:effectRef idx="1">
            <a:schemeClr val="accent2"/>
          </a:effectRef>
          <a:fontRef idx="minor">
            <a:schemeClr val="tx1"/>
          </a:fontRef>
        </p:style>
      </p:cxnSp>
      <p:cxnSp>
        <p:nvCxnSpPr>
          <p:cNvPr id="100" name="Прямая соединительная линия 99"/>
          <p:cNvCxnSpPr>
            <a:stCxn id="50" idx="3"/>
            <a:endCxn id="90" idx="4"/>
          </p:cNvCxnSpPr>
          <p:nvPr/>
        </p:nvCxnSpPr>
        <p:spPr>
          <a:xfrm rot="16200000" flipV="1">
            <a:off x="7955756" y="3247232"/>
            <a:ext cx="295275" cy="17462"/>
          </a:xfrm>
          <a:prstGeom prst="line">
            <a:avLst/>
          </a:prstGeom>
        </p:spPr>
        <p:style>
          <a:lnRef idx="2">
            <a:schemeClr val="accent2"/>
          </a:lnRef>
          <a:fillRef idx="0">
            <a:schemeClr val="accent2"/>
          </a:fillRef>
          <a:effectRef idx="1">
            <a:schemeClr val="accent2"/>
          </a:effectRef>
          <a:fontRef idx="minor">
            <a:schemeClr val="tx1"/>
          </a:fontRef>
        </p:style>
      </p:cxnSp>
      <p:sp>
        <p:nvSpPr>
          <p:cNvPr id="72" name="Прямоугольник 71"/>
          <p:cNvSpPr/>
          <p:nvPr/>
        </p:nvSpPr>
        <p:spPr>
          <a:xfrm>
            <a:off x="7396163" y="6721475"/>
            <a:ext cx="600075" cy="84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5996" tIns="45715" rIns="35996" bIns="45715" anchor="ctr"/>
          <a:lstStyle/>
          <a:p>
            <a:pPr algn="ctr"/>
            <a:r>
              <a:rPr lang="en-US" sz="900">
                <a:solidFill>
                  <a:schemeClr val="tx1"/>
                </a:solidFill>
                <a:cs typeface="Arial" charset="0"/>
              </a:rPr>
              <a:t>2025-ХХХХ</a:t>
            </a:r>
          </a:p>
        </p:txBody>
      </p:sp>
      <p:sp>
        <p:nvSpPr>
          <p:cNvPr id="74" name="Прямоугольник 73"/>
          <p:cNvSpPr/>
          <p:nvPr/>
        </p:nvSpPr>
        <p:spPr>
          <a:xfrm>
            <a:off x="8705850" y="6716713"/>
            <a:ext cx="442913" cy="873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5996" tIns="45715" rIns="35996" bIns="45715" anchor="ctr"/>
          <a:lstStyle/>
          <a:p>
            <a:pPr algn="ctr">
              <a:spcBef>
                <a:spcPts val="0"/>
              </a:spcBef>
              <a:spcAft>
                <a:spcPts val="0"/>
              </a:spcAft>
              <a:defRPr/>
            </a:pPr>
            <a:r>
              <a:rPr lang="ru-RU" sz="900">
                <a:solidFill>
                  <a:schemeClr val="tx1"/>
                </a:solidFill>
                <a:cs typeface="Arial"/>
              </a:rPr>
              <a:t>ХХХХ+2</a:t>
            </a:r>
          </a:p>
        </p:txBody>
      </p:sp>
      <p:sp>
        <p:nvSpPr>
          <p:cNvPr id="178" name="Овал 177"/>
          <p:cNvSpPr/>
          <p:nvPr/>
        </p:nvSpPr>
        <p:spPr>
          <a:xfrm>
            <a:off x="7067550" y="6578600"/>
            <a:ext cx="107950" cy="107950"/>
          </a:xfrm>
          <a:prstGeom prst="ellipse">
            <a:avLst/>
          </a:prstGeom>
          <a:solidFill>
            <a:schemeClr val="tx2">
              <a:lumMod val="20000"/>
              <a:lumOff val="8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anchor="ctr"/>
          <a:lstStyle/>
          <a:p>
            <a:pPr algn="ctr" fontAlgn="auto">
              <a:spcBef>
                <a:spcPts val="0"/>
              </a:spcBef>
              <a:spcAft>
                <a:spcPts val="0"/>
              </a:spcAft>
              <a:defRPr/>
            </a:pPr>
            <a:endParaRPr lang="ru-RU" sz="900">
              <a:solidFill>
                <a:schemeClr val="tx1"/>
              </a:solidFill>
            </a:endParaRPr>
          </a:p>
        </p:txBody>
      </p:sp>
      <p:sp>
        <p:nvSpPr>
          <p:cNvPr id="202" name="Овал 201"/>
          <p:cNvSpPr/>
          <p:nvPr/>
        </p:nvSpPr>
        <p:spPr>
          <a:xfrm>
            <a:off x="8297863" y="6573838"/>
            <a:ext cx="107950" cy="107950"/>
          </a:xfrm>
          <a:prstGeom prst="ellipse">
            <a:avLst/>
          </a:prstGeom>
          <a:solidFill>
            <a:schemeClr val="tx2">
              <a:lumMod val="20000"/>
              <a:lumOff val="8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anchor="ctr"/>
          <a:lstStyle/>
          <a:p>
            <a:pPr algn="ctr" fontAlgn="auto">
              <a:spcBef>
                <a:spcPts val="0"/>
              </a:spcBef>
              <a:spcAft>
                <a:spcPts val="0"/>
              </a:spcAft>
              <a:defRPr/>
            </a:pPr>
            <a:endParaRPr lang="ru-RU" sz="900">
              <a:solidFill>
                <a:schemeClr val="tx1"/>
              </a:solidFill>
            </a:endParaRPr>
          </a:p>
        </p:txBody>
      </p:sp>
      <p:sp>
        <p:nvSpPr>
          <p:cNvPr id="203" name="Овал 202"/>
          <p:cNvSpPr/>
          <p:nvPr/>
        </p:nvSpPr>
        <p:spPr>
          <a:xfrm>
            <a:off x="8659813" y="6573838"/>
            <a:ext cx="107950" cy="107950"/>
          </a:xfrm>
          <a:prstGeom prst="ellipse">
            <a:avLst/>
          </a:prstGeom>
          <a:solidFill>
            <a:schemeClr val="tx2">
              <a:lumMod val="20000"/>
              <a:lumOff val="8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anchor="ctr"/>
          <a:lstStyle/>
          <a:p>
            <a:pPr algn="ctr" fontAlgn="auto">
              <a:spcBef>
                <a:spcPts val="0"/>
              </a:spcBef>
              <a:spcAft>
                <a:spcPts val="0"/>
              </a:spcAft>
              <a:defRPr/>
            </a:pPr>
            <a:endParaRPr lang="ru-RU" sz="900">
              <a:solidFill>
                <a:schemeClr val="tx1"/>
              </a:solidFill>
            </a:endParaRPr>
          </a:p>
        </p:txBody>
      </p:sp>
      <p:sp>
        <p:nvSpPr>
          <p:cNvPr id="205" name="Овал 204"/>
          <p:cNvSpPr/>
          <p:nvPr/>
        </p:nvSpPr>
        <p:spPr>
          <a:xfrm>
            <a:off x="9021763" y="6573838"/>
            <a:ext cx="107950" cy="107950"/>
          </a:xfrm>
          <a:prstGeom prst="ellipse">
            <a:avLst/>
          </a:prstGeom>
          <a:solidFill>
            <a:schemeClr val="tx2">
              <a:lumMod val="20000"/>
              <a:lumOff val="8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anchor="ctr"/>
          <a:lstStyle/>
          <a:p>
            <a:pPr algn="ctr" fontAlgn="auto">
              <a:spcBef>
                <a:spcPts val="0"/>
              </a:spcBef>
              <a:spcAft>
                <a:spcPts val="0"/>
              </a:spcAft>
              <a:defRPr/>
            </a:pPr>
            <a:endParaRPr lang="ru-RU" sz="900">
              <a:solidFill>
                <a:schemeClr val="tx1"/>
              </a:solidFill>
            </a:endParaRPr>
          </a:p>
        </p:txBody>
      </p:sp>
      <p:sp>
        <p:nvSpPr>
          <p:cNvPr id="206" name="Прямоугольник 205"/>
          <p:cNvSpPr/>
          <p:nvPr/>
        </p:nvSpPr>
        <p:spPr>
          <a:xfrm>
            <a:off x="8301038" y="6721475"/>
            <a:ext cx="442912" cy="8731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5996" tIns="45715" rIns="35996" bIns="45715" anchor="ctr"/>
          <a:lstStyle/>
          <a:p>
            <a:pPr algn="ctr">
              <a:spcBef>
                <a:spcPts val="0"/>
              </a:spcBef>
              <a:spcAft>
                <a:spcPts val="0"/>
              </a:spcAft>
              <a:defRPr/>
            </a:pPr>
            <a:r>
              <a:rPr lang="ru-RU" sz="900">
                <a:solidFill>
                  <a:schemeClr val="tx1"/>
                </a:solidFill>
                <a:cs typeface="Arial"/>
              </a:rPr>
              <a:t>ХХХХ+1</a:t>
            </a:r>
          </a:p>
        </p:txBody>
      </p:sp>
      <p:sp>
        <p:nvSpPr>
          <p:cNvPr id="137" name="Пятиугольник 136"/>
          <p:cNvSpPr/>
          <p:nvPr/>
        </p:nvSpPr>
        <p:spPr>
          <a:xfrm>
            <a:off x="2401888" y="4557713"/>
            <a:ext cx="787400" cy="358775"/>
          </a:xfrm>
          <a:prstGeom prst="homePlate">
            <a:avLst/>
          </a:prstGeom>
          <a:solidFill>
            <a:schemeClr val="tx2">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5996" tIns="35996" rIns="35996" bIns="35996" anchor="ctr"/>
          <a:lstStyle/>
          <a:p>
            <a:pPr algn="ctr"/>
            <a:r>
              <a:rPr lang="en-US" sz="600">
                <a:solidFill>
                  <a:srgbClr val="FFFFFF"/>
                </a:solidFill>
              </a:rPr>
              <a:t>Exploration and reserves estimation  of Severnoye deposit</a:t>
            </a:r>
          </a:p>
        </p:txBody>
      </p:sp>
      <p:sp>
        <p:nvSpPr>
          <p:cNvPr id="26733" name="Прямоугольник 10"/>
          <p:cNvSpPr>
            <a:spLocks noChangeArrowheads="1"/>
          </p:cNvSpPr>
          <p:nvPr/>
        </p:nvSpPr>
        <p:spPr bwMode="auto">
          <a:xfrm>
            <a:off x="1327150" y="3162300"/>
            <a:ext cx="1338263" cy="244475"/>
          </a:xfrm>
          <a:prstGeom prst="rect">
            <a:avLst/>
          </a:prstGeom>
          <a:noFill/>
          <a:ln w="9525">
            <a:noFill/>
            <a:miter lim="800000"/>
            <a:headEnd/>
            <a:tailEnd/>
          </a:ln>
        </p:spPr>
        <p:txBody>
          <a:bodyPr wrap="none" lIns="91429" tIns="45715" rIns="91429" bIns="45715">
            <a:spAutoFit/>
          </a:bodyPr>
          <a:lstStyle/>
          <a:p>
            <a:r>
              <a:rPr lang="en-US" sz="1000" b="1">
                <a:solidFill>
                  <a:schemeClr val="bg1"/>
                </a:solidFill>
                <a:latin typeface="Calibri" pitchFamily="34" charset="0"/>
              </a:rPr>
              <a:t>Pre-investment phase</a:t>
            </a:r>
          </a:p>
        </p:txBody>
      </p:sp>
      <p:sp>
        <p:nvSpPr>
          <p:cNvPr id="26734" name="Прямоугольник 11"/>
          <p:cNvSpPr>
            <a:spLocks noChangeArrowheads="1"/>
          </p:cNvSpPr>
          <p:nvPr/>
        </p:nvSpPr>
        <p:spPr bwMode="auto">
          <a:xfrm>
            <a:off x="7200900" y="3159125"/>
            <a:ext cx="1422400" cy="244475"/>
          </a:xfrm>
          <a:prstGeom prst="rect">
            <a:avLst/>
          </a:prstGeom>
          <a:noFill/>
          <a:ln w="9525">
            <a:noFill/>
            <a:miter lim="800000"/>
            <a:headEnd/>
            <a:tailEnd/>
          </a:ln>
        </p:spPr>
        <p:txBody>
          <a:bodyPr wrap="none" lIns="91429" tIns="45715" rIns="91429" bIns="45715">
            <a:spAutoFit/>
          </a:bodyPr>
          <a:lstStyle/>
          <a:p>
            <a:r>
              <a:rPr lang="en-US" sz="1000" b="1">
                <a:solidFill>
                  <a:schemeClr val="bg1"/>
                </a:solidFill>
                <a:latin typeface="Calibri" pitchFamily="34" charset="0"/>
              </a:rPr>
              <a:t> Post-investment phase</a:t>
            </a:r>
          </a:p>
        </p:txBody>
      </p:sp>
      <p:sp>
        <p:nvSpPr>
          <p:cNvPr id="148" name="Прямоугольник 147"/>
          <p:cNvSpPr/>
          <p:nvPr/>
        </p:nvSpPr>
        <p:spPr>
          <a:xfrm>
            <a:off x="-23813" y="6724650"/>
            <a:ext cx="338138" cy="889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5996" tIns="45715" rIns="35996" bIns="45715" anchor="ctr"/>
          <a:lstStyle/>
          <a:p>
            <a:pPr algn="ctr">
              <a:spcBef>
                <a:spcPts val="0"/>
              </a:spcBef>
              <a:spcAft>
                <a:spcPts val="0"/>
              </a:spcAft>
              <a:defRPr/>
            </a:pPr>
            <a:r>
              <a:rPr lang="ru-RU" sz="900">
                <a:solidFill>
                  <a:schemeClr val="tx1"/>
                </a:solidFill>
                <a:cs typeface="Arial"/>
              </a:rPr>
              <a:t>2006</a:t>
            </a:r>
          </a:p>
        </p:txBody>
      </p:sp>
      <p:sp>
        <p:nvSpPr>
          <p:cNvPr id="26736" name="Прямоугольник 155"/>
          <p:cNvSpPr>
            <a:spLocks noChangeArrowheads="1"/>
          </p:cNvSpPr>
          <p:nvPr/>
        </p:nvSpPr>
        <p:spPr bwMode="auto">
          <a:xfrm>
            <a:off x="2641600" y="3419475"/>
            <a:ext cx="3152775" cy="276225"/>
          </a:xfrm>
          <a:prstGeom prst="rect">
            <a:avLst/>
          </a:prstGeom>
          <a:noFill/>
          <a:ln w="9525">
            <a:noFill/>
            <a:miter lim="800000"/>
            <a:headEnd/>
            <a:tailEnd/>
          </a:ln>
        </p:spPr>
        <p:txBody>
          <a:bodyPr lIns="91429" tIns="45715" rIns="91429" bIns="45715">
            <a:spAutoFit/>
          </a:bodyPr>
          <a:lstStyle/>
          <a:p>
            <a:pPr algn="ctr"/>
            <a:r>
              <a:rPr lang="en-US" sz="600" b="1">
                <a:latin typeface="Calibri" pitchFamily="34" charset="0"/>
              </a:rPr>
              <a:t>Stage 3.</a:t>
            </a:r>
          </a:p>
          <a:p>
            <a:pPr algn="ctr"/>
            <a:r>
              <a:rPr lang="en-US" sz="600">
                <a:latin typeface="Calibri" pitchFamily="34" charset="0"/>
              </a:rPr>
              <a:t>FS</a:t>
            </a:r>
          </a:p>
        </p:txBody>
      </p:sp>
      <p:sp>
        <p:nvSpPr>
          <p:cNvPr id="26737" name="Прямоугольник 157"/>
          <p:cNvSpPr>
            <a:spLocks noChangeArrowheads="1"/>
          </p:cNvSpPr>
          <p:nvPr/>
        </p:nvSpPr>
        <p:spPr bwMode="auto">
          <a:xfrm>
            <a:off x="4837113" y="3408363"/>
            <a:ext cx="1357312" cy="277812"/>
          </a:xfrm>
          <a:prstGeom prst="rect">
            <a:avLst/>
          </a:prstGeom>
          <a:noFill/>
          <a:ln w="9525">
            <a:noFill/>
            <a:miter lim="800000"/>
            <a:headEnd/>
            <a:tailEnd/>
          </a:ln>
        </p:spPr>
        <p:txBody>
          <a:bodyPr lIns="91429" tIns="45715" rIns="91429" bIns="45715">
            <a:spAutoFit/>
          </a:bodyPr>
          <a:lstStyle/>
          <a:p>
            <a:pPr algn="ctr"/>
            <a:r>
              <a:rPr lang="en-US" sz="600" b="1">
                <a:latin typeface="Calibri" pitchFamily="34" charset="0"/>
              </a:rPr>
              <a:t>Stage 4.</a:t>
            </a:r>
          </a:p>
          <a:p>
            <a:pPr algn="ctr"/>
            <a:r>
              <a:rPr lang="en-US" sz="600" b="1">
                <a:latin typeface="Calibri" pitchFamily="34" charset="0"/>
              </a:rPr>
              <a:t>Design and construction</a:t>
            </a:r>
          </a:p>
        </p:txBody>
      </p:sp>
      <p:sp>
        <p:nvSpPr>
          <p:cNvPr id="26738" name="Прямоугольник 159"/>
          <p:cNvSpPr>
            <a:spLocks noChangeArrowheads="1"/>
          </p:cNvSpPr>
          <p:nvPr/>
        </p:nvSpPr>
        <p:spPr bwMode="auto">
          <a:xfrm>
            <a:off x="6216650" y="3414713"/>
            <a:ext cx="1730375" cy="277812"/>
          </a:xfrm>
          <a:prstGeom prst="rect">
            <a:avLst/>
          </a:prstGeom>
          <a:noFill/>
          <a:ln w="9525">
            <a:noFill/>
            <a:miter lim="800000"/>
            <a:headEnd/>
            <a:tailEnd/>
          </a:ln>
        </p:spPr>
        <p:txBody>
          <a:bodyPr lIns="91429" tIns="45715" rIns="91429" bIns="45715">
            <a:spAutoFit/>
          </a:bodyPr>
          <a:lstStyle/>
          <a:p>
            <a:pPr algn="ctr"/>
            <a:r>
              <a:rPr lang="en-US" sz="600" b="1">
                <a:latin typeface="Calibri" pitchFamily="34" charset="0"/>
              </a:rPr>
              <a:t>Stage 5.</a:t>
            </a:r>
          </a:p>
          <a:p>
            <a:pPr algn="ctr"/>
            <a:r>
              <a:rPr lang="en-US" sz="600">
                <a:latin typeface="Calibri" pitchFamily="34" charset="0"/>
              </a:rPr>
              <a:t>Operation</a:t>
            </a:r>
          </a:p>
        </p:txBody>
      </p:sp>
      <p:sp>
        <p:nvSpPr>
          <p:cNvPr id="26739" name="Прямоугольник 163"/>
          <p:cNvSpPr>
            <a:spLocks noChangeArrowheads="1"/>
          </p:cNvSpPr>
          <p:nvPr/>
        </p:nvSpPr>
        <p:spPr bwMode="auto">
          <a:xfrm>
            <a:off x="8112125" y="3397250"/>
            <a:ext cx="909638" cy="277813"/>
          </a:xfrm>
          <a:prstGeom prst="rect">
            <a:avLst/>
          </a:prstGeom>
          <a:noFill/>
          <a:ln w="9525">
            <a:noFill/>
            <a:miter lim="800000"/>
            <a:headEnd/>
            <a:tailEnd/>
          </a:ln>
        </p:spPr>
        <p:txBody>
          <a:bodyPr lIns="91429" tIns="45715" rIns="91429" bIns="45715">
            <a:spAutoFit/>
          </a:bodyPr>
          <a:lstStyle/>
          <a:p>
            <a:pPr algn="ctr"/>
            <a:r>
              <a:rPr lang="en-US" sz="600" b="1">
                <a:latin typeface="Calibri" pitchFamily="34" charset="0"/>
              </a:rPr>
              <a:t>Stage 6.</a:t>
            </a:r>
          </a:p>
          <a:p>
            <a:pPr algn="ctr"/>
            <a:r>
              <a:rPr lang="en-US" sz="600">
                <a:latin typeface="Calibri" pitchFamily="34" charset="0"/>
              </a:rPr>
              <a:t>Restoration</a:t>
            </a:r>
          </a:p>
        </p:txBody>
      </p:sp>
      <p:sp>
        <p:nvSpPr>
          <p:cNvPr id="26740" name="Прямоугольник 165"/>
          <p:cNvSpPr>
            <a:spLocks noChangeArrowheads="1"/>
          </p:cNvSpPr>
          <p:nvPr/>
        </p:nvSpPr>
        <p:spPr bwMode="auto">
          <a:xfrm>
            <a:off x="1588" y="3703638"/>
            <a:ext cx="363537" cy="460375"/>
          </a:xfrm>
          <a:prstGeom prst="rect">
            <a:avLst/>
          </a:prstGeom>
          <a:noFill/>
          <a:ln w="9525">
            <a:noFill/>
            <a:miter lim="800000"/>
            <a:headEnd/>
            <a:tailEnd/>
          </a:ln>
        </p:spPr>
        <p:txBody>
          <a:bodyPr lIns="91429" tIns="45715" rIns="91429" bIns="45715">
            <a:spAutoFit/>
          </a:bodyPr>
          <a:lstStyle/>
          <a:p>
            <a:pPr algn="ctr"/>
            <a:r>
              <a:rPr lang="en-US" sz="600">
                <a:latin typeface="Calibri" pitchFamily="34" charset="0"/>
              </a:rPr>
              <a:t>Pre-conception</a:t>
            </a:r>
          </a:p>
        </p:txBody>
      </p:sp>
      <p:sp>
        <p:nvSpPr>
          <p:cNvPr id="152" name="Параллелограмм 151"/>
          <p:cNvSpPr/>
          <p:nvPr/>
        </p:nvSpPr>
        <p:spPr>
          <a:xfrm>
            <a:off x="320675" y="3702050"/>
            <a:ext cx="593725" cy="334963"/>
          </a:xfrm>
          <a:prstGeom prst="parallelogram">
            <a:avLst>
              <a:gd name="adj" fmla="val 1"/>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lIns="0" tIns="45715" rIns="0" bIns="45715" anchor="ctr"/>
          <a:lstStyle/>
          <a:p>
            <a:pPr>
              <a:lnSpc>
                <a:spcPts val="1000"/>
              </a:lnSpc>
              <a:defRPr/>
            </a:pPr>
            <a:endParaRPr lang="ru-RU" sz="800" b="1" dirty="0">
              <a:solidFill>
                <a:schemeClr val="bg1"/>
              </a:solidFill>
            </a:endParaRPr>
          </a:p>
        </p:txBody>
      </p:sp>
      <p:sp>
        <p:nvSpPr>
          <p:cNvPr id="168" name="Прямоугольник 167"/>
          <p:cNvSpPr/>
          <p:nvPr/>
        </p:nvSpPr>
        <p:spPr>
          <a:xfrm>
            <a:off x="263525" y="3681413"/>
            <a:ext cx="438150" cy="277812"/>
          </a:xfrm>
          <a:prstGeom prst="rect">
            <a:avLst/>
          </a:prstGeom>
          <a:solidFill>
            <a:schemeClr val="accent3">
              <a:lumMod val="20000"/>
              <a:lumOff val="80000"/>
            </a:schemeClr>
          </a:solidFill>
        </p:spPr>
        <p:txBody>
          <a:bodyPr lIns="91429" tIns="45715" rIns="91429" bIns="45715">
            <a:spAutoFit/>
          </a:bodyPr>
          <a:lstStyle/>
          <a:p>
            <a:pPr algn="ctr">
              <a:defRPr/>
            </a:pPr>
            <a:r>
              <a:rPr lang="en-US" sz="600" dirty="0">
                <a:latin typeface="Calibri"/>
              </a:rPr>
              <a:t>Scoping Study</a:t>
            </a:r>
          </a:p>
        </p:txBody>
      </p:sp>
      <p:sp>
        <p:nvSpPr>
          <p:cNvPr id="154" name="Параллелограмм 153"/>
          <p:cNvSpPr/>
          <p:nvPr/>
        </p:nvSpPr>
        <p:spPr>
          <a:xfrm>
            <a:off x="647700" y="3708400"/>
            <a:ext cx="1327150" cy="334963"/>
          </a:xfrm>
          <a:prstGeom prst="parallelogram">
            <a:avLst>
              <a:gd name="adj" fmla="val 1"/>
            </a:avLst>
          </a:prstGeom>
          <a:solidFill>
            <a:schemeClr val="accent3">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lIns="0" tIns="45715" rIns="0" bIns="45715" anchor="ctr"/>
          <a:lstStyle/>
          <a:p>
            <a:pPr>
              <a:lnSpc>
                <a:spcPts val="1000"/>
              </a:lnSpc>
              <a:defRPr/>
            </a:pPr>
            <a:endParaRPr lang="ru-RU" sz="800" b="1" dirty="0">
              <a:solidFill>
                <a:schemeClr val="bg1"/>
              </a:solidFill>
            </a:endParaRPr>
          </a:p>
        </p:txBody>
      </p:sp>
      <p:sp>
        <p:nvSpPr>
          <p:cNvPr id="26744" name="Прямоугольник 178"/>
          <p:cNvSpPr>
            <a:spLocks noChangeArrowheads="1"/>
          </p:cNvSpPr>
          <p:nvPr/>
        </p:nvSpPr>
        <p:spPr bwMode="auto">
          <a:xfrm>
            <a:off x="1141413" y="3779838"/>
            <a:ext cx="331787" cy="214312"/>
          </a:xfrm>
          <a:prstGeom prst="rect">
            <a:avLst/>
          </a:prstGeom>
          <a:noFill/>
          <a:ln w="9525">
            <a:noFill/>
            <a:miter lim="800000"/>
            <a:headEnd/>
            <a:tailEnd/>
          </a:ln>
        </p:spPr>
        <p:txBody>
          <a:bodyPr lIns="91429" tIns="45715" rIns="91429" bIns="45715">
            <a:spAutoFit/>
          </a:bodyPr>
          <a:lstStyle/>
          <a:p>
            <a:pPr algn="ctr"/>
            <a:r>
              <a:rPr lang="en-US" sz="800">
                <a:latin typeface="Calibri" pitchFamily="34" charset="0"/>
              </a:rPr>
              <a:t>PFS</a:t>
            </a:r>
          </a:p>
        </p:txBody>
      </p:sp>
      <p:sp>
        <p:nvSpPr>
          <p:cNvPr id="162" name="Параллелограмм 161"/>
          <p:cNvSpPr/>
          <p:nvPr/>
        </p:nvSpPr>
        <p:spPr>
          <a:xfrm>
            <a:off x="3776663" y="3695700"/>
            <a:ext cx="822325" cy="334963"/>
          </a:xfrm>
          <a:prstGeom prst="parallelogram">
            <a:avLst>
              <a:gd name="adj" fmla="val 1"/>
            </a:avLst>
          </a:prstGeom>
          <a:solidFill>
            <a:schemeClr val="accent3">
              <a:lumMod val="75000"/>
            </a:schemeClr>
          </a:solidFill>
          <a:ln>
            <a:noFill/>
          </a:ln>
        </p:spPr>
        <p:style>
          <a:lnRef idx="1">
            <a:schemeClr val="accent1"/>
          </a:lnRef>
          <a:fillRef idx="3">
            <a:schemeClr val="accent1"/>
          </a:fillRef>
          <a:effectRef idx="2">
            <a:schemeClr val="accent1"/>
          </a:effectRef>
          <a:fontRef idx="minor">
            <a:schemeClr val="lt1"/>
          </a:fontRef>
        </p:style>
        <p:txBody>
          <a:bodyPr lIns="0" tIns="45715" rIns="0" bIns="45715" anchor="ctr"/>
          <a:lstStyle/>
          <a:p>
            <a:pPr>
              <a:lnSpc>
                <a:spcPts val="1000"/>
              </a:lnSpc>
              <a:defRPr/>
            </a:pPr>
            <a:endParaRPr lang="ru-RU" sz="800" b="1" dirty="0">
              <a:solidFill>
                <a:schemeClr val="bg1"/>
              </a:solidFill>
            </a:endParaRPr>
          </a:p>
        </p:txBody>
      </p:sp>
      <p:sp>
        <p:nvSpPr>
          <p:cNvPr id="26746" name="Прямоугольник 170"/>
          <p:cNvSpPr>
            <a:spLocks noChangeArrowheads="1"/>
          </p:cNvSpPr>
          <p:nvPr/>
        </p:nvSpPr>
        <p:spPr bwMode="auto">
          <a:xfrm>
            <a:off x="3114675" y="3763963"/>
            <a:ext cx="2206625" cy="214312"/>
          </a:xfrm>
          <a:prstGeom prst="rect">
            <a:avLst/>
          </a:prstGeom>
          <a:noFill/>
          <a:ln w="9525">
            <a:noFill/>
            <a:miter lim="800000"/>
            <a:headEnd/>
            <a:tailEnd/>
          </a:ln>
        </p:spPr>
        <p:txBody>
          <a:bodyPr lIns="91429" tIns="45715" rIns="91429" bIns="45715">
            <a:spAutoFit/>
          </a:bodyPr>
          <a:lstStyle/>
          <a:p>
            <a:pPr algn="ctr"/>
            <a:r>
              <a:rPr lang="en-US" sz="800">
                <a:latin typeface="Calibri" pitchFamily="34" charset="0"/>
              </a:rPr>
              <a:t>FS</a:t>
            </a:r>
          </a:p>
        </p:txBody>
      </p:sp>
      <p:sp>
        <p:nvSpPr>
          <p:cNvPr id="169" name="Параллелограмм 168"/>
          <p:cNvSpPr/>
          <p:nvPr/>
        </p:nvSpPr>
        <p:spPr>
          <a:xfrm>
            <a:off x="4608513" y="3711575"/>
            <a:ext cx="1585912" cy="334963"/>
          </a:xfrm>
          <a:prstGeom prst="parallelogram">
            <a:avLst>
              <a:gd name="adj" fmla="val 1"/>
            </a:avLst>
          </a:prstGeom>
          <a:solidFill>
            <a:schemeClr val="accent3">
              <a:lumMod val="50000"/>
            </a:schemeClr>
          </a:solidFill>
          <a:ln>
            <a:noFill/>
          </a:ln>
        </p:spPr>
        <p:style>
          <a:lnRef idx="1">
            <a:schemeClr val="accent1"/>
          </a:lnRef>
          <a:fillRef idx="3">
            <a:schemeClr val="accent1"/>
          </a:fillRef>
          <a:effectRef idx="2">
            <a:schemeClr val="accent1"/>
          </a:effectRef>
          <a:fontRef idx="minor">
            <a:schemeClr val="lt1"/>
          </a:fontRef>
        </p:style>
        <p:txBody>
          <a:bodyPr lIns="0" tIns="45715" rIns="0" bIns="45715" anchor="ctr"/>
          <a:lstStyle/>
          <a:p>
            <a:pPr>
              <a:lnSpc>
                <a:spcPts val="1000"/>
              </a:lnSpc>
              <a:defRPr/>
            </a:pPr>
            <a:endParaRPr lang="ru-RU" sz="800" b="1" dirty="0">
              <a:solidFill>
                <a:schemeClr val="bg1"/>
              </a:solidFill>
            </a:endParaRPr>
          </a:p>
        </p:txBody>
      </p:sp>
      <p:sp>
        <p:nvSpPr>
          <p:cNvPr id="26748" name="Прямоугольник 172"/>
          <p:cNvSpPr>
            <a:spLocks noChangeArrowheads="1"/>
          </p:cNvSpPr>
          <p:nvPr/>
        </p:nvSpPr>
        <p:spPr bwMode="auto">
          <a:xfrm>
            <a:off x="4651375" y="3759200"/>
            <a:ext cx="1543050" cy="215900"/>
          </a:xfrm>
          <a:prstGeom prst="rect">
            <a:avLst/>
          </a:prstGeom>
          <a:noFill/>
          <a:ln w="9525">
            <a:noFill/>
            <a:miter lim="800000"/>
            <a:headEnd/>
            <a:tailEnd/>
          </a:ln>
        </p:spPr>
        <p:txBody>
          <a:bodyPr lIns="91429" tIns="45715" rIns="91429" bIns="45715">
            <a:spAutoFit/>
          </a:bodyPr>
          <a:lstStyle/>
          <a:p>
            <a:pPr algn="ctr"/>
            <a:r>
              <a:rPr lang="en-US" sz="800"/>
              <a:t>Designing and Construction</a:t>
            </a:r>
          </a:p>
        </p:txBody>
      </p:sp>
      <p:sp>
        <p:nvSpPr>
          <p:cNvPr id="180" name="Параллелограмм 179"/>
          <p:cNvSpPr/>
          <p:nvPr/>
        </p:nvSpPr>
        <p:spPr>
          <a:xfrm>
            <a:off x="6194425" y="3698875"/>
            <a:ext cx="1898650" cy="334963"/>
          </a:xfrm>
          <a:prstGeom prst="parallelogram">
            <a:avLst>
              <a:gd name="adj" fmla="val 1"/>
            </a:avLst>
          </a:prstGeom>
          <a:solidFill>
            <a:schemeClr val="bg2">
              <a:lumMod val="50000"/>
            </a:schemeClr>
          </a:solidFill>
          <a:ln>
            <a:noFill/>
          </a:ln>
        </p:spPr>
        <p:style>
          <a:lnRef idx="1">
            <a:schemeClr val="accent1"/>
          </a:lnRef>
          <a:fillRef idx="3">
            <a:schemeClr val="accent1"/>
          </a:fillRef>
          <a:effectRef idx="2">
            <a:schemeClr val="accent1"/>
          </a:effectRef>
          <a:fontRef idx="minor">
            <a:schemeClr val="lt1"/>
          </a:fontRef>
        </p:style>
        <p:txBody>
          <a:bodyPr lIns="0" tIns="45715" rIns="0" bIns="45715" anchor="ctr"/>
          <a:lstStyle/>
          <a:p>
            <a:pPr>
              <a:lnSpc>
                <a:spcPts val="1000"/>
              </a:lnSpc>
              <a:defRPr/>
            </a:pPr>
            <a:endParaRPr lang="ru-RU" sz="800" b="1" dirty="0">
              <a:solidFill>
                <a:schemeClr val="bg1"/>
              </a:solidFill>
            </a:endParaRPr>
          </a:p>
        </p:txBody>
      </p:sp>
      <p:sp>
        <p:nvSpPr>
          <p:cNvPr id="26750" name="Прямоугольник 174"/>
          <p:cNvSpPr>
            <a:spLocks noChangeArrowheads="1"/>
          </p:cNvSpPr>
          <p:nvPr/>
        </p:nvSpPr>
        <p:spPr bwMode="auto">
          <a:xfrm>
            <a:off x="6642100" y="3762375"/>
            <a:ext cx="1250950" cy="215900"/>
          </a:xfrm>
          <a:prstGeom prst="rect">
            <a:avLst/>
          </a:prstGeom>
          <a:noFill/>
          <a:ln w="9525">
            <a:noFill/>
            <a:miter lim="800000"/>
            <a:headEnd/>
            <a:tailEnd/>
          </a:ln>
        </p:spPr>
        <p:txBody>
          <a:bodyPr lIns="91429" tIns="45715" rIns="91429" bIns="45715">
            <a:spAutoFit/>
          </a:bodyPr>
          <a:lstStyle/>
          <a:p>
            <a:pPr algn="ctr"/>
            <a:r>
              <a:rPr lang="en-US" sz="800">
                <a:latin typeface="Calibri" pitchFamily="34" charset="0"/>
              </a:rPr>
              <a:t>Operation</a:t>
            </a:r>
          </a:p>
        </p:txBody>
      </p:sp>
      <p:sp>
        <p:nvSpPr>
          <p:cNvPr id="215" name="Параллелограмм 214"/>
          <p:cNvSpPr/>
          <p:nvPr/>
        </p:nvSpPr>
        <p:spPr>
          <a:xfrm>
            <a:off x="8093075" y="3698875"/>
            <a:ext cx="1050925" cy="334963"/>
          </a:xfrm>
          <a:prstGeom prst="parallelogram">
            <a:avLst>
              <a:gd name="adj" fmla="val 1"/>
            </a:avLst>
          </a:prstGeom>
          <a:solidFill>
            <a:schemeClr val="bg2">
              <a:lumMod val="25000"/>
            </a:schemeClr>
          </a:solidFill>
          <a:ln>
            <a:noFill/>
          </a:ln>
        </p:spPr>
        <p:style>
          <a:lnRef idx="1">
            <a:schemeClr val="accent1"/>
          </a:lnRef>
          <a:fillRef idx="3">
            <a:schemeClr val="accent1"/>
          </a:fillRef>
          <a:effectRef idx="2">
            <a:schemeClr val="accent1"/>
          </a:effectRef>
          <a:fontRef idx="minor">
            <a:schemeClr val="lt1"/>
          </a:fontRef>
        </p:style>
        <p:txBody>
          <a:bodyPr lIns="0" tIns="45715" rIns="0" bIns="45715" anchor="ctr"/>
          <a:lstStyle/>
          <a:p>
            <a:pPr>
              <a:lnSpc>
                <a:spcPts val="1000"/>
              </a:lnSpc>
              <a:defRPr/>
            </a:pPr>
            <a:endParaRPr lang="ru-RU" sz="800" b="1" dirty="0">
              <a:solidFill>
                <a:schemeClr val="bg1"/>
              </a:solidFill>
            </a:endParaRPr>
          </a:p>
        </p:txBody>
      </p:sp>
      <p:sp>
        <p:nvSpPr>
          <p:cNvPr id="26752" name="Прямоугольник 176"/>
          <p:cNvSpPr>
            <a:spLocks noChangeArrowheads="1"/>
          </p:cNvSpPr>
          <p:nvPr/>
        </p:nvSpPr>
        <p:spPr bwMode="auto">
          <a:xfrm>
            <a:off x="8097838" y="3759200"/>
            <a:ext cx="923925" cy="215900"/>
          </a:xfrm>
          <a:prstGeom prst="rect">
            <a:avLst/>
          </a:prstGeom>
          <a:noFill/>
          <a:ln w="9525">
            <a:noFill/>
            <a:miter lim="800000"/>
            <a:headEnd/>
            <a:tailEnd/>
          </a:ln>
        </p:spPr>
        <p:txBody>
          <a:bodyPr lIns="91429" tIns="45715" rIns="91429" bIns="45715">
            <a:spAutoFit/>
          </a:bodyPr>
          <a:lstStyle/>
          <a:p>
            <a:pPr algn="ctr"/>
            <a:r>
              <a:rPr lang="en-US" sz="800">
                <a:latin typeface="Calibri" pitchFamily="34" charset="0"/>
              </a:rPr>
              <a:t>Site restoration</a:t>
            </a:r>
          </a:p>
        </p:txBody>
      </p:sp>
      <p:sp>
        <p:nvSpPr>
          <p:cNvPr id="50" name="Равнобедренный треугольник 49"/>
          <p:cNvSpPr/>
          <p:nvPr/>
        </p:nvSpPr>
        <p:spPr>
          <a:xfrm rot="10800000">
            <a:off x="7950200" y="3403600"/>
            <a:ext cx="323850" cy="611188"/>
          </a:xfrm>
          <a:prstGeom prst="triangle">
            <a:avLst/>
          </a:prstGeom>
          <a:solidFill>
            <a:schemeClr val="accent2"/>
          </a:solidFill>
        </p:spPr>
        <p:style>
          <a:lnRef idx="1">
            <a:schemeClr val="accent2"/>
          </a:lnRef>
          <a:fillRef idx="3">
            <a:schemeClr val="accent2"/>
          </a:fillRef>
          <a:effectRef idx="2">
            <a:schemeClr val="accent2"/>
          </a:effectRef>
          <a:fontRef idx="minor">
            <a:schemeClr val="lt1"/>
          </a:fontRef>
        </p:style>
        <p:txBody>
          <a:bodyPr vert="wordArtVert" lIns="91429" tIns="45715" rIns="91429" bIns="45715" anchor="ctr"/>
          <a:lstStyle/>
          <a:p>
            <a:pPr algn="ctr">
              <a:defRPr/>
            </a:pPr>
            <a:endParaRPr lang="ru-RU" dirty="0"/>
          </a:p>
        </p:txBody>
      </p:sp>
      <p:sp>
        <p:nvSpPr>
          <p:cNvPr id="113" name="Равнобедренный треугольник 112"/>
          <p:cNvSpPr/>
          <p:nvPr/>
        </p:nvSpPr>
        <p:spPr>
          <a:xfrm rot="10800000">
            <a:off x="6032500" y="3403600"/>
            <a:ext cx="323850" cy="611188"/>
          </a:xfrm>
          <a:prstGeom prst="triangle">
            <a:avLst/>
          </a:prstGeom>
          <a:solidFill>
            <a:schemeClr val="accent2"/>
          </a:solidFill>
        </p:spPr>
        <p:style>
          <a:lnRef idx="1">
            <a:schemeClr val="accent2"/>
          </a:lnRef>
          <a:fillRef idx="3">
            <a:schemeClr val="accent2"/>
          </a:fillRef>
          <a:effectRef idx="2">
            <a:schemeClr val="accent2"/>
          </a:effectRef>
          <a:fontRef idx="minor">
            <a:schemeClr val="lt1"/>
          </a:fontRef>
        </p:style>
        <p:txBody>
          <a:bodyPr vert="wordArtVert" lIns="91429" tIns="45715" rIns="91429" bIns="45715" anchor="ctr"/>
          <a:lstStyle/>
          <a:p>
            <a:pPr algn="ctr">
              <a:defRPr/>
            </a:pPr>
            <a:endParaRPr lang="ru-RU" dirty="0"/>
          </a:p>
        </p:txBody>
      </p:sp>
      <p:sp>
        <p:nvSpPr>
          <p:cNvPr id="75" name="Равнобедренный треугольник 74"/>
          <p:cNvSpPr/>
          <p:nvPr/>
        </p:nvSpPr>
        <p:spPr>
          <a:xfrm rot="10800000">
            <a:off x="8850313" y="3403600"/>
            <a:ext cx="323850" cy="611188"/>
          </a:xfrm>
          <a:prstGeom prst="triangle">
            <a:avLst/>
          </a:prstGeom>
          <a:solidFill>
            <a:schemeClr val="accent2"/>
          </a:solidFill>
        </p:spPr>
        <p:style>
          <a:lnRef idx="1">
            <a:schemeClr val="accent2"/>
          </a:lnRef>
          <a:fillRef idx="3">
            <a:schemeClr val="accent2"/>
          </a:fillRef>
          <a:effectRef idx="2">
            <a:schemeClr val="accent2"/>
          </a:effectRef>
          <a:fontRef idx="minor">
            <a:schemeClr val="lt1"/>
          </a:fontRef>
        </p:style>
        <p:txBody>
          <a:bodyPr vert="wordArtVert" lIns="91429" tIns="45715" rIns="91429" bIns="45715" anchor="ctr"/>
          <a:lstStyle/>
          <a:p>
            <a:pPr algn="ctr">
              <a:defRPr/>
            </a:pPr>
            <a:endParaRPr lang="ru-RU" dirty="0"/>
          </a:p>
        </p:txBody>
      </p:sp>
      <p:sp>
        <p:nvSpPr>
          <p:cNvPr id="48" name="Равнобедренный треугольник 47"/>
          <p:cNvSpPr/>
          <p:nvPr/>
        </p:nvSpPr>
        <p:spPr>
          <a:xfrm rot="10800000">
            <a:off x="4457700" y="3403600"/>
            <a:ext cx="323850" cy="611188"/>
          </a:xfrm>
          <a:prstGeom prst="triangle">
            <a:avLst/>
          </a:prstGeom>
          <a:solidFill>
            <a:schemeClr val="accent2"/>
          </a:solidFill>
        </p:spPr>
        <p:style>
          <a:lnRef idx="1">
            <a:schemeClr val="accent2"/>
          </a:lnRef>
          <a:fillRef idx="3">
            <a:schemeClr val="accent2"/>
          </a:fillRef>
          <a:effectRef idx="2">
            <a:schemeClr val="accent2"/>
          </a:effectRef>
          <a:fontRef idx="minor">
            <a:schemeClr val="lt1"/>
          </a:fontRef>
        </p:style>
        <p:txBody>
          <a:bodyPr vert="wordArtVert" lIns="91429" tIns="45715" rIns="91429" bIns="45715" anchor="ctr"/>
          <a:lstStyle/>
          <a:p>
            <a:pPr algn="ctr">
              <a:defRPr/>
            </a:pPr>
            <a:endParaRPr lang="ru-RU" dirty="0"/>
          </a:p>
        </p:txBody>
      </p:sp>
      <p:sp>
        <p:nvSpPr>
          <p:cNvPr id="149" name="Равнобедренный треугольник 148"/>
          <p:cNvSpPr/>
          <p:nvPr/>
        </p:nvSpPr>
        <p:spPr>
          <a:xfrm rot="10800000">
            <a:off x="565150" y="3411538"/>
            <a:ext cx="322263" cy="612775"/>
          </a:xfrm>
          <a:prstGeom prst="triangle">
            <a:avLst/>
          </a:prstGeom>
          <a:solidFill>
            <a:schemeClr val="accent2"/>
          </a:solidFill>
        </p:spPr>
        <p:style>
          <a:lnRef idx="1">
            <a:schemeClr val="accent2"/>
          </a:lnRef>
          <a:fillRef idx="3">
            <a:schemeClr val="accent2"/>
          </a:fillRef>
          <a:effectRef idx="2">
            <a:schemeClr val="accent2"/>
          </a:effectRef>
          <a:fontRef idx="minor">
            <a:schemeClr val="lt1"/>
          </a:fontRef>
        </p:style>
        <p:txBody>
          <a:bodyPr vert="wordArtVert" lIns="91429" tIns="45715" rIns="91429" bIns="45715" anchor="ctr"/>
          <a:lstStyle/>
          <a:p>
            <a:pPr algn="ctr">
              <a:defRPr/>
            </a:pPr>
            <a:endParaRPr lang="ru-RU" dirty="0"/>
          </a:p>
        </p:txBody>
      </p:sp>
      <p:sp>
        <p:nvSpPr>
          <p:cNvPr id="51" name="Равнобедренный треугольник 50"/>
          <p:cNvSpPr/>
          <p:nvPr/>
        </p:nvSpPr>
        <p:spPr>
          <a:xfrm rot="10800000">
            <a:off x="1230313" y="3416300"/>
            <a:ext cx="171450" cy="304800"/>
          </a:xfrm>
          <a:prstGeom prst="triangle">
            <a:avLst>
              <a:gd name="adj" fmla="val 50000"/>
            </a:avLst>
          </a:prstGeom>
          <a:solidFill>
            <a:schemeClr val="accent2"/>
          </a:solidFill>
        </p:spPr>
        <p:style>
          <a:lnRef idx="1">
            <a:schemeClr val="accent2"/>
          </a:lnRef>
          <a:fillRef idx="3">
            <a:schemeClr val="accent2"/>
          </a:fillRef>
          <a:effectRef idx="2">
            <a:schemeClr val="accent2"/>
          </a:effectRef>
          <a:fontRef idx="minor">
            <a:schemeClr val="lt1"/>
          </a:fontRef>
        </p:style>
        <p:txBody>
          <a:bodyPr vert="wordArtVert" lIns="91429" tIns="45715" rIns="91429" bIns="45715" anchor="ctr"/>
          <a:lstStyle/>
          <a:p>
            <a:pPr algn="ctr">
              <a:defRPr/>
            </a:pPr>
            <a:endParaRPr lang="ru-RU" dirty="0"/>
          </a:p>
        </p:txBody>
      </p:sp>
      <p:sp>
        <p:nvSpPr>
          <p:cNvPr id="225" name="Параллелограмм 224"/>
          <p:cNvSpPr/>
          <p:nvPr/>
        </p:nvSpPr>
        <p:spPr>
          <a:xfrm>
            <a:off x="2422525" y="3705225"/>
            <a:ext cx="1360488" cy="334963"/>
          </a:xfrm>
          <a:prstGeom prst="parallelogram">
            <a:avLst>
              <a:gd name="adj" fmla="val 1"/>
            </a:avLst>
          </a:prstGeom>
          <a:solidFill>
            <a:schemeClr val="accent3">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lIns="0" tIns="45715" rIns="0" bIns="45715" anchor="ctr"/>
          <a:lstStyle/>
          <a:p>
            <a:pPr>
              <a:lnSpc>
                <a:spcPts val="1000"/>
              </a:lnSpc>
              <a:defRPr/>
            </a:pPr>
            <a:endParaRPr lang="ru-RU" sz="800" b="1" dirty="0">
              <a:solidFill>
                <a:schemeClr val="bg1"/>
              </a:solidFill>
            </a:endParaRPr>
          </a:p>
        </p:txBody>
      </p:sp>
      <p:sp>
        <p:nvSpPr>
          <p:cNvPr id="226" name="Параллелограмм 225"/>
          <p:cNvSpPr/>
          <p:nvPr/>
        </p:nvSpPr>
        <p:spPr>
          <a:xfrm>
            <a:off x="1957388" y="3705225"/>
            <a:ext cx="447675" cy="334963"/>
          </a:xfrm>
          <a:prstGeom prst="parallelogram">
            <a:avLst>
              <a:gd name="adj" fmla="val 1"/>
            </a:avLst>
          </a:prstGeom>
          <a:solidFill>
            <a:schemeClr val="accent6">
              <a:lumMod val="75000"/>
            </a:schemeClr>
          </a:solidFill>
          <a:ln>
            <a:noFill/>
          </a:ln>
        </p:spPr>
        <p:style>
          <a:lnRef idx="1">
            <a:schemeClr val="accent1"/>
          </a:lnRef>
          <a:fillRef idx="3">
            <a:schemeClr val="accent1"/>
          </a:fillRef>
          <a:effectRef idx="2">
            <a:schemeClr val="accent1"/>
          </a:effectRef>
          <a:fontRef idx="minor">
            <a:schemeClr val="lt1"/>
          </a:fontRef>
        </p:style>
        <p:txBody>
          <a:bodyPr lIns="0" tIns="45715" rIns="0" bIns="45715" anchor="ctr"/>
          <a:lstStyle/>
          <a:p>
            <a:pPr>
              <a:lnSpc>
                <a:spcPts val="1000"/>
              </a:lnSpc>
              <a:defRPr/>
            </a:pPr>
            <a:endParaRPr lang="ru-RU" sz="800" b="1" dirty="0">
              <a:solidFill>
                <a:schemeClr val="bg1"/>
              </a:solidFill>
            </a:endParaRPr>
          </a:p>
        </p:txBody>
      </p:sp>
      <p:sp>
        <p:nvSpPr>
          <p:cNvPr id="26761" name="Прямоугольник 222"/>
          <p:cNvSpPr>
            <a:spLocks noChangeArrowheads="1"/>
          </p:cNvSpPr>
          <p:nvPr/>
        </p:nvSpPr>
        <p:spPr bwMode="auto">
          <a:xfrm>
            <a:off x="2990850" y="3779838"/>
            <a:ext cx="331788" cy="214312"/>
          </a:xfrm>
          <a:prstGeom prst="rect">
            <a:avLst/>
          </a:prstGeom>
          <a:noFill/>
          <a:ln w="9525">
            <a:noFill/>
            <a:miter lim="800000"/>
            <a:headEnd/>
            <a:tailEnd/>
          </a:ln>
        </p:spPr>
        <p:txBody>
          <a:bodyPr lIns="91429" tIns="45715" rIns="91429" bIns="45715">
            <a:spAutoFit/>
          </a:bodyPr>
          <a:lstStyle/>
          <a:p>
            <a:pPr algn="ctr"/>
            <a:r>
              <a:rPr lang="en-US" sz="800">
                <a:latin typeface="Calibri" pitchFamily="34" charset="0"/>
              </a:rPr>
              <a:t>PFS</a:t>
            </a:r>
          </a:p>
        </p:txBody>
      </p:sp>
      <p:sp>
        <p:nvSpPr>
          <p:cNvPr id="26762" name="Прямоугольник 223"/>
          <p:cNvSpPr>
            <a:spLocks noChangeArrowheads="1"/>
          </p:cNvSpPr>
          <p:nvPr/>
        </p:nvSpPr>
        <p:spPr bwMode="auto">
          <a:xfrm>
            <a:off x="2049463" y="3760788"/>
            <a:ext cx="331787" cy="215900"/>
          </a:xfrm>
          <a:prstGeom prst="rect">
            <a:avLst/>
          </a:prstGeom>
          <a:noFill/>
          <a:ln w="9525">
            <a:noFill/>
            <a:miter lim="800000"/>
            <a:headEnd/>
            <a:tailEnd/>
          </a:ln>
        </p:spPr>
        <p:txBody>
          <a:bodyPr lIns="91429" tIns="45715" rIns="91429" bIns="45715">
            <a:spAutoFit/>
          </a:bodyPr>
          <a:lstStyle/>
          <a:p>
            <a:pPr algn="ctr"/>
            <a:r>
              <a:rPr lang="en-US" sz="800">
                <a:latin typeface="Calibri" pitchFamily="34" charset="0"/>
              </a:rPr>
              <a:t>SS</a:t>
            </a:r>
          </a:p>
        </p:txBody>
      </p:sp>
      <p:sp>
        <p:nvSpPr>
          <p:cNvPr id="147" name="Равнобедренный треугольник 146"/>
          <p:cNvSpPr/>
          <p:nvPr/>
        </p:nvSpPr>
        <p:spPr>
          <a:xfrm rot="10800000">
            <a:off x="1803400" y="3429000"/>
            <a:ext cx="322263" cy="611188"/>
          </a:xfrm>
          <a:prstGeom prst="triangle">
            <a:avLst/>
          </a:prstGeom>
          <a:solidFill>
            <a:schemeClr val="accent2"/>
          </a:solidFill>
        </p:spPr>
        <p:style>
          <a:lnRef idx="1">
            <a:schemeClr val="accent2"/>
          </a:lnRef>
          <a:fillRef idx="3">
            <a:schemeClr val="accent2"/>
          </a:fillRef>
          <a:effectRef idx="2">
            <a:schemeClr val="accent2"/>
          </a:effectRef>
          <a:fontRef idx="minor">
            <a:schemeClr val="lt1"/>
          </a:fontRef>
        </p:style>
        <p:txBody>
          <a:bodyPr vert="wordArtVert" lIns="91429" tIns="45715" rIns="91429" bIns="45715" anchor="ctr"/>
          <a:lstStyle/>
          <a:p>
            <a:pPr algn="ctr">
              <a:defRPr/>
            </a:pPr>
            <a:endParaRPr lang="ru-RU" dirty="0"/>
          </a:p>
        </p:txBody>
      </p:sp>
      <p:sp>
        <p:nvSpPr>
          <p:cNvPr id="145" name="Равнобедренный треугольник 144"/>
          <p:cNvSpPr/>
          <p:nvPr/>
        </p:nvSpPr>
        <p:spPr>
          <a:xfrm rot="10800000">
            <a:off x="2246313" y="3424238"/>
            <a:ext cx="323850" cy="590550"/>
          </a:xfrm>
          <a:prstGeom prst="triangle">
            <a:avLst/>
          </a:prstGeom>
          <a:solidFill>
            <a:schemeClr val="accent2"/>
          </a:solidFill>
        </p:spPr>
        <p:style>
          <a:lnRef idx="1">
            <a:schemeClr val="accent2"/>
          </a:lnRef>
          <a:fillRef idx="3">
            <a:schemeClr val="accent2"/>
          </a:fillRef>
          <a:effectRef idx="2">
            <a:schemeClr val="accent2"/>
          </a:effectRef>
          <a:fontRef idx="minor">
            <a:schemeClr val="lt1"/>
          </a:fontRef>
        </p:style>
        <p:txBody>
          <a:bodyPr vert="wordArtVert" lIns="91429" tIns="45715" rIns="91429" bIns="45715" anchor="ctr"/>
          <a:lstStyle/>
          <a:p>
            <a:pPr algn="ctr">
              <a:defRPr/>
            </a:pPr>
            <a:endParaRPr lang="ru-RU" dirty="0"/>
          </a:p>
        </p:txBody>
      </p:sp>
      <p:sp>
        <p:nvSpPr>
          <p:cNvPr id="143" name="Равнобедренный треугольник 142"/>
          <p:cNvSpPr/>
          <p:nvPr/>
        </p:nvSpPr>
        <p:spPr>
          <a:xfrm rot="10800000">
            <a:off x="3638550" y="3414713"/>
            <a:ext cx="290513" cy="581025"/>
          </a:xfrm>
          <a:prstGeom prst="triangle">
            <a:avLst>
              <a:gd name="adj" fmla="val 50000"/>
            </a:avLst>
          </a:prstGeom>
          <a:solidFill>
            <a:schemeClr val="accent2"/>
          </a:solidFill>
        </p:spPr>
        <p:style>
          <a:lnRef idx="1">
            <a:schemeClr val="accent2"/>
          </a:lnRef>
          <a:fillRef idx="3">
            <a:schemeClr val="accent2"/>
          </a:fillRef>
          <a:effectRef idx="2">
            <a:schemeClr val="accent2"/>
          </a:effectRef>
          <a:fontRef idx="minor">
            <a:schemeClr val="lt1"/>
          </a:fontRef>
        </p:style>
        <p:txBody>
          <a:bodyPr vert="wordArtVert" lIns="91429" tIns="45715" rIns="91429" bIns="45715" anchor="ctr"/>
          <a:lstStyle/>
          <a:p>
            <a:pPr algn="ctr">
              <a:defRPr/>
            </a:pPr>
            <a:endParaRPr lang="ru-RU" dirty="0"/>
          </a:p>
        </p:txBody>
      </p:sp>
      <p:sp>
        <p:nvSpPr>
          <p:cNvPr id="26766" name="Прямоугольник 15"/>
          <p:cNvSpPr>
            <a:spLocks noChangeArrowheads="1"/>
          </p:cNvSpPr>
          <p:nvPr/>
        </p:nvSpPr>
        <p:spPr bwMode="auto">
          <a:xfrm>
            <a:off x="1090613" y="3408363"/>
            <a:ext cx="474662" cy="277812"/>
          </a:xfrm>
          <a:prstGeom prst="rect">
            <a:avLst/>
          </a:prstGeom>
          <a:noFill/>
          <a:ln w="9525">
            <a:noFill/>
            <a:miter lim="800000"/>
            <a:headEnd/>
            <a:tailEnd/>
          </a:ln>
        </p:spPr>
        <p:txBody>
          <a:bodyPr lIns="91429" tIns="45715" rIns="91429" bIns="45715">
            <a:spAutoFit/>
          </a:bodyPr>
          <a:lstStyle/>
          <a:p>
            <a:pPr algn="ctr"/>
            <a:r>
              <a:rPr lang="en-US" sz="600" b="1" dirty="0">
                <a:latin typeface="Calibri" pitchFamily="34" charset="0"/>
              </a:rPr>
              <a:t>Stage 2.</a:t>
            </a:r>
          </a:p>
          <a:p>
            <a:pPr algn="ctr"/>
            <a:r>
              <a:rPr lang="en-US" sz="600" dirty="0" err="1" smtClean="0">
                <a:latin typeface="Calibri" pitchFamily="34" charset="0"/>
              </a:rPr>
              <a:t>JOI</a:t>
            </a:r>
            <a:endParaRPr lang="en-US" sz="600" dirty="0">
              <a:latin typeface="Calibri" pitchFamily="34" charset="0"/>
            </a:endParaRPr>
          </a:p>
        </p:txBody>
      </p:sp>
      <p:sp>
        <p:nvSpPr>
          <p:cNvPr id="26767" name="Прямоугольник 227"/>
          <p:cNvSpPr>
            <a:spLocks noChangeArrowheads="1"/>
          </p:cNvSpPr>
          <p:nvPr/>
        </p:nvSpPr>
        <p:spPr bwMode="auto">
          <a:xfrm>
            <a:off x="1905000" y="3438525"/>
            <a:ext cx="601663" cy="276225"/>
          </a:xfrm>
          <a:prstGeom prst="rect">
            <a:avLst/>
          </a:prstGeom>
          <a:noFill/>
          <a:ln w="9525">
            <a:noFill/>
            <a:miter lim="800000"/>
            <a:headEnd/>
            <a:tailEnd/>
          </a:ln>
        </p:spPr>
        <p:txBody>
          <a:bodyPr lIns="91429" tIns="45715" rIns="91429" bIns="45715">
            <a:spAutoFit/>
          </a:bodyPr>
          <a:lstStyle/>
          <a:p>
            <a:pPr algn="ctr"/>
            <a:r>
              <a:rPr lang="en-US" sz="600" b="1">
                <a:latin typeface="Calibri" pitchFamily="34" charset="0"/>
              </a:rPr>
              <a:t>Stage2.1.</a:t>
            </a:r>
          </a:p>
          <a:p>
            <a:pPr algn="ctr"/>
            <a:r>
              <a:rPr lang="en-US" sz="600">
                <a:latin typeface="Calibri" pitchFamily="34" charset="0"/>
              </a:rPr>
              <a:t>Concept</a:t>
            </a:r>
          </a:p>
        </p:txBody>
      </p:sp>
      <p:sp>
        <p:nvSpPr>
          <p:cNvPr id="26768" name="Прямоугольник 228"/>
          <p:cNvSpPr>
            <a:spLocks noChangeArrowheads="1"/>
          </p:cNvSpPr>
          <p:nvPr/>
        </p:nvSpPr>
        <p:spPr bwMode="auto">
          <a:xfrm>
            <a:off x="2928938" y="3416300"/>
            <a:ext cx="525462" cy="276225"/>
          </a:xfrm>
          <a:prstGeom prst="rect">
            <a:avLst/>
          </a:prstGeom>
          <a:noFill/>
          <a:ln w="9525">
            <a:noFill/>
            <a:miter lim="800000"/>
            <a:headEnd/>
            <a:tailEnd/>
          </a:ln>
        </p:spPr>
        <p:txBody>
          <a:bodyPr lIns="91429" tIns="45715" rIns="91429" bIns="45715">
            <a:spAutoFit/>
          </a:bodyPr>
          <a:lstStyle/>
          <a:p>
            <a:pPr algn="ctr"/>
            <a:r>
              <a:rPr lang="en-US" sz="600" b="1" dirty="0">
                <a:latin typeface="Calibri" pitchFamily="34" charset="0"/>
              </a:rPr>
              <a:t>Stage 2.2</a:t>
            </a:r>
          </a:p>
          <a:p>
            <a:pPr algn="ctr"/>
            <a:r>
              <a:rPr lang="en-US" sz="600" dirty="0" err="1" smtClean="0">
                <a:latin typeface="Calibri" pitchFamily="34" charset="0"/>
              </a:rPr>
              <a:t>JOI</a:t>
            </a:r>
            <a:endParaRPr lang="en-US" sz="600" dirty="0">
              <a:latin typeface="Calibri" pitchFamily="34" charset="0"/>
            </a:endParaRPr>
          </a:p>
        </p:txBody>
      </p:sp>
      <p:sp>
        <p:nvSpPr>
          <p:cNvPr id="233" name="Пятиугольник 232"/>
          <p:cNvSpPr/>
          <p:nvPr/>
        </p:nvSpPr>
        <p:spPr>
          <a:xfrm>
            <a:off x="785813" y="4976813"/>
            <a:ext cx="430212" cy="361950"/>
          </a:xfrm>
          <a:prstGeom prst="homePlate">
            <a:avLst/>
          </a:prstGeom>
          <a:solidFill>
            <a:srgbClr val="07830D"/>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35996" rIns="0" bIns="35996" anchor="ctr"/>
          <a:lstStyle/>
          <a:p>
            <a:pPr algn="ctr">
              <a:defRPr/>
            </a:pPr>
            <a:r>
              <a:rPr lang="en-US" sz="1000" dirty="0" err="1" smtClean="0"/>
              <a:t>PCN</a:t>
            </a:r>
            <a:endParaRPr lang="ru-RU" sz="1000" dirty="0"/>
          </a:p>
        </p:txBody>
      </p:sp>
      <p:sp>
        <p:nvSpPr>
          <p:cNvPr id="234" name="Пятиугольник 233"/>
          <p:cNvSpPr/>
          <p:nvPr/>
        </p:nvSpPr>
        <p:spPr>
          <a:xfrm>
            <a:off x="344488" y="5700713"/>
            <a:ext cx="452437" cy="404812"/>
          </a:xfrm>
          <a:prstGeom prst="homePlate">
            <a:avLst/>
          </a:prstGeom>
          <a:solidFill>
            <a:schemeClr val="tx2">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35996" rIns="0" bIns="35996" anchor="ctr"/>
          <a:lstStyle/>
          <a:p>
            <a:pPr algn="ctr">
              <a:defRPr/>
            </a:pPr>
            <a:r>
              <a:rPr lang="ru-RU" sz="600" dirty="0" err="1"/>
              <a:t>Feasibility</a:t>
            </a:r>
            <a:r>
              <a:rPr lang="ru-RU" sz="600" dirty="0"/>
              <a:t> </a:t>
            </a:r>
            <a:r>
              <a:rPr lang="ru-RU" sz="600" dirty="0" err="1"/>
              <a:t>Report</a:t>
            </a:r>
            <a:endParaRPr lang="ru-RU" sz="600" dirty="0"/>
          </a:p>
        </p:txBody>
      </p:sp>
      <p:sp>
        <p:nvSpPr>
          <p:cNvPr id="238" name="Пятиугольник 237"/>
          <p:cNvSpPr/>
          <p:nvPr/>
        </p:nvSpPr>
        <p:spPr>
          <a:xfrm>
            <a:off x="0" y="5700713"/>
            <a:ext cx="357188" cy="404812"/>
          </a:xfrm>
          <a:prstGeom prst="homePlate">
            <a:avLst/>
          </a:prstGeom>
          <a:solidFill>
            <a:schemeClr val="tx2">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35996" rIns="0" bIns="35996" anchor="ctr"/>
          <a:lstStyle/>
          <a:p>
            <a:pPr algn="ctr">
              <a:defRPr/>
            </a:pPr>
            <a:r>
              <a:rPr lang="ru-RU" sz="500" dirty="0" err="1"/>
              <a:t>Feasibility</a:t>
            </a:r>
            <a:r>
              <a:rPr lang="ru-RU" sz="500" dirty="0"/>
              <a:t> </a:t>
            </a:r>
            <a:r>
              <a:rPr lang="ru-RU" sz="500" dirty="0" err="1"/>
              <a:t>Study</a:t>
            </a:r>
            <a:r>
              <a:rPr lang="ru-RU" sz="500" dirty="0"/>
              <a:t> </a:t>
            </a:r>
            <a:r>
              <a:rPr lang="ru-RU" sz="500" dirty="0" err="1"/>
              <a:t>and</a:t>
            </a:r>
            <a:r>
              <a:rPr lang="ru-RU" sz="500" dirty="0"/>
              <a:t> </a:t>
            </a:r>
            <a:r>
              <a:rPr lang="ru-RU" sz="500" dirty="0" err="1"/>
              <a:t>Proposals</a:t>
            </a:r>
            <a:endParaRPr lang="ru-RU" sz="500" dirty="0"/>
          </a:p>
        </p:txBody>
      </p:sp>
      <p:sp>
        <p:nvSpPr>
          <p:cNvPr id="243" name="Пятиугольник 242"/>
          <p:cNvSpPr/>
          <p:nvPr/>
        </p:nvSpPr>
        <p:spPr>
          <a:xfrm>
            <a:off x="6194425" y="5962650"/>
            <a:ext cx="1982788" cy="304800"/>
          </a:xfrm>
          <a:prstGeom prst="homePlate">
            <a:avLst/>
          </a:prstGeom>
          <a:solidFill>
            <a:schemeClr val="tx2">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35996" rIns="0" bIns="35996" anchor="ctr"/>
          <a:lstStyle/>
          <a:p>
            <a:pPr algn="ctr">
              <a:defRPr/>
            </a:pPr>
            <a:r>
              <a:rPr lang="ru-RU" sz="1000"/>
              <a:t>Construction</a:t>
            </a:r>
          </a:p>
        </p:txBody>
      </p:sp>
      <p:sp>
        <p:nvSpPr>
          <p:cNvPr id="244" name="Пятиугольник 243"/>
          <p:cNvSpPr/>
          <p:nvPr/>
        </p:nvSpPr>
        <p:spPr>
          <a:xfrm>
            <a:off x="6194425" y="5441950"/>
            <a:ext cx="1974850" cy="392113"/>
          </a:xfrm>
          <a:prstGeom prst="homePlate">
            <a:avLst>
              <a:gd name="adj" fmla="val 53527"/>
            </a:avLst>
          </a:prstGeom>
          <a:solidFill>
            <a:schemeClr val="accent1">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5996" tIns="35996" rIns="35996" bIns="35996" anchor="ctr"/>
          <a:lstStyle/>
          <a:p>
            <a:pPr algn="ctr">
              <a:defRPr/>
            </a:pPr>
            <a:r>
              <a:rPr lang="ru-RU" sz="1000" dirty="0" err="1"/>
              <a:t>Ore</a:t>
            </a:r>
            <a:r>
              <a:rPr lang="ru-RU" sz="1000" dirty="0"/>
              <a:t> </a:t>
            </a:r>
            <a:r>
              <a:rPr lang="ru-RU" sz="1000" dirty="0" err="1"/>
              <a:t>mining</a:t>
            </a:r>
            <a:endParaRPr lang="ru-RU" sz="1000" dirty="0"/>
          </a:p>
        </p:txBody>
      </p:sp>
      <p:sp>
        <p:nvSpPr>
          <p:cNvPr id="241" name="Параллелограмм 240"/>
          <p:cNvSpPr/>
          <p:nvPr/>
        </p:nvSpPr>
        <p:spPr>
          <a:xfrm>
            <a:off x="0" y="3705225"/>
            <a:ext cx="328613" cy="334963"/>
          </a:xfrm>
          <a:prstGeom prst="parallelogram">
            <a:avLst>
              <a:gd name="adj" fmla="val 1"/>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lIns="0" tIns="45715" rIns="0" bIns="45715" anchor="ctr"/>
          <a:lstStyle/>
          <a:p>
            <a:pPr>
              <a:lnSpc>
                <a:spcPts val="1000"/>
              </a:lnSpc>
              <a:defRPr/>
            </a:pPr>
            <a:endParaRPr lang="ru-RU" sz="800" b="1" dirty="0">
              <a:solidFill>
                <a:schemeClr val="bg1"/>
              </a:solidFill>
            </a:endParaRPr>
          </a:p>
        </p:txBody>
      </p:sp>
      <p:sp>
        <p:nvSpPr>
          <p:cNvPr id="150" name="Равнобедренный треугольник 149"/>
          <p:cNvSpPr/>
          <p:nvPr/>
        </p:nvSpPr>
        <p:spPr>
          <a:xfrm rot="10800000">
            <a:off x="134938" y="3408363"/>
            <a:ext cx="323850" cy="612775"/>
          </a:xfrm>
          <a:prstGeom prst="triangle">
            <a:avLst/>
          </a:prstGeom>
          <a:solidFill>
            <a:schemeClr val="accent2"/>
          </a:solidFill>
        </p:spPr>
        <p:style>
          <a:lnRef idx="1">
            <a:schemeClr val="accent2"/>
          </a:lnRef>
          <a:fillRef idx="3">
            <a:schemeClr val="accent2"/>
          </a:fillRef>
          <a:effectRef idx="2">
            <a:schemeClr val="accent2"/>
          </a:effectRef>
          <a:fontRef idx="minor">
            <a:schemeClr val="lt1"/>
          </a:fontRef>
        </p:style>
        <p:txBody>
          <a:bodyPr vert="wordArtVert" lIns="91429" tIns="45715" rIns="91429" bIns="45715" anchor="ctr"/>
          <a:lstStyle/>
          <a:p>
            <a:pPr algn="ctr">
              <a:defRPr/>
            </a:pPr>
            <a:endParaRPr lang="ru-RU" dirty="0"/>
          </a:p>
        </p:txBody>
      </p:sp>
      <p:sp>
        <p:nvSpPr>
          <p:cNvPr id="14" name="Прямоугольник 13"/>
          <p:cNvSpPr/>
          <p:nvPr/>
        </p:nvSpPr>
        <p:spPr>
          <a:xfrm>
            <a:off x="-98425" y="3365500"/>
            <a:ext cx="508000" cy="320675"/>
          </a:xfrm>
          <a:prstGeom prst="rect">
            <a:avLst/>
          </a:prstGeom>
        </p:spPr>
        <p:txBody>
          <a:bodyPr lIns="91429" tIns="45715" rIns="91429" bIns="45715">
            <a:spAutoFit/>
          </a:bodyPr>
          <a:lstStyle/>
          <a:p>
            <a:pPr algn="ctr">
              <a:defRPr/>
            </a:pPr>
            <a:r>
              <a:rPr lang="ru-RU" sz="530" b="1" dirty="0" err="1">
                <a:latin typeface="Calibri"/>
              </a:rPr>
              <a:t>Stage</a:t>
            </a:r>
            <a:r>
              <a:rPr lang="ru-RU" sz="530" b="1" dirty="0">
                <a:latin typeface="Calibri"/>
              </a:rPr>
              <a:t> 0.</a:t>
            </a:r>
          </a:p>
          <a:p>
            <a:pPr algn="ctr">
              <a:defRPr/>
            </a:pPr>
            <a:r>
              <a:rPr lang="ru-RU" sz="530" dirty="0" err="1">
                <a:latin typeface="Calibri"/>
              </a:rPr>
              <a:t>Preliminary</a:t>
            </a:r>
            <a:r>
              <a:rPr lang="ru-RU" sz="530" dirty="0">
                <a:latin typeface="Calibri"/>
              </a:rPr>
              <a:t> </a:t>
            </a:r>
            <a:r>
              <a:rPr lang="ru-RU" sz="530" dirty="0" err="1">
                <a:latin typeface="Calibri"/>
              </a:rPr>
              <a:t>concept</a:t>
            </a:r>
            <a:endParaRPr lang="ru-RU" sz="530" dirty="0">
              <a:latin typeface="Calibri"/>
            </a:endParaRPr>
          </a:p>
        </p:txBody>
      </p:sp>
      <p:sp>
        <p:nvSpPr>
          <p:cNvPr id="26777" name="Прямоугольник 14"/>
          <p:cNvSpPr>
            <a:spLocks noChangeArrowheads="1"/>
          </p:cNvSpPr>
          <p:nvPr/>
        </p:nvSpPr>
        <p:spPr bwMode="auto">
          <a:xfrm>
            <a:off x="180975" y="3433763"/>
            <a:ext cx="601663" cy="276225"/>
          </a:xfrm>
          <a:prstGeom prst="rect">
            <a:avLst/>
          </a:prstGeom>
          <a:noFill/>
          <a:ln w="9525">
            <a:noFill/>
            <a:miter lim="800000"/>
            <a:headEnd/>
            <a:tailEnd/>
          </a:ln>
        </p:spPr>
        <p:txBody>
          <a:bodyPr lIns="91429" tIns="45715" rIns="91429" bIns="45715">
            <a:spAutoFit/>
          </a:bodyPr>
          <a:lstStyle/>
          <a:p>
            <a:pPr algn="ctr"/>
            <a:r>
              <a:rPr lang="en-US" sz="600" b="1">
                <a:latin typeface="Calibri" pitchFamily="34" charset="0"/>
              </a:rPr>
              <a:t>Stage 1.</a:t>
            </a:r>
          </a:p>
          <a:p>
            <a:pPr algn="ctr"/>
            <a:r>
              <a:rPr lang="en-US" sz="600">
                <a:latin typeface="Calibri" pitchFamily="34" charset="0"/>
              </a:rPr>
              <a:t>Concept</a:t>
            </a:r>
          </a:p>
        </p:txBody>
      </p:sp>
      <p:sp>
        <p:nvSpPr>
          <p:cNvPr id="26778" name="Номер слайда 3"/>
          <p:cNvSpPr txBox="1">
            <a:spLocks/>
          </p:cNvSpPr>
          <p:nvPr/>
        </p:nvSpPr>
        <p:spPr bwMode="auto">
          <a:xfrm>
            <a:off x="8701088" y="6227763"/>
            <a:ext cx="434975" cy="365125"/>
          </a:xfrm>
          <a:prstGeom prst="rect">
            <a:avLst/>
          </a:prstGeom>
          <a:noFill/>
          <a:ln w="9525">
            <a:noFill/>
            <a:miter lim="800000"/>
            <a:headEnd/>
            <a:tailEnd/>
          </a:ln>
        </p:spPr>
        <p:txBody>
          <a:bodyPr anchor="ctr"/>
          <a:lstStyle/>
          <a:p>
            <a:fld id="{FC90479A-D094-41E2-BA82-BAF5D50FE16E}" type="slidenum">
              <a:rPr lang="en-US" sz="1200">
                <a:solidFill>
                  <a:srgbClr val="898989"/>
                </a:solidFill>
              </a:rPr>
              <a:pPr/>
              <a:t>12</a:t>
            </a:fld>
            <a:endParaRPr lang="en-US" sz="1200">
              <a:solidFill>
                <a:srgbClr val="898989"/>
              </a:solidFill>
            </a:endParaRPr>
          </a:p>
        </p:txBody>
      </p:sp>
      <p:cxnSp>
        <p:nvCxnSpPr>
          <p:cNvPr id="3" name="Прямая соединительная линия 2"/>
          <p:cNvCxnSpPr>
            <a:stCxn id="26733" idx="0"/>
          </p:cNvCxnSpPr>
          <p:nvPr/>
        </p:nvCxnSpPr>
        <p:spPr>
          <a:xfrm flipH="1">
            <a:off x="1997075" y="3162300"/>
            <a:ext cx="0" cy="3390900"/>
          </a:xfrm>
          <a:prstGeom prst="line">
            <a:avLst/>
          </a:prstGeom>
          <a:ln w="31750">
            <a:solidFill>
              <a:srgbClr val="FF0000"/>
            </a:solidFill>
            <a:prstDash val="sysDash"/>
          </a:ln>
        </p:spPr>
        <p:style>
          <a:lnRef idx="1">
            <a:schemeClr val="accent1"/>
          </a:lnRef>
          <a:fillRef idx="0">
            <a:schemeClr val="accent1"/>
          </a:fillRef>
          <a:effectRef idx="0">
            <a:schemeClr val="accent1"/>
          </a:effectRef>
          <a:fontRef idx="minor">
            <a:schemeClr val="tx1"/>
          </a:fontRef>
        </p:style>
      </p:cxnSp>
      <p:sp>
        <p:nvSpPr>
          <p:cNvPr id="26780" name="Прямоугольник 1"/>
          <p:cNvSpPr>
            <a:spLocks noChangeArrowheads="1"/>
          </p:cNvSpPr>
          <p:nvPr/>
        </p:nvSpPr>
        <p:spPr bwMode="auto">
          <a:xfrm>
            <a:off x="2246313" y="5035550"/>
            <a:ext cx="1039812" cy="581025"/>
          </a:xfrm>
          <a:prstGeom prst="rect">
            <a:avLst/>
          </a:prstGeom>
          <a:noFill/>
          <a:ln w="9525">
            <a:noFill/>
            <a:miter lim="800000"/>
            <a:headEnd/>
            <a:tailEnd/>
          </a:ln>
        </p:spPr>
        <p:txBody>
          <a:bodyPr>
            <a:spAutoFit/>
          </a:bodyPr>
          <a:lstStyle/>
          <a:p>
            <a:pPr algn="ctr">
              <a:lnSpc>
                <a:spcPct val="90000"/>
              </a:lnSpc>
            </a:pPr>
            <a:r>
              <a:rPr lang="en-US" sz="900" b="1">
                <a:latin typeface="Calibri" pitchFamily="34" charset="0"/>
              </a:rPr>
              <a:t>Decision on designing renewal after SS or after PFS</a:t>
            </a:r>
          </a:p>
        </p:txBody>
      </p:sp>
      <p:sp>
        <p:nvSpPr>
          <p:cNvPr id="183" name="Овал 182"/>
          <p:cNvSpPr/>
          <p:nvPr/>
        </p:nvSpPr>
        <p:spPr>
          <a:xfrm>
            <a:off x="2276475" y="5106988"/>
            <a:ext cx="107950" cy="107950"/>
          </a:xfrm>
          <a:prstGeom prst="ellipse">
            <a:avLst/>
          </a:prstGeom>
          <a:solidFill>
            <a:srgbClr val="FF0000"/>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anchor="ctr"/>
          <a:lstStyle/>
          <a:p>
            <a:pPr algn="ctr" fontAlgn="auto">
              <a:spcBef>
                <a:spcPts val="0"/>
              </a:spcBef>
              <a:spcAft>
                <a:spcPts val="0"/>
              </a:spcAft>
              <a:defRPr/>
            </a:pPr>
            <a:endParaRPr lang="ru-RU" sz="900">
              <a:solidFill>
                <a:schemeClr val="tx1"/>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Номер слайда 3"/>
          <p:cNvSpPr>
            <a:spLocks noGrp="1"/>
          </p:cNvSpPr>
          <p:nvPr>
            <p:ph type="sldNum" sz="quarter" idx="12"/>
          </p:nvPr>
        </p:nvSpPr>
        <p:spPr bwMode="auto">
          <a:xfrm>
            <a:off x="7019925" y="6450013"/>
            <a:ext cx="2133600" cy="365125"/>
          </a:xfrm>
          <a:ln>
            <a:miter lim="800000"/>
            <a:headEnd/>
            <a:tailEnd/>
          </a:ln>
        </p:spPr>
        <p:txBody>
          <a:bodyPr wrap="square" numCol="1" anchorCtr="0" compatLnSpc="1">
            <a:prstTxWarp prst="textNoShape">
              <a:avLst/>
            </a:prstTxWarp>
          </a:bodyPr>
          <a:lstStyle/>
          <a:p>
            <a:pPr fontAlgn="base">
              <a:spcBef>
                <a:spcPct val="0"/>
              </a:spcBef>
              <a:spcAft>
                <a:spcPct val="0"/>
              </a:spcAft>
              <a:defRPr/>
            </a:pPr>
            <a:fld id="{0B9356A1-BD14-49B9-8FA5-AB007C0B55D9}" type="slidenum">
              <a:rPr lang="ru-RU" b="1" smtClean="0">
                <a:solidFill>
                  <a:srgbClr val="00357F"/>
                </a:solidFill>
              </a:rPr>
              <a:pPr fontAlgn="base">
                <a:spcBef>
                  <a:spcPct val="0"/>
                </a:spcBef>
                <a:spcAft>
                  <a:spcPct val="0"/>
                </a:spcAft>
                <a:defRPr/>
              </a:pPr>
              <a:t>13</a:t>
            </a:fld>
            <a:endParaRPr lang="ru-RU" b="1" smtClean="0">
              <a:solidFill>
                <a:srgbClr val="00357F"/>
              </a:solidFill>
            </a:endParaRPr>
          </a:p>
        </p:txBody>
      </p:sp>
      <p:sp>
        <p:nvSpPr>
          <p:cNvPr id="4" name="Прямоугольник 3"/>
          <p:cNvSpPr/>
          <p:nvPr/>
        </p:nvSpPr>
        <p:spPr>
          <a:xfrm>
            <a:off x="177800" y="842963"/>
            <a:ext cx="1728788" cy="2297112"/>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5" name="Прямоугольник 4"/>
          <p:cNvSpPr/>
          <p:nvPr/>
        </p:nvSpPr>
        <p:spPr>
          <a:xfrm>
            <a:off x="1906588" y="842963"/>
            <a:ext cx="6985000" cy="2297112"/>
          </a:xfrm>
          <a:prstGeom prst="rect">
            <a:avLst/>
          </a:prstGeom>
          <a:solidFill>
            <a:srgbClr val="F38573">
              <a:alpha val="86000"/>
            </a:srgbClr>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defRPr/>
            </a:pPr>
            <a:endParaRPr lang="ru-RU"/>
          </a:p>
        </p:txBody>
      </p:sp>
      <p:sp>
        <p:nvSpPr>
          <p:cNvPr id="7" name="Нашивка 6"/>
          <p:cNvSpPr/>
          <p:nvPr/>
        </p:nvSpPr>
        <p:spPr>
          <a:xfrm>
            <a:off x="322263" y="914400"/>
            <a:ext cx="1728787" cy="360363"/>
          </a:xfrm>
          <a:prstGeom prst="chevron">
            <a:avLst/>
          </a:prstGeom>
          <a:solidFill>
            <a:schemeClr val="tx2"/>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a:spcBef>
                <a:spcPts val="0"/>
              </a:spcBef>
              <a:spcAft>
                <a:spcPts val="0"/>
              </a:spcAft>
              <a:defRPr/>
            </a:pPr>
            <a:r>
              <a:rPr lang="ru-RU" sz="1200" b="1" dirty="0" err="1">
                <a:solidFill>
                  <a:schemeClr val="bg1"/>
                </a:solidFill>
              </a:rPr>
              <a:t>Pre-concept</a:t>
            </a:r>
            <a:endParaRPr lang="ru-RU" sz="1200" b="1" dirty="0">
              <a:solidFill>
                <a:schemeClr val="bg1"/>
              </a:solidFill>
            </a:endParaRPr>
          </a:p>
        </p:txBody>
      </p:sp>
      <p:sp>
        <p:nvSpPr>
          <p:cNvPr id="8" name="Нашивка 7"/>
          <p:cNvSpPr/>
          <p:nvPr/>
        </p:nvSpPr>
        <p:spPr>
          <a:xfrm>
            <a:off x="4570413" y="1314450"/>
            <a:ext cx="1584325" cy="360363"/>
          </a:xfrm>
          <a:prstGeom prst="chevron">
            <a:avLst/>
          </a:prstGeom>
          <a:solidFill>
            <a:schemeClr val="tx2"/>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a:spcBef>
                <a:spcPts val="0"/>
              </a:spcBef>
              <a:spcAft>
                <a:spcPts val="0"/>
              </a:spcAft>
              <a:defRPr/>
            </a:pPr>
            <a:r>
              <a:rPr lang="en-US" sz="1200" b="1">
                <a:solidFill>
                  <a:schemeClr val="bg1"/>
                </a:solidFill>
              </a:rPr>
              <a:t>PFS</a:t>
            </a:r>
          </a:p>
        </p:txBody>
      </p:sp>
      <p:sp>
        <p:nvSpPr>
          <p:cNvPr id="9" name="Нашивка 8"/>
          <p:cNvSpPr/>
          <p:nvPr/>
        </p:nvSpPr>
        <p:spPr>
          <a:xfrm>
            <a:off x="1906588" y="914400"/>
            <a:ext cx="2808287" cy="360363"/>
          </a:xfrm>
          <a:prstGeom prst="chevron">
            <a:avLst/>
          </a:prstGeom>
          <a:solidFill>
            <a:schemeClr val="tx2"/>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a:spcBef>
                <a:spcPts val="0"/>
              </a:spcBef>
              <a:spcAft>
                <a:spcPts val="0"/>
              </a:spcAft>
              <a:defRPr/>
            </a:pPr>
            <a:r>
              <a:rPr lang="en-US" sz="1200" b="1" dirty="0" err="1" smtClean="0">
                <a:solidFill>
                  <a:schemeClr val="bg1"/>
                </a:solidFill>
              </a:rPr>
              <a:t>JOI</a:t>
            </a:r>
            <a:endParaRPr lang="ru-RU" sz="1200" b="1" dirty="0">
              <a:solidFill>
                <a:schemeClr val="bg1"/>
              </a:solidFill>
            </a:endParaRPr>
          </a:p>
        </p:txBody>
      </p:sp>
      <p:sp>
        <p:nvSpPr>
          <p:cNvPr id="10" name="Нашивка 9"/>
          <p:cNvSpPr/>
          <p:nvPr/>
        </p:nvSpPr>
        <p:spPr>
          <a:xfrm>
            <a:off x="4570413" y="914400"/>
            <a:ext cx="4321175" cy="360363"/>
          </a:xfrm>
          <a:prstGeom prst="chevron">
            <a:avLst/>
          </a:prstGeom>
          <a:solidFill>
            <a:schemeClr val="tx2"/>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a:spcBef>
                <a:spcPts val="0"/>
              </a:spcBef>
              <a:spcAft>
                <a:spcPts val="0"/>
              </a:spcAft>
              <a:defRPr/>
            </a:pPr>
            <a:r>
              <a:rPr lang="ru-RU" sz="1200" b="1">
                <a:solidFill>
                  <a:schemeClr val="bg1"/>
                </a:solidFill>
              </a:rPr>
              <a:t>Designing</a:t>
            </a:r>
          </a:p>
        </p:txBody>
      </p:sp>
      <p:sp>
        <p:nvSpPr>
          <p:cNvPr id="12" name="TextBox 11"/>
          <p:cNvSpPr txBox="1"/>
          <p:nvPr/>
        </p:nvSpPr>
        <p:spPr>
          <a:xfrm>
            <a:off x="177800" y="2132013"/>
            <a:ext cx="1657350" cy="863600"/>
          </a:xfrm>
          <a:prstGeom prst="rect">
            <a:avLst/>
          </a:prstGeom>
          <a:solidFill>
            <a:schemeClr val="bg1"/>
          </a:solidFill>
          <a:ln w="3175">
            <a:solidFill>
              <a:schemeClr val="tx1">
                <a:lumMod val="50000"/>
                <a:lumOff val="50000"/>
              </a:schemeClr>
            </a:solidFill>
          </a:ln>
        </p:spPr>
        <p:txBody>
          <a:bodyPr lIns="90000" tIns="46800" rIns="90000" bIns="46800"/>
          <a:lstStyle/>
          <a:p>
            <a:pPr>
              <a:lnSpc>
                <a:spcPct val="90000"/>
              </a:lnSpc>
              <a:buClr>
                <a:srgbClr val="C00000"/>
              </a:buClr>
              <a:buFont typeface="Arial"/>
              <a:buChar char="•"/>
              <a:defRPr/>
            </a:pPr>
            <a:r>
              <a:rPr lang="ru-RU" sz="800" dirty="0" err="1">
                <a:latin typeface="Calibri"/>
              </a:rPr>
              <a:t>Positive</a:t>
            </a:r>
            <a:r>
              <a:rPr lang="ru-RU" sz="800" dirty="0">
                <a:latin typeface="Calibri"/>
              </a:rPr>
              <a:t> </a:t>
            </a:r>
            <a:r>
              <a:rPr lang="ru-RU" sz="800" dirty="0" err="1">
                <a:latin typeface="Calibri"/>
              </a:rPr>
              <a:t>project</a:t>
            </a:r>
            <a:r>
              <a:rPr lang="ru-RU" sz="800" dirty="0">
                <a:latin typeface="Calibri"/>
              </a:rPr>
              <a:t> </a:t>
            </a:r>
            <a:r>
              <a:rPr lang="ru-RU" sz="800" dirty="0" err="1">
                <a:latin typeface="Calibri"/>
              </a:rPr>
              <a:t>economics</a:t>
            </a:r>
            <a:r>
              <a:rPr lang="ru-RU" sz="800" dirty="0">
                <a:latin typeface="Calibri"/>
              </a:rPr>
              <a:t> </a:t>
            </a:r>
            <a:r>
              <a:rPr lang="ru-RU" sz="800" dirty="0" err="1">
                <a:latin typeface="Calibri"/>
              </a:rPr>
              <a:t>is</a:t>
            </a:r>
            <a:r>
              <a:rPr lang="ru-RU" sz="800" dirty="0">
                <a:latin typeface="Calibri"/>
              </a:rPr>
              <a:t> </a:t>
            </a:r>
            <a:r>
              <a:rPr lang="ru-RU" sz="800" dirty="0" err="1">
                <a:latin typeface="Calibri"/>
              </a:rPr>
              <a:t>proved</a:t>
            </a:r>
            <a:r>
              <a:rPr lang="ru-RU" sz="800" dirty="0">
                <a:latin typeface="Calibri"/>
              </a:rPr>
              <a:t> </a:t>
            </a:r>
            <a:r>
              <a:rPr lang="ru-RU" sz="800" dirty="0" err="1">
                <a:latin typeface="Calibri"/>
              </a:rPr>
              <a:t>by</a:t>
            </a:r>
            <a:r>
              <a:rPr lang="ru-RU" sz="800" dirty="0">
                <a:latin typeface="Calibri"/>
              </a:rPr>
              <a:t> </a:t>
            </a:r>
            <a:r>
              <a:rPr lang="ru-RU" sz="800" dirty="0" err="1">
                <a:latin typeface="Calibri"/>
              </a:rPr>
              <a:t>the</a:t>
            </a:r>
            <a:r>
              <a:rPr lang="ru-RU" sz="800" dirty="0">
                <a:latin typeface="Calibri"/>
              </a:rPr>
              <a:t> </a:t>
            </a:r>
            <a:r>
              <a:rPr lang="ru-RU" sz="800" dirty="0" err="1">
                <a:latin typeface="Calibri"/>
              </a:rPr>
              <a:t>technical</a:t>
            </a:r>
            <a:r>
              <a:rPr lang="ru-RU" sz="800" dirty="0">
                <a:latin typeface="Calibri"/>
              </a:rPr>
              <a:t> </a:t>
            </a:r>
            <a:r>
              <a:rPr lang="ru-RU" sz="800" dirty="0" err="1">
                <a:latin typeface="Calibri"/>
              </a:rPr>
              <a:t>and</a:t>
            </a:r>
            <a:r>
              <a:rPr lang="ru-RU" sz="800" dirty="0">
                <a:latin typeface="Calibri"/>
              </a:rPr>
              <a:t> </a:t>
            </a:r>
            <a:r>
              <a:rPr lang="ru-RU" sz="800" dirty="0" err="1">
                <a:latin typeface="Calibri"/>
              </a:rPr>
              <a:t>economic</a:t>
            </a:r>
            <a:r>
              <a:rPr lang="ru-RU" sz="800" dirty="0">
                <a:latin typeface="Calibri"/>
              </a:rPr>
              <a:t> </a:t>
            </a:r>
            <a:r>
              <a:rPr lang="ru-RU" sz="800" dirty="0" err="1">
                <a:latin typeface="Calibri"/>
              </a:rPr>
              <a:t>estimate</a:t>
            </a:r>
            <a:r>
              <a:rPr lang="ru-RU" sz="800" dirty="0">
                <a:latin typeface="Calibri"/>
              </a:rPr>
              <a:t> </a:t>
            </a:r>
            <a:r>
              <a:rPr lang="ru-RU" sz="800" dirty="0" err="1">
                <a:latin typeface="Calibri"/>
              </a:rPr>
              <a:t>of</a:t>
            </a:r>
            <a:r>
              <a:rPr lang="ru-RU" sz="800" dirty="0">
                <a:latin typeface="Calibri"/>
              </a:rPr>
              <a:t> </a:t>
            </a:r>
            <a:r>
              <a:rPr lang="ru-RU" sz="800" dirty="0" err="1">
                <a:latin typeface="Calibri"/>
              </a:rPr>
              <a:t>the</a:t>
            </a:r>
            <a:r>
              <a:rPr lang="ru-RU" sz="800" dirty="0">
                <a:latin typeface="Calibri"/>
              </a:rPr>
              <a:t> VNIPIPT</a:t>
            </a:r>
          </a:p>
          <a:p>
            <a:pPr>
              <a:lnSpc>
                <a:spcPct val="90000"/>
              </a:lnSpc>
              <a:buClr>
                <a:srgbClr val="C00000"/>
              </a:buClr>
              <a:buFont typeface="Arial"/>
              <a:buChar char="•"/>
              <a:defRPr/>
            </a:pPr>
            <a:r>
              <a:rPr lang="ru-RU" sz="800" dirty="0" err="1">
                <a:latin typeface="Arial"/>
              </a:rPr>
              <a:t>An</a:t>
            </a:r>
            <a:r>
              <a:rPr lang="ru-RU" sz="800" dirty="0">
                <a:latin typeface="Arial"/>
              </a:rPr>
              <a:t> </a:t>
            </a:r>
            <a:r>
              <a:rPr lang="ru-RU" sz="800" dirty="0" err="1">
                <a:latin typeface="Arial"/>
              </a:rPr>
              <a:t>application</a:t>
            </a:r>
            <a:r>
              <a:rPr lang="ru-RU" sz="800" dirty="0">
                <a:latin typeface="Arial"/>
              </a:rPr>
              <a:t> </a:t>
            </a:r>
            <a:r>
              <a:rPr lang="ru-RU" sz="800" dirty="0" err="1">
                <a:latin typeface="Arial"/>
              </a:rPr>
              <a:t>to</a:t>
            </a:r>
            <a:r>
              <a:rPr lang="ru-RU" sz="800" dirty="0">
                <a:latin typeface="Arial"/>
              </a:rPr>
              <a:t> </a:t>
            </a:r>
            <a:r>
              <a:rPr lang="ru-RU" sz="800" dirty="0" err="1">
                <a:latin typeface="Arial"/>
              </a:rPr>
              <a:t>the</a:t>
            </a:r>
            <a:r>
              <a:rPr lang="ru-RU" sz="800" dirty="0">
                <a:latin typeface="Arial"/>
              </a:rPr>
              <a:t> </a:t>
            </a:r>
            <a:r>
              <a:rPr lang="ru-RU" sz="800" dirty="0" err="1">
                <a:latin typeface="Arial"/>
              </a:rPr>
              <a:t>Investment</a:t>
            </a:r>
            <a:r>
              <a:rPr lang="ru-RU" sz="800" dirty="0">
                <a:latin typeface="Arial"/>
              </a:rPr>
              <a:t> </a:t>
            </a:r>
            <a:r>
              <a:rPr lang="ru-RU" sz="800" dirty="0" err="1">
                <a:latin typeface="Arial"/>
              </a:rPr>
              <a:t>Fund</a:t>
            </a:r>
            <a:r>
              <a:rPr lang="ru-RU" sz="800" dirty="0">
                <a:latin typeface="Arial"/>
              </a:rPr>
              <a:t> </a:t>
            </a:r>
            <a:r>
              <a:rPr lang="ru-RU" sz="800" dirty="0" err="1">
                <a:latin typeface="Arial"/>
              </a:rPr>
              <a:t>of</a:t>
            </a:r>
            <a:r>
              <a:rPr lang="ru-RU" sz="800" dirty="0">
                <a:latin typeface="Arial"/>
              </a:rPr>
              <a:t> </a:t>
            </a:r>
            <a:r>
              <a:rPr lang="ru-RU" sz="800" dirty="0" err="1">
                <a:latin typeface="Arial"/>
              </a:rPr>
              <a:t>the</a:t>
            </a:r>
            <a:r>
              <a:rPr lang="ru-RU" sz="800" dirty="0">
                <a:latin typeface="Arial"/>
              </a:rPr>
              <a:t> </a:t>
            </a:r>
            <a:r>
              <a:rPr lang="ru-RU" sz="800" dirty="0" err="1">
                <a:latin typeface="Arial"/>
              </a:rPr>
              <a:t>Russian</a:t>
            </a:r>
            <a:r>
              <a:rPr lang="ru-RU" sz="800" dirty="0">
                <a:latin typeface="Arial"/>
              </a:rPr>
              <a:t> </a:t>
            </a:r>
            <a:r>
              <a:rPr lang="ru-RU" sz="800" dirty="0" err="1">
                <a:latin typeface="Arial"/>
              </a:rPr>
              <a:t>Federation</a:t>
            </a:r>
            <a:r>
              <a:rPr lang="ru-RU" sz="800" dirty="0">
                <a:latin typeface="Arial"/>
              </a:rPr>
              <a:t> </a:t>
            </a:r>
            <a:r>
              <a:rPr lang="ru-RU" sz="800" dirty="0" err="1">
                <a:latin typeface="Arial"/>
              </a:rPr>
              <a:t>is</a:t>
            </a:r>
            <a:r>
              <a:rPr lang="ru-RU" sz="800" dirty="0">
                <a:latin typeface="Arial"/>
              </a:rPr>
              <a:t> </a:t>
            </a:r>
            <a:r>
              <a:rPr lang="ru-RU" sz="800" dirty="0" err="1">
                <a:latin typeface="Arial"/>
              </a:rPr>
              <a:t>prepared</a:t>
            </a:r>
            <a:endParaRPr lang="ru-RU" sz="800" dirty="0">
              <a:latin typeface="Arial"/>
            </a:endParaRPr>
          </a:p>
          <a:p>
            <a:pPr>
              <a:lnSpc>
                <a:spcPct val="90000"/>
              </a:lnSpc>
              <a:defRPr/>
            </a:pPr>
            <a:endParaRPr lang="en-US" sz="800" dirty="0">
              <a:latin typeface="+mn-lt"/>
            </a:endParaRPr>
          </a:p>
        </p:txBody>
      </p:sp>
      <p:sp>
        <p:nvSpPr>
          <p:cNvPr id="13" name="Нашивка 12"/>
          <p:cNvSpPr/>
          <p:nvPr/>
        </p:nvSpPr>
        <p:spPr>
          <a:xfrm>
            <a:off x="1978025" y="1738313"/>
            <a:ext cx="2736850" cy="360362"/>
          </a:xfrm>
          <a:prstGeom prst="chevron">
            <a:avLst/>
          </a:prstGeom>
          <a:solidFill>
            <a:schemeClr val="tx2"/>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a:spcBef>
                <a:spcPts val="0"/>
              </a:spcBef>
              <a:spcAft>
                <a:spcPts val="0"/>
              </a:spcAft>
              <a:defRPr/>
            </a:pPr>
            <a:r>
              <a:rPr lang="ru-RU" sz="1200" b="1" dirty="0" err="1">
                <a:solidFill>
                  <a:schemeClr val="bg1"/>
                </a:solidFill>
              </a:rPr>
              <a:t>Exploration</a:t>
            </a:r>
            <a:r>
              <a:rPr lang="ru-RU" sz="1200" b="1" dirty="0">
                <a:solidFill>
                  <a:schemeClr val="bg1"/>
                </a:solidFill>
              </a:rPr>
              <a:t> </a:t>
            </a:r>
            <a:r>
              <a:rPr lang="ru-RU" sz="1200" b="1" dirty="0" err="1">
                <a:solidFill>
                  <a:schemeClr val="bg1"/>
                </a:solidFill>
              </a:rPr>
              <a:t>of</a:t>
            </a:r>
            <a:r>
              <a:rPr lang="ru-RU" sz="1200" b="1" dirty="0">
                <a:solidFill>
                  <a:schemeClr val="bg1"/>
                </a:solidFill>
              </a:rPr>
              <a:t> </a:t>
            </a:r>
            <a:r>
              <a:rPr lang="ru-RU" sz="1200" b="1" dirty="0" err="1">
                <a:solidFill>
                  <a:schemeClr val="bg1"/>
                </a:solidFill>
              </a:rPr>
              <a:t>Yuzhnaya</a:t>
            </a:r>
            <a:r>
              <a:rPr lang="ru-RU" sz="1200" b="1" dirty="0">
                <a:solidFill>
                  <a:schemeClr val="bg1"/>
                </a:solidFill>
              </a:rPr>
              <a:t> </a:t>
            </a:r>
            <a:r>
              <a:rPr lang="ru-RU" sz="1200" b="1" dirty="0" err="1">
                <a:solidFill>
                  <a:schemeClr val="bg1"/>
                </a:solidFill>
              </a:rPr>
              <a:t>Zone</a:t>
            </a:r>
            <a:endParaRPr lang="ru-RU" sz="1200" b="1" dirty="0">
              <a:solidFill>
                <a:schemeClr val="bg1"/>
              </a:solidFill>
            </a:endParaRPr>
          </a:p>
        </p:txBody>
      </p:sp>
      <p:cxnSp>
        <p:nvCxnSpPr>
          <p:cNvPr id="14" name="Прямая со стрелкой 13"/>
          <p:cNvCxnSpPr/>
          <p:nvPr/>
        </p:nvCxnSpPr>
        <p:spPr>
          <a:xfrm>
            <a:off x="177800" y="3067050"/>
            <a:ext cx="8713788" cy="1588"/>
          </a:xfrm>
          <a:prstGeom prst="straightConnector1">
            <a:avLst/>
          </a:prstGeom>
          <a:ln w="19050">
            <a:solidFill>
              <a:schemeClr val="tx2"/>
            </a:solidFill>
            <a:tailEnd type="arrow"/>
          </a:ln>
        </p:spPr>
        <p:style>
          <a:lnRef idx="1">
            <a:schemeClr val="accent1"/>
          </a:lnRef>
          <a:fillRef idx="0">
            <a:schemeClr val="accent1"/>
          </a:fillRef>
          <a:effectRef idx="0">
            <a:schemeClr val="accent1"/>
          </a:effectRef>
          <a:fontRef idx="minor">
            <a:schemeClr val="tx1"/>
          </a:fontRef>
        </p:style>
      </p:cxnSp>
      <p:cxnSp>
        <p:nvCxnSpPr>
          <p:cNvPr id="15" name="Прямая соединительная линия 14"/>
          <p:cNvCxnSpPr/>
          <p:nvPr/>
        </p:nvCxnSpPr>
        <p:spPr>
          <a:xfrm rot="5400000">
            <a:off x="1834357" y="3067844"/>
            <a:ext cx="144462"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6" name="Прямая соединительная линия 15"/>
          <p:cNvCxnSpPr/>
          <p:nvPr/>
        </p:nvCxnSpPr>
        <p:spPr>
          <a:xfrm rot="5400000">
            <a:off x="3129757" y="3067844"/>
            <a:ext cx="144462"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7" name="Прямая соединительная линия 16"/>
          <p:cNvCxnSpPr/>
          <p:nvPr/>
        </p:nvCxnSpPr>
        <p:spPr>
          <a:xfrm rot="5400000">
            <a:off x="4282282" y="3067844"/>
            <a:ext cx="144462"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8" name="Прямоугольник 17"/>
          <p:cNvSpPr/>
          <p:nvPr/>
        </p:nvSpPr>
        <p:spPr>
          <a:xfrm>
            <a:off x="2338388" y="3074988"/>
            <a:ext cx="504825" cy="2889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ru-RU" sz="1200">
                <a:solidFill>
                  <a:srgbClr val="1F497D"/>
                </a:solidFill>
              </a:rPr>
              <a:t>2008</a:t>
            </a:r>
          </a:p>
        </p:txBody>
      </p:sp>
      <p:sp>
        <p:nvSpPr>
          <p:cNvPr id="19" name="Прямоугольник 18"/>
          <p:cNvSpPr/>
          <p:nvPr/>
        </p:nvSpPr>
        <p:spPr>
          <a:xfrm>
            <a:off x="3562350" y="3074988"/>
            <a:ext cx="504825" cy="2889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ru-RU" sz="1200">
                <a:solidFill>
                  <a:srgbClr val="1F497D"/>
                </a:solidFill>
              </a:rPr>
              <a:t>2009</a:t>
            </a:r>
          </a:p>
        </p:txBody>
      </p:sp>
      <p:cxnSp>
        <p:nvCxnSpPr>
          <p:cNvPr id="20" name="Прямая соединительная линия 19"/>
          <p:cNvCxnSpPr/>
          <p:nvPr/>
        </p:nvCxnSpPr>
        <p:spPr>
          <a:xfrm rot="5400000">
            <a:off x="5506244" y="3067844"/>
            <a:ext cx="144462"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1" name="Прямоугольник 20"/>
          <p:cNvSpPr/>
          <p:nvPr/>
        </p:nvSpPr>
        <p:spPr>
          <a:xfrm>
            <a:off x="4859338" y="3074988"/>
            <a:ext cx="503237" cy="2889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ru-RU" sz="1200">
                <a:solidFill>
                  <a:srgbClr val="1F497D"/>
                </a:solidFill>
              </a:rPr>
              <a:t>2010</a:t>
            </a:r>
          </a:p>
        </p:txBody>
      </p:sp>
      <p:sp>
        <p:nvSpPr>
          <p:cNvPr id="24" name="Прямоугольник 23"/>
          <p:cNvSpPr/>
          <p:nvPr/>
        </p:nvSpPr>
        <p:spPr>
          <a:xfrm>
            <a:off x="6010275" y="2419350"/>
            <a:ext cx="649288" cy="2873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ru-RU" sz="1600" b="1">
                <a:solidFill>
                  <a:schemeClr val="tx1"/>
                </a:solidFill>
              </a:rPr>
              <a:t>-192</a:t>
            </a:r>
          </a:p>
        </p:txBody>
      </p:sp>
      <p:sp>
        <p:nvSpPr>
          <p:cNvPr id="25" name="Прямоугольник 24"/>
          <p:cNvSpPr/>
          <p:nvPr/>
        </p:nvSpPr>
        <p:spPr>
          <a:xfrm>
            <a:off x="4425950" y="2419350"/>
            <a:ext cx="649288" cy="2873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ru-RU" sz="1600" b="1">
                <a:solidFill>
                  <a:schemeClr val="tx1"/>
                </a:solidFill>
              </a:rPr>
              <a:t>-284</a:t>
            </a:r>
          </a:p>
        </p:txBody>
      </p:sp>
      <p:sp>
        <p:nvSpPr>
          <p:cNvPr id="26" name="Прямоугольник 25"/>
          <p:cNvSpPr/>
          <p:nvPr/>
        </p:nvSpPr>
        <p:spPr>
          <a:xfrm>
            <a:off x="1762125" y="2419350"/>
            <a:ext cx="431800" cy="2873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ru-RU" sz="1600" b="1">
                <a:solidFill>
                  <a:schemeClr val="tx1"/>
                </a:solidFill>
              </a:rPr>
              <a:t>+5</a:t>
            </a:r>
          </a:p>
        </p:txBody>
      </p:sp>
      <p:sp>
        <p:nvSpPr>
          <p:cNvPr id="27" name="Овал 26"/>
          <p:cNvSpPr/>
          <p:nvPr/>
        </p:nvSpPr>
        <p:spPr>
          <a:xfrm>
            <a:off x="4570413" y="985838"/>
            <a:ext cx="180975" cy="18097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28" name="TextBox 27"/>
          <p:cNvSpPr txBox="1"/>
          <p:nvPr/>
        </p:nvSpPr>
        <p:spPr>
          <a:xfrm>
            <a:off x="2051050" y="2132013"/>
            <a:ext cx="1150938" cy="863600"/>
          </a:xfrm>
          <a:prstGeom prst="rect">
            <a:avLst/>
          </a:prstGeom>
          <a:solidFill>
            <a:schemeClr val="bg1"/>
          </a:solidFill>
          <a:ln w="3175">
            <a:solidFill>
              <a:schemeClr val="tx1">
                <a:lumMod val="50000"/>
                <a:lumOff val="50000"/>
              </a:schemeClr>
            </a:solidFill>
          </a:ln>
        </p:spPr>
        <p:txBody>
          <a:bodyPr lIns="90000" tIns="46800" rIns="90000" bIns="46800"/>
          <a:lstStyle/>
          <a:p>
            <a:pPr>
              <a:lnSpc>
                <a:spcPct val="90000"/>
              </a:lnSpc>
              <a:buClr>
                <a:srgbClr val="C00000"/>
              </a:buClr>
              <a:buFont typeface="Arial"/>
              <a:buChar char="•"/>
              <a:defRPr/>
            </a:pPr>
            <a:r>
              <a:rPr lang="ru-RU" sz="850" dirty="0" err="1">
                <a:latin typeface="Arial"/>
              </a:rPr>
              <a:t>Promotion</a:t>
            </a:r>
            <a:r>
              <a:rPr lang="ru-RU" sz="850" dirty="0">
                <a:latin typeface="Arial"/>
              </a:rPr>
              <a:t> </a:t>
            </a:r>
            <a:r>
              <a:rPr lang="ru-RU" sz="850" dirty="0" err="1">
                <a:latin typeface="Arial"/>
              </a:rPr>
              <a:t>of</a:t>
            </a:r>
            <a:r>
              <a:rPr lang="ru-RU" sz="850" dirty="0">
                <a:latin typeface="Arial"/>
              </a:rPr>
              <a:t> </a:t>
            </a:r>
            <a:r>
              <a:rPr lang="ru-RU" sz="850" dirty="0" err="1">
                <a:latin typeface="Arial"/>
              </a:rPr>
              <a:t>the</a:t>
            </a:r>
            <a:r>
              <a:rPr lang="ru-RU" sz="850" dirty="0">
                <a:latin typeface="Arial"/>
              </a:rPr>
              <a:t> </a:t>
            </a:r>
            <a:r>
              <a:rPr lang="ru-RU" sz="850" dirty="0" err="1">
                <a:latin typeface="Arial"/>
              </a:rPr>
              <a:t>application</a:t>
            </a:r>
            <a:r>
              <a:rPr lang="ru-RU" sz="850" dirty="0">
                <a:latin typeface="Arial"/>
              </a:rPr>
              <a:t> </a:t>
            </a:r>
            <a:r>
              <a:rPr lang="ru-RU" sz="850" dirty="0" err="1">
                <a:latin typeface="Arial"/>
              </a:rPr>
              <a:t>for</a:t>
            </a:r>
            <a:r>
              <a:rPr lang="ru-RU" sz="850" dirty="0">
                <a:latin typeface="Arial"/>
              </a:rPr>
              <a:t> </a:t>
            </a:r>
            <a:r>
              <a:rPr lang="ru-RU" sz="850" dirty="0" err="1">
                <a:latin typeface="Arial"/>
              </a:rPr>
              <a:t>cash</a:t>
            </a:r>
            <a:r>
              <a:rPr lang="ru-RU" sz="850" dirty="0">
                <a:latin typeface="Arial"/>
              </a:rPr>
              <a:t> </a:t>
            </a:r>
            <a:r>
              <a:rPr lang="ru-RU" sz="850" dirty="0" err="1">
                <a:latin typeface="Arial"/>
              </a:rPr>
              <a:t>receipt</a:t>
            </a:r>
            <a:r>
              <a:rPr lang="ru-RU" sz="850" dirty="0">
                <a:latin typeface="Arial"/>
              </a:rPr>
              <a:t> </a:t>
            </a:r>
            <a:r>
              <a:rPr lang="ru-RU" sz="850" dirty="0" err="1">
                <a:latin typeface="Arial"/>
              </a:rPr>
              <a:t>from</a:t>
            </a:r>
            <a:r>
              <a:rPr lang="ru-RU" sz="850" dirty="0">
                <a:latin typeface="Arial"/>
              </a:rPr>
              <a:t> </a:t>
            </a:r>
            <a:r>
              <a:rPr lang="ru-RU" sz="850" dirty="0" err="1">
                <a:latin typeface="Arial"/>
              </a:rPr>
              <a:t>the</a:t>
            </a:r>
            <a:r>
              <a:rPr lang="ru-RU" sz="850" dirty="0">
                <a:latin typeface="Arial"/>
              </a:rPr>
              <a:t> </a:t>
            </a:r>
            <a:r>
              <a:rPr lang="ru-RU" sz="850" dirty="0" err="1">
                <a:latin typeface="Arial"/>
              </a:rPr>
              <a:t>Investment</a:t>
            </a:r>
            <a:r>
              <a:rPr lang="ru-RU" sz="850" dirty="0">
                <a:latin typeface="Arial"/>
              </a:rPr>
              <a:t> </a:t>
            </a:r>
            <a:r>
              <a:rPr lang="ru-RU" sz="850" dirty="0" err="1">
                <a:latin typeface="Arial"/>
              </a:rPr>
              <a:t>Fund</a:t>
            </a:r>
            <a:r>
              <a:rPr lang="ru-RU" sz="850" dirty="0">
                <a:latin typeface="Arial"/>
              </a:rPr>
              <a:t> </a:t>
            </a:r>
            <a:r>
              <a:rPr lang="ru-RU" sz="850" dirty="0" err="1">
                <a:latin typeface="Arial"/>
              </a:rPr>
              <a:t>of</a:t>
            </a:r>
            <a:r>
              <a:rPr lang="ru-RU" sz="850" dirty="0">
                <a:latin typeface="Arial"/>
              </a:rPr>
              <a:t> </a:t>
            </a:r>
            <a:r>
              <a:rPr lang="ru-RU" sz="850" dirty="0" err="1">
                <a:latin typeface="Arial"/>
              </a:rPr>
              <a:t>the</a:t>
            </a:r>
            <a:r>
              <a:rPr lang="ru-RU" sz="850" dirty="0">
                <a:latin typeface="Arial"/>
              </a:rPr>
              <a:t> </a:t>
            </a:r>
            <a:r>
              <a:rPr lang="ru-RU" sz="850" dirty="0" err="1">
                <a:latin typeface="Arial"/>
              </a:rPr>
              <a:t>Russian</a:t>
            </a:r>
            <a:r>
              <a:rPr lang="ru-RU" sz="850" dirty="0">
                <a:latin typeface="Arial"/>
              </a:rPr>
              <a:t> </a:t>
            </a:r>
            <a:r>
              <a:rPr lang="ru-RU" sz="850" dirty="0" err="1">
                <a:latin typeface="Arial"/>
              </a:rPr>
              <a:t>Federation</a:t>
            </a:r>
            <a:endParaRPr lang="ru-RU" sz="850" dirty="0">
              <a:latin typeface="Arial"/>
            </a:endParaRPr>
          </a:p>
        </p:txBody>
      </p:sp>
      <p:sp>
        <p:nvSpPr>
          <p:cNvPr id="29" name="TextBox 28"/>
          <p:cNvSpPr txBox="1"/>
          <p:nvPr/>
        </p:nvSpPr>
        <p:spPr>
          <a:xfrm>
            <a:off x="3275013" y="2132013"/>
            <a:ext cx="1223962" cy="863600"/>
          </a:xfrm>
          <a:prstGeom prst="rect">
            <a:avLst/>
          </a:prstGeom>
          <a:solidFill>
            <a:schemeClr val="bg1"/>
          </a:solidFill>
          <a:ln w="3175">
            <a:solidFill>
              <a:schemeClr val="tx1">
                <a:lumMod val="50000"/>
                <a:lumOff val="50000"/>
              </a:schemeClr>
            </a:solidFill>
          </a:ln>
        </p:spPr>
        <p:txBody>
          <a:bodyPr lIns="90000" tIns="46800" rIns="90000" bIns="46800"/>
          <a:lstStyle/>
          <a:p>
            <a:pPr>
              <a:lnSpc>
                <a:spcPct val="90000"/>
              </a:lnSpc>
              <a:buClr>
                <a:srgbClr val="C00000"/>
              </a:buClr>
              <a:buFont typeface="Arial" charset="0"/>
              <a:buChar char="•"/>
            </a:pPr>
            <a:r>
              <a:rPr lang="en-US" sz="700" dirty="0"/>
              <a:t>Design passport of the “Southern </a:t>
            </a:r>
            <a:r>
              <a:rPr lang="en-US" sz="700" dirty="0" err="1"/>
              <a:t>Yakutia</a:t>
            </a:r>
            <a:r>
              <a:rPr lang="en-US" sz="700" dirty="0"/>
              <a:t> integrated development” project is approved</a:t>
            </a:r>
          </a:p>
          <a:p>
            <a:pPr>
              <a:lnSpc>
                <a:spcPct val="90000"/>
              </a:lnSpc>
              <a:buClr>
                <a:srgbClr val="C00000"/>
              </a:buClr>
              <a:buFont typeface="Arial" charset="0"/>
              <a:buChar char="•"/>
            </a:pPr>
            <a:r>
              <a:rPr lang="en-US" sz="700" dirty="0"/>
              <a:t>The  I </a:t>
            </a:r>
            <a:r>
              <a:rPr lang="en-US" sz="700" dirty="0" smtClean="0"/>
              <a:t>tranche </a:t>
            </a:r>
            <a:r>
              <a:rPr lang="en-US" sz="700" dirty="0"/>
              <a:t>from the IF of the </a:t>
            </a:r>
            <a:r>
              <a:rPr lang="en-US" sz="700" dirty="0" err="1"/>
              <a:t>RF</a:t>
            </a:r>
            <a:r>
              <a:rPr lang="en-US" sz="700" dirty="0"/>
              <a:t> is received</a:t>
            </a:r>
          </a:p>
          <a:p>
            <a:pPr>
              <a:lnSpc>
                <a:spcPct val="90000"/>
              </a:lnSpc>
              <a:buClr>
                <a:srgbClr val="C00000"/>
              </a:buClr>
              <a:buFont typeface="Arial" charset="0"/>
              <a:buChar char="•"/>
            </a:pPr>
            <a:r>
              <a:rPr lang="en-US" sz="700" dirty="0"/>
              <a:t> Completion of </a:t>
            </a:r>
            <a:r>
              <a:rPr lang="en-US" sz="700" dirty="0" err="1"/>
              <a:t>JOI</a:t>
            </a:r>
            <a:r>
              <a:rPr lang="en-US" sz="700" dirty="0"/>
              <a:t> development</a:t>
            </a:r>
          </a:p>
          <a:p>
            <a:pPr>
              <a:lnSpc>
                <a:spcPct val="90000"/>
              </a:lnSpc>
            </a:pPr>
            <a:endParaRPr lang="en-US" sz="700" dirty="0">
              <a:latin typeface="Calibri" pitchFamily="34" charset="0"/>
            </a:endParaRPr>
          </a:p>
        </p:txBody>
      </p:sp>
      <p:cxnSp>
        <p:nvCxnSpPr>
          <p:cNvPr id="30" name="Прямая со стрелкой 29"/>
          <p:cNvCxnSpPr/>
          <p:nvPr/>
        </p:nvCxnSpPr>
        <p:spPr>
          <a:xfrm rot="5400000">
            <a:off x="3887788" y="1814513"/>
            <a:ext cx="1511300" cy="0"/>
          </a:xfrm>
          <a:prstGeom prst="straightConnector1">
            <a:avLst/>
          </a:prstGeom>
          <a:ln w="1905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31" name="Прямая со стрелкой 30"/>
          <p:cNvCxnSpPr>
            <a:endCxn id="26" idx="0"/>
          </p:cNvCxnSpPr>
          <p:nvPr/>
        </p:nvCxnSpPr>
        <p:spPr>
          <a:xfrm rot="5400000">
            <a:off x="1222375" y="1662113"/>
            <a:ext cx="1512887" cy="1588"/>
          </a:xfrm>
          <a:prstGeom prst="straightConnector1">
            <a:avLst/>
          </a:prstGeom>
          <a:ln w="1905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32" name="Овал 31"/>
          <p:cNvSpPr/>
          <p:nvPr/>
        </p:nvSpPr>
        <p:spPr>
          <a:xfrm>
            <a:off x="1906588" y="985838"/>
            <a:ext cx="179387" cy="18097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33" name="TextBox 32"/>
          <p:cNvSpPr txBox="1"/>
          <p:nvPr/>
        </p:nvSpPr>
        <p:spPr>
          <a:xfrm>
            <a:off x="4930775" y="2203450"/>
            <a:ext cx="1152525" cy="792163"/>
          </a:xfrm>
          <a:prstGeom prst="rect">
            <a:avLst/>
          </a:prstGeom>
          <a:solidFill>
            <a:schemeClr val="bg1"/>
          </a:solidFill>
          <a:ln w="3175">
            <a:solidFill>
              <a:schemeClr val="tx1">
                <a:lumMod val="50000"/>
                <a:lumOff val="50000"/>
              </a:schemeClr>
            </a:solidFill>
          </a:ln>
        </p:spPr>
        <p:txBody>
          <a:bodyPr lIns="90000" tIns="46800" rIns="90000" bIns="46800"/>
          <a:lstStyle/>
          <a:p>
            <a:pPr>
              <a:lnSpc>
                <a:spcPct val="90000"/>
              </a:lnSpc>
              <a:buClr>
                <a:srgbClr val="C00000"/>
              </a:buClr>
              <a:buFont typeface="Arial" charset="0"/>
              <a:buChar char="•"/>
            </a:pPr>
            <a:r>
              <a:rPr lang="en-US" sz="1000" dirty="0">
                <a:latin typeface="Calibri" pitchFamily="34" charset="0"/>
              </a:rPr>
              <a:t>A trial of the project optimization </a:t>
            </a:r>
            <a:r>
              <a:rPr lang="en-US" sz="1000" dirty="0"/>
              <a:t>on the basis of best practice</a:t>
            </a:r>
          </a:p>
          <a:p>
            <a:pPr>
              <a:lnSpc>
                <a:spcPct val="90000"/>
              </a:lnSpc>
            </a:pPr>
            <a:endParaRPr lang="en-US" sz="1000" dirty="0">
              <a:latin typeface="Calibri" pitchFamily="34" charset="0"/>
            </a:endParaRPr>
          </a:p>
        </p:txBody>
      </p:sp>
      <p:sp>
        <p:nvSpPr>
          <p:cNvPr id="34" name="Овал 33"/>
          <p:cNvSpPr/>
          <p:nvPr/>
        </p:nvSpPr>
        <p:spPr>
          <a:xfrm>
            <a:off x="6083300" y="1385888"/>
            <a:ext cx="179388" cy="18097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cxnSp>
        <p:nvCxnSpPr>
          <p:cNvPr id="35" name="Прямая со стрелкой 34"/>
          <p:cNvCxnSpPr/>
          <p:nvPr/>
        </p:nvCxnSpPr>
        <p:spPr>
          <a:xfrm rot="5400000">
            <a:off x="5651500" y="2033588"/>
            <a:ext cx="1008063" cy="1587"/>
          </a:xfrm>
          <a:prstGeom prst="straightConnector1">
            <a:avLst/>
          </a:prstGeom>
          <a:ln w="1905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36" name="Прямоугольник 35"/>
          <p:cNvSpPr/>
          <p:nvPr/>
        </p:nvSpPr>
        <p:spPr>
          <a:xfrm>
            <a:off x="760413" y="1409700"/>
            <a:ext cx="720725"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1000" dirty="0" err="1">
                <a:solidFill>
                  <a:srgbClr val="1F497D"/>
                </a:solidFill>
              </a:rPr>
              <a:t>Technical</a:t>
            </a:r>
            <a:r>
              <a:rPr lang="ru-RU" sz="1000" dirty="0">
                <a:solidFill>
                  <a:srgbClr val="1F497D"/>
                </a:solidFill>
              </a:rPr>
              <a:t> </a:t>
            </a:r>
            <a:r>
              <a:rPr lang="ru-RU" sz="1000" dirty="0" err="1">
                <a:solidFill>
                  <a:srgbClr val="1F497D"/>
                </a:solidFill>
              </a:rPr>
              <a:t>and</a:t>
            </a:r>
            <a:r>
              <a:rPr lang="ru-RU" sz="1000" dirty="0">
                <a:solidFill>
                  <a:srgbClr val="1F497D"/>
                </a:solidFill>
              </a:rPr>
              <a:t> </a:t>
            </a:r>
            <a:r>
              <a:rPr lang="ru-RU" sz="1000" dirty="0" err="1">
                <a:solidFill>
                  <a:srgbClr val="1F497D"/>
                </a:solidFill>
              </a:rPr>
              <a:t>economic</a:t>
            </a:r>
            <a:r>
              <a:rPr lang="ru-RU" sz="1000" dirty="0">
                <a:solidFill>
                  <a:srgbClr val="1F497D"/>
                </a:solidFill>
              </a:rPr>
              <a:t> </a:t>
            </a:r>
            <a:r>
              <a:rPr lang="ru-RU" sz="1000" dirty="0" err="1">
                <a:solidFill>
                  <a:srgbClr val="1F497D"/>
                </a:solidFill>
              </a:rPr>
              <a:t>estimate</a:t>
            </a:r>
            <a:endParaRPr lang="ru-RU" sz="1000" dirty="0">
              <a:solidFill>
                <a:srgbClr val="1F497D"/>
              </a:solidFill>
            </a:endParaRPr>
          </a:p>
        </p:txBody>
      </p:sp>
      <p:sp>
        <p:nvSpPr>
          <p:cNvPr id="37" name="Нашивка 36"/>
          <p:cNvSpPr/>
          <p:nvPr/>
        </p:nvSpPr>
        <p:spPr>
          <a:xfrm>
            <a:off x="4570413" y="1738313"/>
            <a:ext cx="2219325" cy="360362"/>
          </a:xfrm>
          <a:prstGeom prst="chevron">
            <a:avLst/>
          </a:prstGeom>
          <a:solidFill>
            <a:schemeClr val="tx2"/>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a:spcBef>
                <a:spcPts val="0"/>
              </a:spcBef>
              <a:spcAft>
                <a:spcPts val="0"/>
              </a:spcAft>
              <a:defRPr/>
            </a:pPr>
            <a:r>
              <a:rPr lang="ru-RU" sz="1200" b="1" dirty="0" err="1">
                <a:solidFill>
                  <a:schemeClr val="bg1"/>
                </a:solidFill>
              </a:rPr>
              <a:t>Reserves</a:t>
            </a:r>
            <a:r>
              <a:rPr lang="ru-RU" sz="1200" b="1" dirty="0">
                <a:solidFill>
                  <a:schemeClr val="bg1"/>
                </a:solidFill>
              </a:rPr>
              <a:t> </a:t>
            </a:r>
            <a:r>
              <a:rPr lang="ru-RU" sz="1200" b="1" dirty="0" err="1">
                <a:solidFill>
                  <a:schemeClr val="bg1"/>
                </a:solidFill>
              </a:rPr>
              <a:t>estimate</a:t>
            </a:r>
            <a:r>
              <a:rPr lang="ru-RU" sz="1200" b="1" dirty="0">
                <a:solidFill>
                  <a:schemeClr val="bg1"/>
                </a:solidFill>
              </a:rPr>
              <a:t>, </a:t>
            </a:r>
            <a:r>
              <a:rPr lang="ru-RU" sz="1200" b="1" dirty="0" err="1">
                <a:solidFill>
                  <a:schemeClr val="bg1"/>
                </a:solidFill>
              </a:rPr>
              <a:t>FS</a:t>
            </a:r>
            <a:r>
              <a:rPr lang="ru-RU" sz="1200" b="1" dirty="0">
                <a:solidFill>
                  <a:schemeClr val="bg1"/>
                </a:solidFill>
              </a:rPr>
              <a:t> </a:t>
            </a:r>
          </a:p>
        </p:txBody>
      </p:sp>
      <p:sp>
        <p:nvSpPr>
          <p:cNvPr id="28704" name="Rectangle 3"/>
          <p:cNvSpPr txBox="1">
            <a:spLocks noChangeArrowheads="1"/>
          </p:cNvSpPr>
          <p:nvPr/>
        </p:nvSpPr>
        <p:spPr bwMode="auto">
          <a:xfrm>
            <a:off x="838200" y="28575"/>
            <a:ext cx="7248525" cy="528638"/>
          </a:xfrm>
          <a:prstGeom prst="rect">
            <a:avLst/>
          </a:prstGeom>
          <a:noFill/>
          <a:ln w="9525">
            <a:noFill/>
            <a:miter lim="800000"/>
            <a:headEnd/>
            <a:tailEnd/>
          </a:ln>
        </p:spPr>
        <p:txBody>
          <a:bodyPr anchor="ctr"/>
          <a:lstStyle/>
          <a:p>
            <a:pPr algn="ctr"/>
            <a:r>
              <a:rPr lang="en-US" sz="2000" b="1">
                <a:solidFill>
                  <a:srgbClr val="00357F"/>
                </a:solidFill>
                <a:latin typeface="Calibri" pitchFamily="34" charset="0"/>
              </a:rPr>
              <a:t>Reasons for the Scoping Study development</a:t>
            </a:r>
          </a:p>
        </p:txBody>
      </p:sp>
      <p:sp>
        <p:nvSpPr>
          <p:cNvPr id="28705" name="Прямоугольник 1"/>
          <p:cNvSpPr>
            <a:spLocks noChangeArrowheads="1"/>
          </p:cNvSpPr>
          <p:nvPr/>
        </p:nvSpPr>
        <p:spPr bwMode="auto">
          <a:xfrm>
            <a:off x="0" y="3313113"/>
            <a:ext cx="9144000" cy="3157788"/>
          </a:xfrm>
          <a:prstGeom prst="rect">
            <a:avLst/>
          </a:prstGeom>
          <a:noFill/>
          <a:ln w="9525">
            <a:noFill/>
            <a:miter lim="800000"/>
            <a:headEnd/>
            <a:tailEnd/>
          </a:ln>
        </p:spPr>
        <p:txBody>
          <a:bodyPr>
            <a:spAutoFit/>
          </a:bodyPr>
          <a:lstStyle/>
          <a:p>
            <a:pPr marL="282575" indent="-282575">
              <a:lnSpc>
                <a:spcPct val="80000"/>
              </a:lnSpc>
              <a:spcAft>
                <a:spcPts val="600"/>
              </a:spcAft>
              <a:buClr>
                <a:srgbClr val="C00000"/>
              </a:buClr>
              <a:buFont typeface="Wingdings" pitchFamily="2" charset="2"/>
              <a:buChar char="ü"/>
            </a:pPr>
            <a:r>
              <a:rPr lang="en-US" sz="1400" dirty="0"/>
              <a:t>In the course of JOI development </a:t>
            </a:r>
            <a:r>
              <a:rPr lang="en-US" sz="1400" dirty="0" smtClean="0"/>
              <a:t>OSC </a:t>
            </a:r>
            <a:r>
              <a:rPr lang="en-US" sz="1400" dirty="0"/>
              <a:t>“</a:t>
            </a:r>
            <a:r>
              <a:rPr lang="en-US" sz="1400" dirty="0" err="1"/>
              <a:t>VNIPIpromtechnologii</a:t>
            </a:r>
            <a:r>
              <a:rPr lang="en-US" sz="1400" dirty="0"/>
              <a:t>” a non-optimum opening scheme for </a:t>
            </a:r>
            <a:r>
              <a:rPr lang="en-US" sz="1400" dirty="0" err="1"/>
              <a:t>Yuzhnaya</a:t>
            </a:r>
            <a:r>
              <a:rPr lang="en-US" sz="1400" dirty="0"/>
              <a:t> Zone deposits was accepted (with two cascades, 13 vertical shafts, a skip hoisting and railway line on the surface) and other technical solutions, which became an obstacle to getting a feasible design solution (NPV: – 284 billion rub.).</a:t>
            </a:r>
          </a:p>
          <a:p>
            <a:pPr marL="282575" indent="-282575">
              <a:lnSpc>
                <a:spcPct val="80000"/>
              </a:lnSpc>
              <a:spcAft>
                <a:spcPts val="600"/>
              </a:spcAft>
              <a:buClr>
                <a:srgbClr val="C00000"/>
              </a:buClr>
              <a:buFont typeface="Wingdings" pitchFamily="2" charset="2"/>
              <a:buChar char="ü"/>
            </a:pPr>
            <a:r>
              <a:rPr lang="en-US" sz="1400" dirty="0"/>
              <a:t>In 2010–2011 proceeding from the </a:t>
            </a:r>
            <a:r>
              <a:rPr lang="en-US" sz="1400" dirty="0" err="1"/>
              <a:t>JOI</a:t>
            </a:r>
            <a:r>
              <a:rPr lang="en-US" sz="1400" dirty="0"/>
              <a:t> materials the Hatch company prepared </a:t>
            </a:r>
            <a:r>
              <a:rPr lang="en-US" sz="1400" dirty="0" err="1"/>
              <a:t>PFS</a:t>
            </a:r>
            <a:r>
              <a:rPr lang="en-US" sz="1400" dirty="0"/>
              <a:t> and agreed solutions with </a:t>
            </a:r>
            <a:r>
              <a:rPr lang="en-US" sz="1400" dirty="0" err="1"/>
              <a:t>JSC</a:t>
            </a:r>
            <a:r>
              <a:rPr lang="en-US" sz="1400" dirty="0"/>
              <a:t> “</a:t>
            </a:r>
            <a:r>
              <a:rPr lang="en-US" sz="1400" dirty="0" err="1"/>
              <a:t>VNIPIpromtechnologii</a:t>
            </a:r>
            <a:r>
              <a:rPr lang="en-US" sz="1400" dirty="0"/>
              <a:t>”. In terms of the current restrictions a trial of the project optimization did not succeed (</a:t>
            </a:r>
            <a:r>
              <a:rPr lang="en-US" sz="1400" dirty="0" err="1"/>
              <a:t>NPV</a:t>
            </a:r>
            <a:r>
              <a:rPr lang="en-US" sz="1400" dirty="0"/>
              <a:t>: – 192 billion rub.).</a:t>
            </a:r>
          </a:p>
          <a:p>
            <a:pPr marL="282575" indent="-282575">
              <a:lnSpc>
                <a:spcPct val="80000"/>
              </a:lnSpc>
              <a:spcAft>
                <a:spcPts val="600"/>
              </a:spcAft>
              <a:buClr>
                <a:srgbClr val="C00000"/>
              </a:buClr>
              <a:buFont typeface="Wingdings" pitchFamily="2" charset="2"/>
              <a:buChar char="ü"/>
            </a:pPr>
            <a:r>
              <a:rPr lang="en-US" sz="1400" dirty="0"/>
              <a:t>FS of the quality requirements was considerably revised (opening scheme involving 4 vertical shafts, 2 </a:t>
            </a:r>
            <a:r>
              <a:rPr lang="en-US" sz="1400" dirty="0" smtClean="0"/>
              <a:t>inclined shafts and </a:t>
            </a:r>
            <a:r>
              <a:rPr lang="en-US" sz="1400" dirty="0"/>
              <a:t>a belt conveyor for rock hoisting to the ore processing complex). Development time restrictions (by the end of 2011) prevented the entire optimization of the project, but allowed to raise its feasibility considerably (</a:t>
            </a:r>
            <a:r>
              <a:rPr lang="en-US" sz="1400" dirty="0" err="1"/>
              <a:t>NPV</a:t>
            </a:r>
            <a:r>
              <a:rPr lang="en-US" sz="1400" dirty="0"/>
              <a:t>: – 18 billion rub.).</a:t>
            </a:r>
          </a:p>
          <a:p>
            <a:pPr marL="282575" indent="-282575">
              <a:lnSpc>
                <a:spcPct val="80000"/>
              </a:lnSpc>
              <a:spcAft>
                <a:spcPts val="600"/>
              </a:spcAft>
              <a:buClr>
                <a:srgbClr val="C00000"/>
              </a:buClr>
              <a:buFont typeface="Wingdings" pitchFamily="2" charset="2"/>
              <a:buChar char="ü"/>
            </a:pPr>
            <a:r>
              <a:rPr lang="en-US" sz="1400" dirty="0"/>
              <a:t>In order to study thoroughly all versions of the project development in new conditions, determined by the well-known events in Japan, a decision on the Scoping Study development was taken, involving review of the project concept and maximum application of advanced technical solutions.  </a:t>
            </a:r>
          </a:p>
          <a:p>
            <a:pPr marL="282575" indent="-282575">
              <a:lnSpc>
                <a:spcPct val="80000"/>
              </a:lnSpc>
              <a:spcAft>
                <a:spcPts val="600"/>
              </a:spcAft>
              <a:buClr>
                <a:srgbClr val="C00000"/>
              </a:buClr>
              <a:buFont typeface="Wingdings" pitchFamily="2" charset="2"/>
              <a:buChar char="ü"/>
            </a:pPr>
            <a:r>
              <a:rPr lang="en-US" sz="1400" dirty="0"/>
              <a:t>A number of the Trade-off Studies were developed as a first stage of the Scoping Study, their results and the initial data for the Scoping Study development would be given to the Contractor.</a:t>
            </a:r>
          </a:p>
        </p:txBody>
      </p:sp>
      <p:sp>
        <p:nvSpPr>
          <p:cNvPr id="53" name="Овал 52"/>
          <p:cNvSpPr/>
          <p:nvPr/>
        </p:nvSpPr>
        <p:spPr>
          <a:xfrm>
            <a:off x="6716713" y="1827213"/>
            <a:ext cx="179387" cy="17938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cxnSp>
        <p:nvCxnSpPr>
          <p:cNvPr id="54" name="Прямая со стрелкой 53"/>
          <p:cNvCxnSpPr/>
          <p:nvPr/>
        </p:nvCxnSpPr>
        <p:spPr>
          <a:xfrm rot="5400000">
            <a:off x="6284913" y="2435225"/>
            <a:ext cx="1008062" cy="1588"/>
          </a:xfrm>
          <a:prstGeom prst="straightConnector1">
            <a:avLst/>
          </a:prstGeom>
          <a:ln w="1905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56" name="Прямая соединительная линия 55"/>
          <p:cNvCxnSpPr/>
          <p:nvPr/>
        </p:nvCxnSpPr>
        <p:spPr>
          <a:xfrm rot="5400000">
            <a:off x="5507831" y="3075782"/>
            <a:ext cx="144463"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7" name="Прямая соединительная линия 56"/>
          <p:cNvCxnSpPr/>
          <p:nvPr/>
        </p:nvCxnSpPr>
        <p:spPr>
          <a:xfrm rot="5400000">
            <a:off x="6731793" y="3075782"/>
            <a:ext cx="144463"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58" name="Прямоугольник 57"/>
          <p:cNvSpPr/>
          <p:nvPr/>
        </p:nvSpPr>
        <p:spPr>
          <a:xfrm>
            <a:off x="6084888" y="3084513"/>
            <a:ext cx="503237" cy="2873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ru-RU" sz="1200">
                <a:solidFill>
                  <a:srgbClr val="1F497D"/>
                </a:solidFill>
              </a:rPr>
              <a:t>2011</a:t>
            </a:r>
          </a:p>
        </p:txBody>
      </p:sp>
      <p:cxnSp>
        <p:nvCxnSpPr>
          <p:cNvPr id="59" name="Прямая соединительная линия 58"/>
          <p:cNvCxnSpPr/>
          <p:nvPr/>
        </p:nvCxnSpPr>
        <p:spPr>
          <a:xfrm rot="5400000">
            <a:off x="6738144" y="3067844"/>
            <a:ext cx="144462"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0" name="Прямая соединительная линия 59"/>
          <p:cNvCxnSpPr/>
          <p:nvPr/>
        </p:nvCxnSpPr>
        <p:spPr>
          <a:xfrm rot="5400000">
            <a:off x="7962107" y="3067844"/>
            <a:ext cx="144462"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61" name="Прямоугольник 60"/>
          <p:cNvSpPr/>
          <p:nvPr/>
        </p:nvSpPr>
        <p:spPr>
          <a:xfrm>
            <a:off x="7313613" y="3076575"/>
            <a:ext cx="504825" cy="2873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ru-RU" sz="1200">
                <a:solidFill>
                  <a:srgbClr val="1F497D"/>
                </a:solidFill>
              </a:rPr>
              <a:t>2012</a:t>
            </a:r>
          </a:p>
        </p:txBody>
      </p:sp>
      <p:sp>
        <p:nvSpPr>
          <p:cNvPr id="62" name="TextBox 61"/>
          <p:cNvSpPr txBox="1"/>
          <p:nvPr/>
        </p:nvSpPr>
        <p:spPr>
          <a:xfrm>
            <a:off x="6821488" y="2024063"/>
            <a:ext cx="1152525" cy="790575"/>
          </a:xfrm>
          <a:prstGeom prst="rect">
            <a:avLst/>
          </a:prstGeom>
          <a:solidFill>
            <a:schemeClr val="bg1"/>
          </a:solidFill>
          <a:ln w="3175">
            <a:solidFill>
              <a:schemeClr val="tx1">
                <a:lumMod val="50000"/>
                <a:lumOff val="50000"/>
              </a:schemeClr>
            </a:solidFill>
          </a:ln>
        </p:spPr>
        <p:txBody>
          <a:bodyPr lIns="90000" tIns="46800" rIns="90000" bIns="46800"/>
          <a:lstStyle/>
          <a:p>
            <a:pPr>
              <a:lnSpc>
                <a:spcPct val="90000"/>
              </a:lnSpc>
              <a:buClr>
                <a:srgbClr val="C00000"/>
              </a:buClr>
              <a:buFont typeface="Arial"/>
              <a:buChar char="•"/>
              <a:defRPr/>
            </a:pPr>
            <a:r>
              <a:rPr lang="ru-RU" sz="900" dirty="0" err="1">
                <a:latin typeface="Calibri"/>
              </a:rPr>
              <a:t>Optimization</a:t>
            </a:r>
            <a:r>
              <a:rPr lang="ru-RU" sz="900" dirty="0">
                <a:latin typeface="Calibri"/>
              </a:rPr>
              <a:t> </a:t>
            </a:r>
            <a:r>
              <a:rPr lang="ru-RU" sz="900" dirty="0" err="1">
                <a:latin typeface="Calibri"/>
              </a:rPr>
              <a:t>of</a:t>
            </a:r>
            <a:r>
              <a:rPr lang="ru-RU" sz="900" dirty="0">
                <a:latin typeface="Calibri"/>
              </a:rPr>
              <a:t> </a:t>
            </a:r>
            <a:r>
              <a:rPr lang="ru-RU" sz="900" dirty="0" err="1">
                <a:latin typeface="Calibri"/>
              </a:rPr>
              <a:t>the</a:t>
            </a:r>
            <a:r>
              <a:rPr lang="ru-RU" sz="900" dirty="0">
                <a:latin typeface="Calibri"/>
              </a:rPr>
              <a:t> </a:t>
            </a:r>
            <a:r>
              <a:rPr lang="ru-RU" sz="900" dirty="0" err="1">
                <a:latin typeface="Calibri"/>
              </a:rPr>
              <a:t>technical</a:t>
            </a:r>
            <a:r>
              <a:rPr lang="ru-RU" sz="900" dirty="0">
                <a:latin typeface="Calibri"/>
              </a:rPr>
              <a:t> </a:t>
            </a:r>
            <a:r>
              <a:rPr lang="ru-RU" sz="900" dirty="0" err="1">
                <a:latin typeface="Calibri"/>
              </a:rPr>
              <a:t>solutions</a:t>
            </a:r>
            <a:r>
              <a:rPr lang="ru-RU" sz="900" dirty="0">
                <a:latin typeface="Calibri"/>
              </a:rPr>
              <a:t>, </a:t>
            </a:r>
            <a:r>
              <a:rPr lang="ru-RU" sz="900" dirty="0" err="1">
                <a:latin typeface="Calibri"/>
              </a:rPr>
              <a:t>included</a:t>
            </a:r>
            <a:r>
              <a:rPr lang="ru-RU" sz="900" dirty="0">
                <a:latin typeface="Calibri"/>
              </a:rPr>
              <a:t> </a:t>
            </a:r>
            <a:r>
              <a:rPr lang="ru-RU" sz="900" dirty="0" err="1">
                <a:latin typeface="Calibri"/>
              </a:rPr>
              <a:t>into</a:t>
            </a:r>
            <a:r>
              <a:rPr lang="ru-RU" sz="900" dirty="0">
                <a:latin typeface="Calibri"/>
              </a:rPr>
              <a:t> </a:t>
            </a:r>
            <a:r>
              <a:rPr lang="en-US" sz="900" dirty="0" err="1" smtClean="0">
                <a:latin typeface="Calibri"/>
              </a:rPr>
              <a:t>JOI</a:t>
            </a:r>
            <a:r>
              <a:rPr lang="en-US" sz="900" dirty="0" smtClean="0">
                <a:latin typeface="Calibri"/>
              </a:rPr>
              <a:t> </a:t>
            </a:r>
            <a:r>
              <a:rPr lang="ru-RU" sz="900" dirty="0" err="1" smtClean="0">
                <a:latin typeface="Calibri"/>
              </a:rPr>
              <a:t>and</a:t>
            </a:r>
            <a:r>
              <a:rPr lang="ru-RU" sz="900" dirty="0" smtClean="0">
                <a:latin typeface="Calibri"/>
              </a:rPr>
              <a:t> </a:t>
            </a:r>
            <a:r>
              <a:rPr lang="ru-RU" sz="900" dirty="0" err="1">
                <a:latin typeface="Calibri"/>
              </a:rPr>
              <a:t>the</a:t>
            </a:r>
            <a:r>
              <a:rPr lang="ru-RU" sz="900" dirty="0">
                <a:latin typeface="Calibri"/>
              </a:rPr>
              <a:t> </a:t>
            </a:r>
            <a:r>
              <a:rPr lang="ru-RU" sz="900" dirty="0" err="1">
                <a:latin typeface="Calibri"/>
              </a:rPr>
              <a:t>project</a:t>
            </a:r>
            <a:endParaRPr lang="ru-RU" sz="900" dirty="0">
              <a:latin typeface="Calibri"/>
            </a:endParaRPr>
          </a:p>
          <a:p>
            <a:pPr>
              <a:lnSpc>
                <a:spcPct val="90000"/>
              </a:lnSpc>
              <a:defRPr/>
            </a:pPr>
            <a:endParaRPr lang="en-US" sz="900" dirty="0">
              <a:latin typeface="+mn-lt"/>
            </a:endParaRPr>
          </a:p>
        </p:txBody>
      </p:sp>
      <p:sp>
        <p:nvSpPr>
          <p:cNvPr id="63" name="Прямоугольник 62"/>
          <p:cNvSpPr/>
          <p:nvPr/>
        </p:nvSpPr>
        <p:spPr>
          <a:xfrm>
            <a:off x="6789738" y="2795588"/>
            <a:ext cx="647700" cy="2889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ru-RU" sz="1600" b="1">
                <a:solidFill>
                  <a:schemeClr val="tx1"/>
                </a:solidFill>
              </a:rPr>
              <a:t>-18</a:t>
            </a:r>
          </a:p>
        </p:txBody>
      </p:sp>
      <p:sp>
        <p:nvSpPr>
          <p:cNvPr id="64" name="Нашивка 63"/>
          <p:cNvSpPr/>
          <p:nvPr/>
        </p:nvSpPr>
        <p:spPr>
          <a:xfrm>
            <a:off x="6810375" y="1314450"/>
            <a:ext cx="941388" cy="360363"/>
          </a:xfrm>
          <a:prstGeom prst="chevron">
            <a:avLst/>
          </a:prstGeom>
          <a:solidFill>
            <a:srgbClr val="00B050"/>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a:spcBef>
                <a:spcPts val="0"/>
              </a:spcBef>
              <a:spcAft>
                <a:spcPts val="0"/>
              </a:spcAft>
              <a:defRPr/>
            </a:pPr>
            <a:r>
              <a:rPr lang="en-US" sz="1200" b="1" dirty="0">
                <a:solidFill>
                  <a:schemeClr val="bg1"/>
                </a:solidFill>
              </a:rPr>
              <a:t>Scoping </a:t>
            </a:r>
          </a:p>
          <a:p>
            <a:pPr algn="ctr">
              <a:spcBef>
                <a:spcPts val="0"/>
              </a:spcBef>
              <a:spcAft>
                <a:spcPts val="0"/>
              </a:spcAft>
              <a:defRPr/>
            </a:pPr>
            <a:r>
              <a:rPr lang="en-US" sz="1200" b="1" dirty="0">
                <a:solidFill>
                  <a:schemeClr val="bg1"/>
                </a:solidFill>
              </a:rPr>
              <a:t>Study</a:t>
            </a:r>
          </a:p>
        </p:txBody>
      </p:sp>
      <p:sp>
        <p:nvSpPr>
          <p:cNvPr id="65" name="Нашивка 64"/>
          <p:cNvSpPr/>
          <p:nvPr/>
        </p:nvSpPr>
        <p:spPr>
          <a:xfrm>
            <a:off x="6172200" y="1338263"/>
            <a:ext cx="723900" cy="360362"/>
          </a:xfrm>
          <a:prstGeom prst="chevron">
            <a:avLst/>
          </a:prstGeom>
          <a:solidFill>
            <a:schemeClr val="tx2"/>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a:r>
              <a:rPr lang="en-US" sz="1000" b="1">
                <a:solidFill>
                  <a:schemeClr val="bg1"/>
                </a:solidFill>
              </a:rPr>
              <a:t>Trade-off </a:t>
            </a:r>
            <a:br>
              <a:rPr lang="en-US" sz="1000" b="1">
                <a:solidFill>
                  <a:schemeClr val="bg1"/>
                </a:solidFill>
              </a:rPr>
            </a:br>
            <a:r>
              <a:rPr lang="en-US" sz="1000" b="1">
                <a:solidFill>
                  <a:schemeClr val="bg1"/>
                </a:solidFill>
              </a:rPr>
              <a:t>Study</a:t>
            </a:r>
          </a:p>
        </p:txBody>
      </p:sp>
      <p:sp>
        <p:nvSpPr>
          <p:cNvPr id="66" name="Прямоугольник 65"/>
          <p:cNvSpPr/>
          <p:nvPr/>
        </p:nvSpPr>
        <p:spPr>
          <a:xfrm flipH="1">
            <a:off x="6156325" y="922338"/>
            <a:ext cx="1595438" cy="341312"/>
          </a:xfrm>
          <a:prstGeom prst="rect">
            <a:avLst/>
          </a:prstGeom>
          <a:solidFill>
            <a:schemeClr val="tx2">
              <a:lumMod val="60000"/>
              <a:lumOff val="40000"/>
            </a:schemeClr>
          </a:solidFill>
          <a:ln w="19050">
            <a:solidFill>
              <a:schemeClr val="tx2">
                <a:lumMod val="75000"/>
              </a:schemeClr>
            </a:solidFill>
            <a:prstDash val="sysDash"/>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35996" rIns="0" bIns="35996" anchor="ctr"/>
          <a:lstStyle/>
          <a:p>
            <a:pPr algn="ctr">
              <a:spcBef>
                <a:spcPts val="0"/>
              </a:spcBef>
              <a:spcAft>
                <a:spcPts val="0"/>
              </a:spcAft>
              <a:defRPr/>
            </a:pPr>
            <a:r>
              <a:rPr lang="ru-RU" sz="1200" b="1" dirty="0" err="1">
                <a:solidFill>
                  <a:schemeClr val="bg1"/>
                </a:solidFill>
              </a:rPr>
              <a:t>Designing</a:t>
            </a:r>
            <a:endParaRPr lang="ru-RU" sz="1200" b="1" dirty="0">
              <a:solidFill>
                <a:schemeClr val="bg1"/>
              </a:solidFill>
            </a:endParaRPr>
          </a:p>
        </p:txBody>
      </p:sp>
      <p:sp>
        <p:nvSpPr>
          <p:cNvPr id="28719" name="Rectangle 3"/>
          <p:cNvSpPr txBox="1">
            <a:spLocks noChangeArrowheads="1"/>
          </p:cNvSpPr>
          <p:nvPr/>
        </p:nvSpPr>
        <p:spPr bwMode="auto">
          <a:xfrm>
            <a:off x="2727325" y="404813"/>
            <a:ext cx="3608388" cy="528637"/>
          </a:xfrm>
          <a:prstGeom prst="rect">
            <a:avLst/>
          </a:prstGeom>
          <a:noFill/>
          <a:ln w="9525">
            <a:noFill/>
            <a:miter lim="800000"/>
            <a:headEnd/>
            <a:tailEnd/>
          </a:ln>
        </p:spPr>
        <p:txBody>
          <a:bodyPr anchor="ctr"/>
          <a:lstStyle/>
          <a:p>
            <a:pPr algn="ctr"/>
            <a:r>
              <a:rPr lang="en-US" sz="1600" b="1">
                <a:solidFill>
                  <a:srgbClr val="00357F"/>
                </a:solidFill>
                <a:latin typeface="Calibri" pitchFamily="34" charset="0"/>
              </a:rPr>
              <a:t>Project history</a:t>
            </a:r>
          </a:p>
        </p:txBody>
      </p:sp>
    </p:spTree>
  </p:cSld>
  <p:clrMapOvr>
    <a:masterClrMapping/>
  </p:clrMapOvr>
  <p:transition spd="slow"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3"/>
          <p:cNvSpPr txBox="1">
            <a:spLocks noChangeArrowheads="1"/>
          </p:cNvSpPr>
          <p:nvPr/>
        </p:nvSpPr>
        <p:spPr bwMode="auto">
          <a:xfrm>
            <a:off x="0" y="0"/>
            <a:ext cx="9144000" cy="642938"/>
          </a:xfrm>
          <a:prstGeom prst="rect">
            <a:avLst/>
          </a:prstGeom>
          <a:noFill/>
          <a:ln w="9525">
            <a:noFill/>
            <a:miter lim="800000"/>
            <a:headEnd/>
            <a:tailEnd/>
          </a:ln>
        </p:spPr>
        <p:txBody>
          <a:bodyPr anchor="ctr"/>
          <a:lstStyle/>
          <a:p>
            <a:pPr marL="447675" lvl="1" indent="-273050" algn="ctr" defTabSz="273050"/>
            <a:r>
              <a:rPr lang="en-US" sz="2000" b="1">
                <a:solidFill>
                  <a:srgbClr val="00357F"/>
                </a:solidFill>
                <a:latin typeface="Calibri" pitchFamily="34" charset="0"/>
                <a:cs typeface="Arial" charset="0"/>
              </a:rPr>
              <a:t>Optimization of the opening scheme </a:t>
            </a:r>
          </a:p>
          <a:p>
            <a:pPr marL="447675" lvl="1" indent="-273050" algn="ctr" defTabSz="273050"/>
            <a:r>
              <a:rPr lang="en-US" sz="2000" b="1">
                <a:solidFill>
                  <a:srgbClr val="00357F"/>
                </a:solidFill>
                <a:latin typeface="Calibri" pitchFamily="34" charset="0"/>
                <a:cs typeface="Arial" charset="0"/>
              </a:rPr>
              <a:t>and mining sequence of the deposits</a:t>
            </a:r>
          </a:p>
        </p:txBody>
      </p:sp>
      <p:pic>
        <p:nvPicPr>
          <p:cNvPr id="29698" name="Picture 4"/>
          <p:cNvPicPr>
            <a:picLocks noChangeAspect="1" noChangeArrowheads="1"/>
          </p:cNvPicPr>
          <p:nvPr/>
        </p:nvPicPr>
        <p:blipFill>
          <a:blip r:embed="rId2" cstate="print"/>
          <a:srcRect/>
          <a:stretch>
            <a:fillRect/>
          </a:stretch>
        </p:blipFill>
        <p:spPr bwMode="auto">
          <a:xfrm>
            <a:off x="0" y="1290638"/>
            <a:ext cx="9144000" cy="2703512"/>
          </a:xfrm>
          <a:prstGeom prst="rect">
            <a:avLst/>
          </a:prstGeom>
          <a:noFill/>
          <a:ln w="9525">
            <a:noFill/>
            <a:miter lim="800000"/>
            <a:headEnd/>
            <a:tailEnd/>
          </a:ln>
        </p:spPr>
      </p:pic>
      <p:sp>
        <p:nvSpPr>
          <p:cNvPr id="29699" name="Объект 3"/>
          <p:cNvSpPr txBox="1">
            <a:spLocks/>
          </p:cNvSpPr>
          <p:nvPr/>
        </p:nvSpPr>
        <p:spPr bwMode="auto">
          <a:xfrm>
            <a:off x="652463" y="4064000"/>
            <a:ext cx="4608512" cy="460375"/>
          </a:xfrm>
          <a:prstGeom prst="rect">
            <a:avLst/>
          </a:prstGeom>
          <a:noFill/>
          <a:ln w="9525">
            <a:noFill/>
            <a:miter lim="800000"/>
            <a:headEnd/>
            <a:tailEnd/>
          </a:ln>
        </p:spPr>
        <p:txBody>
          <a:bodyPr/>
          <a:lstStyle/>
          <a:p>
            <a:pPr algn="ctr">
              <a:spcBef>
                <a:spcPct val="20000"/>
              </a:spcBef>
              <a:buFont typeface="Arial" charset="0"/>
              <a:buNone/>
            </a:pPr>
            <a:r>
              <a:rPr lang="en-US" sz="1600"/>
              <a:t>The former version of the opening scheme </a:t>
            </a:r>
          </a:p>
        </p:txBody>
      </p:sp>
      <p:pic>
        <p:nvPicPr>
          <p:cNvPr id="29700" name="Picture 2"/>
          <p:cNvPicPr>
            <a:picLocks noChangeAspect="1" noChangeArrowheads="1"/>
          </p:cNvPicPr>
          <p:nvPr/>
        </p:nvPicPr>
        <p:blipFill>
          <a:blip r:embed="rId3" cstate="print"/>
          <a:srcRect/>
          <a:stretch>
            <a:fillRect/>
          </a:stretch>
        </p:blipFill>
        <p:spPr bwMode="auto">
          <a:xfrm>
            <a:off x="0" y="4060825"/>
            <a:ext cx="9144000" cy="2736850"/>
          </a:xfrm>
          <a:prstGeom prst="rect">
            <a:avLst/>
          </a:prstGeom>
          <a:noFill/>
          <a:ln w="9525">
            <a:noFill/>
            <a:miter lim="800000"/>
            <a:headEnd/>
            <a:tailEnd/>
          </a:ln>
        </p:spPr>
      </p:pic>
      <p:sp>
        <p:nvSpPr>
          <p:cNvPr id="29701" name="Объект 3"/>
          <p:cNvSpPr txBox="1">
            <a:spLocks/>
          </p:cNvSpPr>
          <p:nvPr/>
        </p:nvSpPr>
        <p:spPr bwMode="auto">
          <a:xfrm>
            <a:off x="1204913" y="3902075"/>
            <a:ext cx="5975350" cy="534988"/>
          </a:xfrm>
          <a:prstGeom prst="rect">
            <a:avLst/>
          </a:prstGeom>
          <a:solidFill>
            <a:schemeClr val="bg1"/>
          </a:solidFill>
          <a:ln w="9525">
            <a:noFill/>
            <a:miter lim="800000"/>
            <a:headEnd/>
            <a:tailEnd/>
          </a:ln>
        </p:spPr>
        <p:txBody>
          <a:bodyPr/>
          <a:lstStyle/>
          <a:p>
            <a:pPr algn="ctr">
              <a:spcBef>
                <a:spcPct val="20000"/>
              </a:spcBef>
              <a:spcAft>
                <a:spcPts val="300"/>
              </a:spcAft>
              <a:buClr>
                <a:srgbClr val="E46C0A"/>
              </a:buClr>
              <a:buSzPct val="130000"/>
              <a:buFont typeface="Georgia" pitchFamily="18" charset="0"/>
              <a:buNone/>
            </a:pPr>
            <a:r>
              <a:rPr lang="en-US" sz="1600" b="1" dirty="0"/>
              <a:t>12 vertical shafts mining scheme </a:t>
            </a:r>
          </a:p>
          <a:p>
            <a:pPr algn="ctr">
              <a:spcBef>
                <a:spcPct val="20000"/>
              </a:spcBef>
              <a:spcAft>
                <a:spcPts val="300"/>
              </a:spcAft>
              <a:buClr>
                <a:srgbClr val="E46C0A"/>
              </a:buClr>
              <a:buSzPct val="130000"/>
              <a:buFont typeface="Georgia" pitchFamily="18" charset="0"/>
              <a:buNone/>
            </a:pPr>
            <a:r>
              <a:rPr lang="en-US" sz="1600" b="1" dirty="0"/>
              <a:t>(</a:t>
            </a:r>
            <a:r>
              <a:rPr lang="en-US" sz="1600" b="1" dirty="0" err="1"/>
              <a:t>JOI</a:t>
            </a:r>
            <a:r>
              <a:rPr lang="en-US" sz="1600" b="1" dirty="0"/>
              <a:t>, </a:t>
            </a:r>
            <a:r>
              <a:rPr lang="en-US" sz="1600" b="1" dirty="0" err="1"/>
              <a:t>PFS</a:t>
            </a:r>
            <a:r>
              <a:rPr lang="en-US" sz="1600" b="1" dirty="0"/>
              <a:t> Technical Report)</a:t>
            </a:r>
          </a:p>
        </p:txBody>
      </p:sp>
      <p:sp>
        <p:nvSpPr>
          <p:cNvPr id="29702" name="Прямоугольник 1"/>
          <p:cNvSpPr>
            <a:spLocks noChangeArrowheads="1"/>
          </p:cNvSpPr>
          <p:nvPr/>
        </p:nvSpPr>
        <p:spPr bwMode="auto">
          <a:xfrm>
            <a:off x="331789" y="990600"/>
            <a:ext cx="7021512" cy="912813"/>
          </a:xfrm>
          <a:prstGeom prst="rect">
            <a:avLst/>
          </a:prstGeom>
          <a:noFill/>
          <a:ln w="9525">
            <a:noFill/>
            <a:miter lim="800000"/>
            <a:headEnd/>
            <a:tailEnd/>
          </a:ln>
        </p:spPr>
        <p:txBody>
          <a:bodyPr wrap="square">
            <a:spAutoFit/>
          </a:bodyPr>
          <a:lstStyle/>
          <a:p>
            <a:pPr algn="ctr">
              <a:spcBef>
                <a:spcPts val="388"/>
              </a:spcBef>
              <a:spcAft>
                <a:spcPts val="300"/>
              </a:spcAft>
            </a:pPr>
            <a:r>
              <a:rPr lang="en-US" sz="1600" b="1" dirty="0">
                <a:latin typeface="Calibri" pitchFamily="34" charset="0"/>
              </a:rPr>
              <a:t>Mining scheme providing 4 vertical shafts and 2 slopes                                         </a:t>
            </a:r>
          </a:p>
          <a:p>
            <a:pPr algn="ctr">
              <a:spcBef>
                <a:spcPts val="388"/>
              </a:spcBef>
              <a:spcAft>
                <a:spcPts val="300"/>
              </a:spcAft>
            </a:pPr>
            <a:r>
              <a:rPr lang="en-US" sz="1600" b="1" dirty="0">
                <a:latin typeface="Calibri" pitchFamily="34" charset="0"/>
              </a:rPr>
              <a:t>(FS of the </a:t>
            </a:r>
            <a:r>
              <a:rPr lang="en-US" sz="1600" b="1" dirty="0" smtClean="0">
                <a:latin typeface="Calibri" pitchFamily="34" charset="0"/>
              </a:rPr>
              <a:t>requirements</a:t>
            </a:r>
            <a:r>
              <a:rPr lang="en-US" sz="1600" b="1" dirty="0">
                <a:latin typeface="Calibri" pitchFamily="34" charset="0"/>
              </a:rPr>
              <a:t>, Trade-off Study of the effective annual mining production verification.) </a:t>
            </a:r>
          </a:p>
        </p:txBody>
      </p:sp>
      <p:sp>
        <p:nvSpPr>
          <p:cNvPr id="29703" name="Номер слайда 3"/>
          <p:cNvSpPr>
            <a:spLocks noGrp="1"/>
          </p:cNvSpPr>
          <p:nvPr>
            <p:ph type="sldNum" sz="quarter" idx="12"/>
          </p:nvPr>
        </p:nvSpPr>
        <p:spPr bwMode="auto">
          <a:xfrm>
            <a:off x="7019925" y="6508750"/>
            <a:ext cx="2133600" cy="365125"/>
          </a:xfrm>
          <a:ln>
            <a:miter lim="800000"/>
            <a:headEnd/>
            <a:tailEnd/>
          </a:ln>
        </p:spPr>
        <p:txBody>
          <a:bodyPr wrap="square" numCol="1" anchorCtr="0" compatLnSpc="1">
            <a:prstTxWarp prst="textNoShape">
              <a:avLst/>
            </a:prstTxWarp>
          </a:bodyPr>
          <a:lstStyle/>
          <a:p>
            <a:pPr fontAlgn="base">
              <a:spcBef>
                <a:spcPct val="0"/>
              </a:spcBef>
              <a:spcAft>
                <a:spcPct val="0"/>
              </a:spcAft>
              <a:defRPr/>
            </a:pPr>
            <a:fld id="{0D9A44A3-18BC-4DD7-89D1-05806C9A49F2}" type="slidenum">
              <a:rPr lang="ru-RU" b="1" smtClean="0">
                <a:solidFill>
                  <a:srgbClr val="00357F"/>
                </a:solidFill>
              </a:rPr>
              <a:pPr fontAlgn="base">
                <a:spcBef>
                  <a:spcPct val="0"/>
                </a:spcBef>
                <a:spcAft>
                  <a:spcPct val="0"/>
                </a:spcAft>
                <a:defRPr/>
              </a:pPr>
              <a:t>14</a:t>
            </a:fld>
            <a:endParaRPr lang="ru-RU" b="1" smtClean="0">
              <a:solidFill>
                <a:srgbClr val="00357F"/>
              </a:solidFill>
            </a:endParaRPr>
          </a:p>
        </p:txBody>
      </p:sp>
      <p:sp>
        <p:nvSpPr>
          <p:cNvPr id="29704" name="Прямоугольник 12"/>
          <p:cNvSpPr>
            <a:spLocks noChangeArrowheads="1"/>
          </p:cNvSpPr>
          <p:nvPr/>
        </p:nvSpPr>
        <p:spPr bwMode="auto">
          <a:xfrm>
            <a:off x="6719888" y="5410200"/>
            <a:ext cx="314325" cy="123825"/>
          </a:xfrm>
          <a:prstGeom prst="rect">
            <a:avLst/>
          </a:prstGeom>
          <a:solidFill>
            <a:srgbClr val="92D050"/>
          </a:solidFill>
          <a:ln w="9525">
            <a:noFill/>
            <a:miter lim="800000"/>
            <a:headEnd/>
            <a:tailEnd/>
          </a:ln>
        </p:spPr>
        <p:txBody>
          <a:bodyPr lIns="0" tIns="0" rIns="0" bIns="0"/>
          <a:lstStyle/>
          <a:p>
            <a:r>
              <a:rPr lang="en-US" sz="600" b="1" dirty="0" smtClean="0"/>
              <a:t>pillar</a:t>
            </a:r>
            <a:endParaRPr lang="en-US" sz="600" b="1" dirty="0"/>
          </a:p>
        </p:txBody>
      </p:sp>
      <p:sp>
        <p:nvSpPr>
          <p:cNvPr id="29705" name="Прямоугольник 14"/>
          <p:cNvSpPr>
            <a:spLocks noChangeArrowheads="1"/>
          </p:cNvSpPr>
          <p:nvPr/>
        </p:nvSpPr>
        <p:spPr bwMode="auto">
          <a:xfrm>
            <a:off x="7259638" y="1524000"/>
            <a:ext cx="727075" cy="128588"/>
          </a:xfrm>
          <a:prstGeom prst="rect">
            <a:avLst/>
          </a:prstGeom>
          <a:solidFill>
            <a:srgbClr val="F1F0E7"/>
          </a:solidFill>
          <a:ln w="9525">
            <a:noFill/>
            <a:miter lim="800000"/>
            <a:headEnd/>
            <a:tailEnd/>
          </a:ln>
        </p:spPr>
        <p:txBody>
          <a:bodyPr lIns="0" tIns="0" rIns="0" bIns="0"/>
          <a:lstStyle/>
          <a:p>
            <a:r>
              <a:rPr lang="en-US" sz="600" b="1"/>
              <a:t>Belt slope</a:t>
            </a:r>
          </a:p>
        </p:txBody>
      </p:sp>
      <p:sp>
        <p:nvSpPr>
          <p:cNvPr id="29706" name="Прямоугольник 15"/>
          <p:cNvSpPr>
            <a:spLocks noChangeArrowheads="1"/>
          </p:cNvSpPr>
          <p:nvPr/>
        </p:nvSpPr>
        <p:spPr bwMode="auto">
          <a:xfrm>
            <a:off x="8112125" y="1647825"/>
            <a:ext cx="941388" cy="123825"/>
          </a:xfrm>
          <a:prstGeom prst="rect">
            <a:avLst/>
          </a:prstGeom>
          <a:solidFill>
            <a:srgbClr val="F1F0E7"/>
          </a:solidFill>
          <a:ln w="9525">
            <a:noFill/>
            <a:miter lim="800000"/>
            <a:headEnd/>
            <a:tailEnd/>
          </a:ln>
        </p:spPr>
        <p:txBody>
          <a:bodyPr lIns="0" tIns="0" rIns="0" bIns="0"/>
          <a:lstStyle/>
          <a:p>
            <a:r>
              <a:rPr lang="en-US" sz="600" b="1"/>
              <a:t>Auxiliary slope</a:t>
            </a:r>
          </a:p>
        </p:txBody>
      </p:sp>
      <p:sp>
        <p:nvSpPr>
          <p:cNvPr id="29707" name="Прямоугольник 16"/>
          <p:cNvSpPr>
            <a:spLocks noChangeArrowheads="1"/>
          </p:cNvSpPr>
          <p:nvPr/>
        </p:nvSpPr>
        <p:spPr bwMode="auto">
          <a:xfrm>
            <a:off x="4497388" y="2128838"/>
            <a:ext cx="855662" cy="109537"/>
          </a:xfrm>
          <a:prstGeom prst="rect">
            <a:avLst/>
          </a:prstGeom>
          <a:solidFill>
            <a:srgbClr val="F1F0E7"/>
          </a:solidFill>
          <a:ln w="9525">
            <a:noFill/>
            <a:miter lim="800000"/>
            <a:headEnd/>
            <a:tailEnd/>
          </a:ln>
        </p:spPr>
        <p:txBody>
          <a:bodyPr lIns="0" tIns="0" rIns="0" bIns="0"/>
          <a:lstStyle/>
          <a:p>
            <a:pPr algn="ctr"/>
            <a:r>
              <a:rPr lang="en-US" sz="600" b="1"/>
              <a:t>Unified mine</a:t>
            </a:r>
          </a:p>
        </p:txBody>
      </p:sp>
      <p:sp>
        <p:nvSpPr>
          <p:cNvPr id="29708" name="Прямоугольник 17"/>
          <p:cNvSpPr>
            <a:spLocks noChangeArrowheads="1"/>
          </p:cNvSpPr>
          <p:nvPr/>
        </p:nvSpPr>
        <p:spPr bwMode="auto">
          <a:xfrm>
            <a:off x="1620838" y="2305050"/>
            <a:ext cx="855662" cy="109538"/>
          </a:xfrm>
          <a:prstGeom prst="rect">
            <a:avLst/>
          </a:prstGeom>
          <a:solidFill>
            <a:srgbClr val="F1F0E7"/>
          </a:solidFill>
          <a:ln w="9525">
            <a:noFill/>
            <a:miter lim="800000"/>
            <a:headEnd/>
            <a:tailEnd/>
          </a:ln>
        </p:spPr>
        <p:txBody>
          <a:bodyPr lIns="0" tIns="0" rIns="0" bIns="0"/>
          <a:lstStyle/>
          <a:p>
            <a:pPr algn="ctr"/>
            <a:r>
              <a:rPr lang="en-US" sz="600" b="1"/>
              <a:t>Elkon district</a:t>
            </a:r>
          </a:p>
        </p:txBody>
      </p:sp>
      <p:sp>
        <p:nvSpPr>
          <p:cNvPr id="29709" name="Прямоугольник 18"/>
          <p:cNvSpPr>
            <a:spLocks noChangeArrowheads="1"/>
          </p:cNvSpPr>
          <p:nvPr/>
        </p:nvSpPr>
        <p:spPr bwMode="auto">
          <a:xfrm>
            <a:off x="3516313" y="2286000"/>
            <a:ext cx="1146175" cy="109538"/>
          </a:xfrm>
          <a:prstGeom prst="rect">
            <a:avLst/>
          </a:prstGeom>
          <a:solidFill>
            <a:srgbClr val="F1F0E7"/>
          </a:solidFill>
          <a:ln w="9525">
            <a:noFill/>
            <a:miter lim="800000"/>
            <a:headEnd/>
            <a:tailEnd/>
          </a:ln>
        </p:spPr>
        <p:txBody>
          <a:bodyPr lIns="0" tIns="0" rIns="0" bIns="0"/>
          <a:lstStyle/>
          <a:p>
            <a:pPr algn="ctr"/>
            <a:r>
              <a:rPr lang="en-US" sz="600" b="1"/>
              <a:t>Elkon plateau district</a:t>
            </a:r>
          </a:p>
        </p:txBody>
      </p:sp>
      <p:sp>
        <p:nvSpPr>
          <p:cNvPr id="29710" name="Прямоугольник 19"/>
          <p:cNvSpPr>
            <a:spLocks noChangeArrowheads="1"/>
          </p:cNvSpPr>
          <p:nvPr/>
        </p:nvSpPr>
        <p:spPr bwMode="auto">
          <a:xfrm>
            <a:off x="5640388" y="2281238"/>
            <a:ext cx="708025" cy="90487"/>
          </a:xfrm>
          <a:prstGeom prst="rect">
            <a:avLst/>
          </a:prstGeom>
          <a:solidFill>
            <a:srgbClr val="F1F0E7"/>
          </a:solidFill>
          <a:ln w="9525">
            <a:noFill/>
            <a:miter lim="800000"/>
            <a:headEnd/>
            <a:tailEnd/>
          </a:ln>
        </p:spPr>
        <p:txBody>
          <a:bodyPr lIns="0" tIns="0" rIns="0" bIns="0"/>
          <a:lstStyle/>
          <a:p>
            <a:r>
              <a:rPr lang="en-US" sz="600" b="1"/>
              <a:t>Kurung district</a:t>
            </a:r>
          </a:p>
        </p:txBody>
      </p:sp>
      <p:sp>
        <p:nvSpPr>
          <p:cNvPr id="29711" name="Прямоугольник 20"/>
          <p:cNvSpPr>
            <a:spLocks noChangeArrowheads="1"/>
          </p:cNvSpPr>
          <p:nvPr/>
        </p:nvSpPr>
        <p:spPr bwMode="auto">
          <a:xfrm>
            <a:off x="6759575" y="2276475"/>
            <a:ext cx="1008063" cy="80963"/>
          </a:xfrm>
          <a:prstGeom prst="rect">
            <a:avLst/>
          </a:prstGeom>
          <a:solidFill>
            <a:srgbClr val="F1F0E7"/>
          </a:solidFill>
          <a:ln w="9525">
            <a:noFill/>
            <a:miter lim="800000"/>
            <a:headEnd/>
            <a:tailEnd/>
          </a:ln>
        </p:spPr>
        <p:txBody>
          <a:bodyPr lIns="0" tIns="0" rIns="0" bIns="0"/>
          <a:lstStyle/>
          <a:p>
            <a:pPr algn="ctr"/>
            <a:r>
              <a:rPr lang="en-US" sz="600" b="1"/>
              <a:t>Neprokhodimiy district</a:t>
            </a:r>
          </a:p>
        </p:txBody>
      </p:sp>
      <p:sp>
        <p:nvSpPr>
          <p:cNvPr id="29712" name="Прямоугольник 21"/>
          <p:cNvSpPr>
            <a:spLocks noChangeArrowheads="1"/>
          </p:cNvSpPr>
          <p:nvPr/>
        </p:nvSpPr>
        <p:spPr bwMode="auto">
          <a:xfrm rot="-5400000">
            <a:off x="808037" y="2609851"/>
            <a:ext cx="430213" cy="87312"/>
          </a:xfrm>
          <a:prstGeom prst="rect">
            <a:avLst/>
          </a:prstGeom>
          <a:solidFill>
            <a:srgbClr val="F1F0E7"/>
          </a:solidFill>
          <a:ln w="9525">
            <a:noFill/>
            <a:miter lim="800000"/>
            <a:headEnd/>
            <a:tailEnd/>
          </a:ln>
        </p:spPr>
        <p:txBody>
          <a:bodyPr lIns="0" tIns="0" rIns="0" bIns="0"/>
          <a:lstStyle/>
          <a:p>
            <a:r>
              <a:rPr lang="en-US" sz="600" b="1"/>
              <a:t>Elkon mine</a:t>
            </a:r>
          </a:p>
        </p:txBody>
      </p:sp>
      <p:sp>
        <p:nvSpPr>
          <p:cNvPr id="29713" name="Прямоугольник 22"/>
          <p:cNvSpPr>
            <a:spLocks noChangeArrowheads="1"/>
          </p:cNvSpPr>
          <p:nvPr/>
        </p:nvSpPr>
        <p:spPr bwMode="auto">
          <a:xfrm>
            <a:off x="1220788" y="2605088"/>
            <a:ext cx="398462" cy="95250"/>
          </a:xfrm>
          <a:prstGeom prst="rect">
            <a:avLst/>
          </a:prstGeom>
          <a:solidFill>
            <a:srgbClr val="F1F0E7"/>
          </a:solidFill>
          <a:ln w="9525">
            <a:noFill/>
            <a:miter lim="800000"/>
            <a:headEnd/>
            <a:tailEnd/>
          </a:ln>
        </p:spPr>
        <p:txBody>
          <a:bodyPr lIns="0" tIns="0" rIns="0" bIns="0"/>
          <a:lstStyle/>
          <a:p>
            <a:r>
              <a:rPr lang="en-US" sz="600" b="1"/>
              <a:t>Shaft No. 1</a:t>
            </a:r>
          </a:p>
        </p:txBody>
      </p:sp>
      <p:sp>
        <p:nvSpPr>
          <p:cNvPr id="29714" name="Прямоугольник 23"/>
          <p:cNvSpPr>
            <a:spLocks noChangeArrowheads="1"/>
          </p:cNvSpPr>
          <p:nvPr/>
        </p:nvSpPr>
        <p:spPr bwMode="auto">
          <a:xfrm>
            <a:off x="3892550" y="2509838"/>
            <a:ext cx="398463" cy="95250"/>
          </a:xfrm>
          <a:prstGeom prst="rect">
            <a:avLst/>
          </a:prstGeom>
          <a:solidFill>
            <a:srgbClr val="F1F0E7"/>
          </a:solidFill>
          <a:ln w="9525">
            <a:noFill/>
            <a:miter lim="800000"/>
            <a:headEnd/>
            <a:tailEnd/>
          </a:ln>
        </p:spPr>
        <p:txBody>
          <a:bodyPr lIns="0" tIns="0" rIns="0" bIns="0"/>
          <a:lstStyle/>
          <a:p>
            <a:pPr algn="ctr"/>
            <a:r>
              <a:rPr lang="en-US" sz="600" b="1"/>
              <a:t>Shaft No. 2</a:t>
            </a:r>
          </a:p>
        </p:txBody>
      </p:sp>
      <p:sp>
        <p:nvSpPr>
          <p:cNvPr id="29715" name="Прямоугольник 24"/>
          <p:cNvSpPr>
            <a:spLocks noChangeArrowheads="1"/>
          </p:cNvSpPr>
          <p:nvPr/>
        </p:nvSpPr>
        <p:spPr bwMode="auto">
          <a:xfrm>
            <a:off x="4349750" y="2490788"/>
            <a:ext cx="398463" cy="95250"/>
          </a:xfrm>
          <a:prstGeom prst="rect">
            <a:avLst/>
          </a:prstGeom>
          <a:solidFill>
            <a:srgbClr val="F1F0E7"/>
          </a:solidFill>
          <a:ln w="9525">
            <a:noFill/>
            <a:miter lim="800000"/>
            <a:headEnd/>
            <a:tailEnd/>
          </a:ln>
        </p:spPr>
        <p:txBody>
          <a:bodyPr lIns="0" tIns="0" rIns="0" bIns="0"/>
          <a:lstStyle/>
          <a:p>
            <a:pPr algn="ctr"/>
            <a:r>
              <a:rPr lang="en-US" sz="600" b="1"/>
              <a:t>Shaft No. 3</a:t>
            </a:r>
          </a:p>
        </p:txBody>
      </p:sp>
      <p:sp>
        <p:nvSpPr>
          <p:cNvPr id="29716" name="Прямоугольник 25"/>
          <p:cNvSpPr>
            <a:spLocks noChangeArrowheads="1"/>
          </p:cNvSpPr>
          <p:nvPr/>
        </p:nvSpPr>
        <p:spPr bwMode="auto">
          <a:xfrm>
            <a:off x="6207125" y="2495550"/>
            <a:ext cx="398463" cy="95250"/>
          </a:xfrm>
          <a:prstGeom prst="rect">
            <a:avLst/>
          </a:prstGeom>
          <a:solidFill>
            <a:srgbClr val="F1F0E7"/>
          </a:solidFill>
          <a:ln w="9525">
            <a:noFill/>
            <a:miter lim="800000"/>
            <a:headEnd/>
            <a:tailEnd/>
          </a:ln>
        </p:spPr>
        <p:txBody>
          <a:bodyPr lIns="0" tIns="0" rIns="0" bIns="0"/>
          <a:lstStyle/>
          <a:p>
            <a:pPr algn="ctr"/>
            <a:r>
              <a:rPr lang="en-US" sz="600" b="1"/>
              <a:t>Shaft No. 4</a:t>
            </a:r>
          </a:p>
        </p:txBody>
      </p:sp>
      <p:sp>
        <p:nvSpPr>
          <p:cNvPr id="29717" name="Прямоугольник 26"/>
          <p:cNvSpPr>
            <a:spLocks noChangeArrowheads="1"/>
          </p:cNvSpPr>
          <p:nvPr/>
        </p:nvSpPr>
        <p:spPr bwMode="auto">
          <a:xfrm rot="-5400000">
            <a:off x="5799138" y="2460625"/>
            <a:ext cx="338137" cy="207963"/>
          </a:xfrm>
          <a:prstGeom prst="rect">
            <a:avLst/>
          </a:prstGeom>
          <a:solidFill>
            <a:srgbClr val="F1F0E7"/>
          </a:solidFill>
          <a:ln w="9525">
            <a:noFill/>
            <a:miter lim="800000"/>
            <a:headEnd/>
            <a:tailEnd/>
          </a:ln>
        </p:spPr>
        <p:txBody>
          <a:bodyPr lIns="0" tIns="0" rIns="0" bIns="0"/>
          <a:lstStyle/>
          <a:p>
            <a:r>
              <a:rPr lang="en-US" sz="600" b="1"/>
              <a:t>Kurung mine</a:t>
            </a:r>
          </a:p>
        </p:txBody>
      </p:sp>
      <p:sp>
        <p:nvSpPr>
          <p:cNvPr id="29718" name="Прямоугольник 27"/>
          <p:cNvSpPr>
            <a:spLocks noChangeArrowheads="1"/>
          </p:cNvSpPr>
          <p:nvPr/>
        </p:nvSpPr>
        <p:spPr bwMode="auto">
          <a:xfrm rot="-5400000">
            <a:off x="7442200" y="2232025"/>
            <a:ext cx="790575" cy="117475"/>
          </a:xfrm>
          <a:prstGeom prst="rect">
            <a:avLst/>
          </a:prstGeom>
          <a:solidFill>
            <a:srgbClr val="F1F0E7"/>
          </a:solidFill>
          <a:ln w="9525">
            <a:noFill/>
            <a:miter lim="800000"/>
            <a:headEnd/>
            <a:tailEnd/>
          </a:ln>
        </p:spPr>
        <p:txBody>
          <a:bodyPr lIns="0" tIns="0" rIns="0" bIns="0"/>
          <a:lstStyle/>
          <a:p>
            <a:r>
              <a:rPr lang="en-US" sz="600" b="1"/>
              <a:t>Neprokhodimiy mine</a:t>
            </a:r>
          </a:p>
        </p:txBody>
      </p:sp>
      <p:sp>
        <p:nvSpPr>
          <p:cNvPr id="29719" name="Прямоугольник 28"/>
          <p:cNvSpPr>
            <a:spLocks noChangeArrowheads="1"/>
          </p:cNvSpPr>
          <p:nvPr/>
        </p:nvSpPr>
        <p:spPr bwMode="auto">
          <a:xfrm>
            <a:off x="1416050" y="4510088"/>
            <a:ext cx="398463" cy="95250"/>
          </a:xfrm>
          <a:prstGeom prst="rect">
            <a:avLst/>
          </a:prstGeom>
          <a:solidFill>
            <a:schemeClr val="bg1"/>
          </a:solidFill>
          <a:ln w="9525">
            <a:noFill/>
            <a:miter lim="800000"/>
            <a:headEnd/>
            <a:tailEnd/>
          </a:ln>
        </p:spPr>
        <p:txBody>
          <a:bodyPr lIns="0" tIns="0" rIns="0" bIns="0"/>
          <a:lstStyle/>
          <a:p>
            <a:pPr algn="ctr"/>
            <a:r>
              <a:rPr lang="en-US" sz="600" b="1"/>
              <a:t>Mine 1</a:t>
            </a:r>
          </a:p>
        </p:txBody>
      </p:sp>
      <p:sp>
        <p:nvSpPr>
          <p:cNvPr id="29720" name="Прямоугольник 29"/>
          <p:cNvSpPr>
            <a:spLocks noChangeArrowheads="1"/>
          </p:cNvSpPr>
          <p:nvPr/>
        </p:nvSpPr>
        <p:spPr bwMode="auto">
          <a:xfrm>
            <a:off x="3422650" y="4510088"/>
            <a:ext cx="398463" cy="95250"/>
          </a:xfrm>
          <a:prstGeom prst="rect">
            <a:avLst/>
          </a:prstGeom>
          <a:solidFill>
            <a:schemeClr val="bg1"/>
          </a:solidFill>
          <a:ln w="9525">
            <a:noFill/>
            <a:miter lim="800000"/>
            <a:headEnd/>
            <a:tailEnd/>
          </a:ln>
        </p:spPr>
        <p:txBody>
          <a:bodyPr lIns="0" tIns="0" rIns="0" bIns="0"/>
          <a:lstStyle/>
          <a:p>
            <a:pPr algn="ctr"/>
            <a:r>
              <a:rPr lang="en-US" sz="600" b="1"/>
              <a:t>Mine 2</a:t>
            </a:r>
          </a:p>
        </p:txBody>
      </p:sp>
      <p:sp>
        <p:nvSpPr>
          <p:cNvPr id="29721" name="Прямоугольник 30"/>
          <p:cNvSpPr>
            <a:spLocks noChangeArrowheads="1"/>
          </p:cNvSpPr>
          <p:nvPr/>
        </p:nvSpPr>
        <p:spPr bwMode="auto">
          <a:xfrm>
            <a:off x="5332413" y="4514850"/>
            <a:ext cx="398462" cy="95250"/>
          </a:xfrm>
          <a:prstGeom prst="rect">
            <a:avLst/>
          </a:prstGeom>
          <a:solidFill>
            <a:schemeClr val="bg1"/>
          </a:solidFill>
          <a:ln w="9525">
            <a:noFill/>
            <a:miter lim="800000"/>
            <a:headEnd/>
            <a:tailEnd/>
          </a:ln>
        </p:spPr>
        <p:txBody>
          <a:bodyPr lIns="0" tIns="0" rIns="0" bIns="0"/>
          <a:lstStyle/>
          <a:p>
            <a:pPr algn="ctr"/>
            <a:r>
              <a:rPr lang="en-US" sz="600" b="1"/>
              <a:t>Mine 3</a:t>
            </a:r>
          </a:p>
        </p:txBody>
      </p:sp>
      <p:sp>
        <p:nvSpPr>
          <p:cNvPr id="29722" name="Прямоугольник 31"/>
          <p:cNvSpPr>
            <a:spLocks noChangeArrowheads="1"/>
          </p:cNvSpPr>
          <p:nvPr/>
        </p:nvSpPr>
        <p:spPr bwMode="auto">
          <a:xfrm>
            <a:off x="7637463" y="4333875"/>
            <a:ext cx="398462" cy="95250"/>
          </a:xfrm>
          <a:prstGeom prst="rect">
            <a:avLst/>
          </a:prstGeom>
          <a:solidFill>
            <a:schemeClr val="bg1"/>
          </a:solidFill>
          <a:ln w="9525">
            <a:noFill/>
            <a:miter lim="800000"/>
            <a:headEnd/>
            <a:tailEnd/>
          </a:ln>
        </p:spPr>
        <p:txBody>
          <a:bodyPr lIns="0" tIns="0" rIns="0" bIns="0"/>
          <a:lstStyle/>
          <a:p>
            <a:pPr algn="ctr"/>
            <a:r>
              <a:rPr lang="en-US" sz="600" b="1"/>
              <a:t>Mine 1</a:t>
            </a:r>
          </a:p>
        </p:txBody>
      </p:sp>
      <p:sp>
        <p:nvSpPr>
          <p:cNvPr id="29723" name="Прямоугольник 32"/>
          <p:cNvSpPr>
            <a:spLocks noChangeArrowheads="1"/>
          </p:cNvSpPr>
          <p:nvPr/>
        </p:nvSpPr>
        <p:spPr bwMode="auto">
          <a:xfrm>
            <a:off x="554038" y="5133975"/>
            <a:ext cx="211137" cy="88900"/>
          </a:xfrm>
          <a:prstGeom prst="rect">
            <a:avLst/>
          </a:prstGeom>
          <a:solidFill>
            <a:schemeClr val="bg1"/>
          </a:solidFill>
          <a:ln w="9525">
            <a:noFill/>
            <a:miter lim="800000"/>
            <a:headEnd/>
            <a:tailEnd/>
          </a:ln>
        </p:spPr>
        <p:txBody>
          <a:bodyPr lIns="0" tIns="0" rIns="0" bIns="0"/>
          <a:lstStyle/>
          <a:p>
            <a:r>
              <a:rPr lang="en-US" sz="500" b="1"/>
              <a:t>Shaft 1</a:t>
            </a:r>
          </a:p>
        </p:txBody>
      </p:sp>
      <p:sp>
        <p:nvSpPr>
          <p:cNvPr id="29724" name="Прямоугольник 33"/>
          <p:cNvSpPr>
            <a:spLocks noChangeArrowheads="1"/>
          </p:cNvSpPr>
          <p:nvPr/>
        </p:nvSpPr>
        <p:spPr bwMode="auto">
          <a:xfrm>
            <a:off x="1027113" y="4730750"/>
            <a:ext cx="211137" cy="88900"/>
          </a:xfrm>
          <a:prstGeom prst="rect">
            <a:avLst/>
          </a:prstGeom>
          <a:solidFill>
            <a:schemeClr val="bg1"/>
          </a:solidFill>
          <a:ln w="9525">
            <a:noFill/>
            <a:miter lim="800000"/>
            <a:headEnd/>
            <a:tailEnd/>
          </a:ln>
        </p:spPr>
        <p:txBody>
          <a:bodyPr lIns="0" tIns="0" rIns="0" bIns="0"/>
          <a:lstStyle/>
          <a:p>
            <a:r>
              <a:rPr lang="en-US" sz="500" b="1"/>
              <a:t>Shaft 2</a:t>
            </a:r>
          </a:p>
        </p:txBody>
      </p:sp>
      <p:sp>
        <p:nvSpPr>
          <p:cNvPr id="29725" name="Прямоугольник 34"/>
          <p:cNvSpPr>
            <a:spLocks noChangeArrowheads="1"/>
          </p:cNvSpPr>
          <p:nvPr/>
        </p:nvSpPr>
        <p:spPr bwMode="auto">
          <a:xfrm>
            <a:off x="1487488" y="4727575"/>
            <a:ext cx="211137" cy="88900"/>
          </a:xfrm>
          <a:prstGeom prst="rect">
            <a:avLst/>
          </a:prstGeom>
          <a:solidFill>
            <a:schemeClr val="bg1"/>
          </a:solidFill>
          <a:ln w="9525">
            <a:noFill/>
            <a:miter lim="800000"/>
            <a:headEnd/>
            <a:tailEnd/>
          </a:ln>
        </p:spPr>
        <p:txBody>
          <a:bodyPr lIns="0" tIns="0" rIns="0" bIns="0"/>
          <a:lstStyle/>
          <a:p>
            <a:r>
              <a:rPr lang="en-US" sz="500" b="1"/>
              <a:t>Shaft 3</a:t>
            </a:r>
          </a:p>
        </p:txBody>
      </p:sp>
      <p:sp>
        <p:nvSpPr>
          <p:cNvPr id="29726" name="Прямоугольник 35"/>
          <p:cNvSpPr>
            <a:spLocks noChangeArrowheads="1"/>
          </p:cNvSpPr>
          <p:nvPr/>
        </p:nvSpPr>
        <p:spPr bwMode="auto">
          <a:xfrm>
            <a:off x="2395538" y="4968875"/>
            <a:ext cx="211137" cy="88900"/>
          </a:xfrm>
          <a:prstGeom prst="rect">
            <a:avLst/>
          </a:prstGeom>
          <a:solidFill>
            <a:schemeClr val="bg1"/>
          </a:solidFill>
          <a:ln w="9525">
            <a:noFill/>
            <a:miter lim="800000"/>
            <a:headEnd/>
            <a:tailEnd/>
          </a:ln>
        </p:spPr>
        <p:txBody>
          <a:bodyPr lIns="0" tIns="0" rIns="0" bIns="0"/>
          <a:lstStyle/>
          <a:p>
            <a:r>
              <a:rPr lang="en-US" sz="500" b="1"/>
              <a:t>Shaft 4</a:t>
            </a:r>
          </a:p>
        </p:txBody>
      </p:sp>
      <p:sp>
        <p:nvSpPr>
          <p:cNvPr id="29727" name="Прямоугольник 36"/>
          <p:cNvSpPr>
            <a:spLocks noChangeArrowheads="1"/>
          </p:cNvSpPr>
          <p:nvPr/>
        </p:nvSpPr>
        <p:spPr bwMode="auto">
          <a:xfrm>
            <a:off x="2846388" y="4978400"/>
            <a:ext cx="211137" cy="88900"/>
          </a:xfrm>
          <a:prstGeom prst="rect">
            <a:avLst/>
          </a:prstGeom>
          <a:solidFill>
            <a:schemeClr val="bg1"/>
          </a:solidFill>
          <a:ln w="9525">
            <a:noFill/>
            <a:miter lim="800000"/>
            <a:headEnd/>
            <a:tailEnd/>
          </a:ln>
        </p:spPr>
        <p:txBody>
          <a:bodyPr lIns="0" tIns="0" rIns="0" bIns="0"/>
          <a:lstStyle/>
          <a:p>
            <a:r>
              <a:rPr lang="en-US" sz="500" b="1"/>
              <a:t>Shaft 5</a:t>
            </a:r>
          </a:p>
        </p:txBody>
      </p:sp>
      <p:sp>
        <p:nvSpPr>
          <p:cNvPr id="29728" name="Прямоугольник 37"/>
          <p:cNvSpPr>
            <a:spLocks noChangeArrowheads="1"/>
          </p:cNvSpPr>
          <p:nvPr/>
        </p:nvSpPr>
        <p:spPr bwMode="auto">
          <a:xfrm>
            <a:off x="3252788" y="5118100"/>
            <a:ext cx="211137" cy="88900"/>
          </a:xfrm>
          <a:prstGeom prst="rect">
            <a:avLst/>
          </a:prstGeom>
          <a:solidFill>
            <a:schemeClr val="bg1"/>
          </a:solidFill>
          <a:ln w="9525">
            <a:noFill/>
            <a:miter lim="800000"/>
            <a:headEnd/>
            <a:tailEnd/>
          </a:ln>
        </p:spPr>
        <p:txBody>
          <a:bodyPr lIns="0" tIns="0" rIns="0" bIns="0"/>
          <a:lstStyle/>
          <a:p>
            <a:r>
              <a:rPr lang="en-US" sz="500" b="1"/>
              <a:t>Shaft 6</a:t>
            </a:r>
          </a:p>
        </p:txBody>
      </p:sp>
      <p:sp>
        <p:nvSpPr>
          <p:cNvPr id="29729" name="Прямоугольник 38"/>
          <p:cNvSpPr>
            <a:spLocks noChangeArrowheads="1"/>
          </p:cNvSpPr>
          <p:nvPr/>
        </p:nvSpPr>
        <p:spPr bwMode="auto">
          <a:xfrm>
            <a:off x="3773488" y="5019675"/>
            <a:ext cx="211137" cy="88900"/>
          </a:xfrm>
          <a:prstGeom prst="rect">
            <a:avLst/>
          </a:prstGeom>
          <a:solidFill>
            <a:schemeClr val="bg1"/>
          </a:solidFill>
          <a:ln w="9525">
            <a:noFill/>
            <a:miter lim="800000"/>
            <a:headEnd/>
            <a:tailEnd/>
          </a:ln>
        </p:spPr>
        <p:txBody>
          <a:bodyPr lIns="0" tIns="0" rIns="0" bIns="0"/>
          <a:lstStyle/>
          <a:p>
            <a:r>
              <a:rPr lang="en-US" sz="500" b="1"/>
              <a:t>Shaft 7</a:t>
            </a:r>
          </a:p>
        </p:txBody>
      </p:sp>
      <p:sp>
        <p:nvSpPr>
          <p:cNvPr id="29730" name="Прямоугольник 39"/>
          <p:cNvSpPr>
            <a:spLocks noChangeArrowheads="1"/>
          </p:cNvSpPr>
          <p:nvPr/>
        </p:nvSpPr>
        <p:spPr bwMode="auto">
          <a:xfrm>
            <a:off x="4090988" y="4759325"/>
            <a:ext cx="211137" cy="88900"/>
          </a:xfrm>
          <a:prstGeom prst="rect">
            <a:avLst/>
          </a:prstGeom>
          <a:solidFill>
            <a:schemeClr val="bg1"/>
          </a:solidFill>
          <a:ln w="9525">
            <a:noFill/>
            <a:miter lim="800000"/>
            <a:headEnd/>
            <a:tailEnd/>
          </a:ln>
        </p:spPr>
        <p:txBody>
          <a:bodyPr lIns="0" tIns="0" rIns="0" bIns="0"/>
          <a:lstStyle/>
          <a:p>
            <a:r>
              <a:rPr lang="en-US" sz="500" b="1"/>
              <a:t>Shaft 9</a:t>
            </a:r>
          </a:p>
        </p:txBody>
      </p:sp>
      <p:sp>
        <p:nvSpPr>
          <p:cNvPr id="29731" name="Прямоугольник 40"/>
          <p:cNvSpPr>
            <a:spLocks noChangeArrowheads="1"/>
          </p:cNvSpPr>
          <p:nvPr/>
        </p:nvSpPr>
        <p:spPr bwMode="auto">
          <a:xfrm>
            <a:off x="3868738" y="5121275"/>
            <a:ext cx="211137" cy="88900"/>
          </a:xfrm>
          <a:prstGeom prst="rect">
            <a:avLst/>
          </a:prstGeom>
          <a:solidFill>
            <a:schemeClr val="bg1"/>
          </a:solidFill>
          <a:ln w="9525">
            <a:noFill/>
            <a:miter lim="800000"/>
            <a:headEnd/>
            <a:tailEnd/>
          </a:ln>
        </p:spPr>
        <p:txBody>
          <a:bodyPr lIns="0" tIns="0" rIns="0" bIns="0"/>
          <a:lstStyle/>
          <a:p>
            <a:r>
              <a:rPr lang="en-US" sz="500" b="1"/>
              <a:t>Shaft 8</a:t>
            </a:r>
          </a:p>
        </p:txBody>
      </p:sp>
      <p:sp>
        <p:nvSpPr>
          <p:cNvPr id="29732" name="Прямоугольник 41"/>
          <p:cNvSpPr>
            <a:spLocks noChangeArrowheads="1"/>
          </p:cNvSpPr>
          <p:nvPr/>
        </p:nvSpPr>
        <p:spPr bwMode="auto">
          <a:xfrm>
            <a:off x="4706938" y="4775200"/>
            <a:ext cx="261937" cy="88900"/>
          </a:xfrm>
          <a:prstGeom prst="rect">
            <a:avLst/>
          </a:prstGeom>
          <a:solidFill>
            <a:schemeClr val="bg1"/>
          </a:solidFill>
          <a:ln w="9525">
            <a:noFill/>
            <a:miter lim="800000"/>
            <a:headEnd/>
            <a:tailEnd/>
          </a:ln>
        </p:spPr>
        <p:txBody>
          <a:bodyPr lIns="0" tIns="0" rIns="0" bIns="0"/>
          <a:lstStyle/>
          <a:p>
            <a:r>
              <a:rPr lang="en-US" sz="500" b="1"/>
              <a:t>Shaft 11</a:t>
            </a:r>
          </a:p>
        </p:txBody>
      </p:sp>
      <p:sp>
        <p:nvSpPr>
          <p:cNvPr id="29733" name="Прямоугольник 42"/>
          <p:cNvSpPr>
            <a:spLocks noChangeArrowheads="1"/>
          </p:cNvSpPr>
          <p:nvPr/>
        </p:nvSpPr>
        <p:spPr bwMode="auto">
          <a:xfrm>
            <a:off x="6094413" y="4645025"/>
            <a:ext cx="261937" cy="88900"/>
          </a:xfrm>
          <a:prstGeom prst="rect">
            <a:avLst/>
          </a:prstGeom>
          <a:solidFill>
            <a:schemeClr val="bg1"/>
          </a:solidFill>
          <a:ln w="9525">
            <a:noFill/>
            <a:miter lim="800000"/>
            <a:headEnd/>
            <a:tailEnd/>
          </a:ln>
        </p:spPr>
        <p:txBody>
          <a:bodyPr lIns="0" tIns="0" rIns="0" bIns="0"/>
          <a:lstStyle/>
          <a:p>
            <a:r>
              <a:rPr lang="en-US" sz="500" b="1"/>
              <a:t>Shaft 13</a:t>
            </a:r>
          </a:p>
        </p:txBody>
      </p:sp>
      <p:sp>
        <p:nvSpPr>
          <p:cNvPr id="29734" name="Прямоугольник 43"/>
          <p:cNvSpPr>
            <a:spLocks noChangeArrowheads="1"/>
          </p:cNvSpPr>
          <p:nvPr/>
        </p:nvSpPr>
        <p:spPr bwMode="auto">
          <a:xfrm>
            <a:off x="6065838" y="4775200"/>
            <a:ext cx="261937" cy="88900"/>
          </a:xfrm>
          <a:prstGeom prst="rect">
            <a:avLst/>
          </a:prstGeom>
          <a:solidFill>
            <a:schemeClr val="bg1"/>
          </a:solidFill>
          <a:ln w="9525">
            <a:noFill/>
            <a:miter lim="800000"/>
            <a:headEnd/>
            <a:tailEnd/>
          </a:ln>
        </p:spPr>
        <p:txBody>
          <a:bodyPr lIns="0" tIns="0" rIns="0" bIns="0"/>
          <a:lstStyle/>
          <a:p>
            <a:r>
              <a:rPr lang="en-US" sz="500" b="1"/>
              <a:t>Shaft 12</a:t>
            </a:r>
          </a:p>
        </p:txBody>
      </p:sp>
      <p:sp>
        <p:nvSpPr>
          <p:cNvPr id="29735" name="Прямоугольник 44"/>
          <p:cNvSpPr>
            <a:spLocks noChangeArrowheads="1"/>
          </p:cNvSpPr>
          <p:nvPr/>
        </p:nvSpPr>
        <p:spPr bwMode="auto">
          <a:xfrm>
            <a:off x="6724650" y="5238750"/>
            <a:ext cx="752475" cy="123825"/>
          </a:xfrm>
          <a:prstGeom prst="rect">
            <a:avLst/>
          </a:prstGeom>
          <a:solidFill>
            <a:srgbClr val="92D050"/>
          </a:solidFill>
          <a:ln w="9525">
            <a:noFill/>
            <a:miter lim="800000"/>
            <a:headEnd/>
            <a:tailEnd/>
          </a:ln>
        </p:spPr>
        <p:txBody>
          <a:bodyPr lIns="0" tIns="0" rIns="0" bIns="0"/>
          <a:lstStyle/>
          <a:p>
            <a:r>
              <a:rPr lang="en-US" sz="600" b="1" dirty="0"/>
              <a:t>Inter-cascade</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Объект 2"/>
          <p:cNvSpPr>
            <a:spLocks noGrp="1"/>
          </p:cNvSpPr>
          <p:nvPr>
            <p:ph sz="quarter" idx="4294967295"/>
          </p:nvPr>
        </p:nvSpPr>
        <p:spPr>
          <a:xfrm>
            <a:off x="0" y="5810250"/>
            <a:ext cx="9144000" cy="936625"/>
          </a:xfrm>
        </p:spPr>
        <p:txBody>
          <a:bodyPr/>
          <a:lstStyle/>
          <a:p>
            <a:pPr marL="0" indent="0" algn="ctr">
              <a:lnSpc>
                <a:spcPct val="90000"/>
              </a:lnSpc>
              <a:spcBef>
                <a:spcPts val="388"/>
              </a:spcBef>
              <a:buFont typeface="Arial" charset="0"/>
              <a:buNone/>
            </a:pPr>
            <a:r>
              <a:rPr lang="en-US" sz="1500" b="1" i="1" dirty="0" smtClean="0">
                <a:solidFill>
                  <a:srgbClr val="00357F"/>
                </a:solidFill>
              </a:rPr>
              <a:t>In order to reduce costs for rock mass transportation from the mine to the ore-processing complex (OPC), according to FS the latter is shifted 4 km closer to the deposit, the belt slope will be used for ore transportation rising near the OPC, equipped with the conveyor belt METSO, which is characterized by the annual production of up to 7 </a:t>
            </a:r>
            <a:r>
              <a:rPr lang="en-US" sz="1500" b="1" i="1" dirty="0" err="1" smtClean="0">
                <a:solidFill>
                  <a:srgbClr val="00357F"/>
                </a:solidFill>
              </a:rPr>
              <a:t>mln</a:t>
            </a:r>
            <a:r>
              <a:rPr lang="en-US" sz="1500" b="1" i="1" dirty="0" smtClean="0">
                <a:solidFill>
                  <a:srgbClr val="00357F"/>
                </a:solidFill>
              </a:rPr>
              <a:t>. t.</a:t>
            </a:r>
          </a:p>
        </p:txBody>
      </p:sp>
      <p:pic>
        <p:nvPicPr>
          <p:cNvPr id="30722" name="Picture 3"/>
          <p:cNvPicPr>
            <a:picLocks noChangeAspect="1" noChangeArrowheads="1"/>
          </p:cNvPicPr>
          <p:nvPr/>
        </p:nvPicPr>
        <p:blipFill>
          <a:blip r:embed="rId2" cstate="print"/>
          <a:srcRect/>
          <a:stretch>
            <a:fillRect/>
          </a:stretch>
        </p:blipFill>
        <p:spPr bwMode="auto">
          <a:xfrm>
            <a:off x="7489825" y="1531938"/>
            <a:ext cx="1654175" cy="1473200"/>
          </a:xfrm>
          <a:prstGeom prst="rect">
            <a:avLst/>
          </a:prstGeom>
          <a:noFill/>
          <a:ln w="9525">
            <a:noFill/>
            <a:miter lim="800000"/>
            <a:headEnd/>
            <a:tailEnd/>
          </a:ln>
        </p:spPr>
      </p:pic>
      <p:pic>
        <p:nvPicPr>
          <p:cNvPr id="30723" name="Picture 6"/>
          <p:cNvPicPr>
            <a:picLocks noChangeAspect="1" noChangeArrowheads="1"/>
          </p:cNvPicPr>
          <p:nvPr/>
        </p:nvPicPr>
        <p:blipFill>
          <a:blip r:embed="rId3" cstate="print"/>
          <a:srcRect/>
          <a:stretch>
            <a:fillRect/>
          </a:stretch>
        </p:blipFill>
        <p:spPr bwMode="auto">
          <a:xfrm>
            <a:off x="7489825" y="3673475"/>
            <a:ext cx="1654175" cy="1489075"/>
          </a:xfrm>
          <a:prstGeom prst="rect">
            <a:avLst/>
          </a:prstGeom>
          <a:noFill/>
          <a:ln w="9525">
            <a:noFill/>
            <a:miter lim="800000"/>
            <a:headEnd/>
            <a:tailEnd/>
          </a:ln>
        </p:spPr>
      </p:pic>
      <p:sp>
        <p:nvSpPr>
          <p:cNvPr id="30724" name="Rectangle 3"/>
          <p:cNvSpPr txBox="1">
            <a:spLocks noChangeArrowheads="1"/>
          </p:cNvSpPr>
          <p:nvPr/>
        </p:nvSpPr>
        <p:spPr bwMode="auto">
          <a:xfrm>
            <a:off x="1068388" y="14288"/>
            <a:ext cx="7110412" cy="642937"/>
          </a:xfrm>
          <a:prstGeom prst="rect">
            <a:avLst/>
          </a:prstGeom>
          <a:noFill/>
          <a:ln w="9525">
            <a:noFill/>
            <a:miter lim="800000"/>
            <a:headEnd/>
            <a:tailEnd/>
          </a:ln>
        </p:spPr>
        <p:txBody>
          <a:bodyPr anchor="ctr"/>
          <a:lstStyle/>
          <a:p>
            <a:pPr marL="447675" lvl="1" indent="-273050" algn="ctr" defTabSz="273050">
              <a:spcBef>
                <a:spcPts val="1200"/>
              </a:spcBef>
            </a:pPr>
            <a:r>
              <a:rPr lang="en-US" sz="2000" b="1">
                <a:solidFill>
                  <a:srgbClr val="00357F"/>
                </a:solidFill>
                <a:latin typeface="Calibri" pitchFamily="34" charset="0"/>
              </a:rPr>
              <a:t>Movement the ore-processing complex closer to the deposit and application of the belt slope</a:t>
            </a:r>
          </a:p>
        </p:txBody>
      </p:sp>
      <p:pic>
        <p:nvPicPr>
          <p:cNvPr id="30725" name="Picture 3"/>
          <p:cNvPicPr>
            <a:picLocks noChangeAspect="1" noChangeArrowheads="1"/>
          </p:cNvPicPr>
          <p:nvPr/>
        </p:nvPicPr>
        <p:blipFill>
          <a:blip r:embed="rId4" cstate="print"/>
          <a:srcRect/>
          <a:stretch>
            <a:fillRect/>
          </a:stretch>
        </p:blipFill>
        <p:spPr bwMode="auto">
          <a:xfrm>
            <a:off x="9525" y="866775"/>
            <a:ext cx="7424738" cy="4872038"/>
          </a:xfrm>
          <a:prstGeom prst="rect">
            <a:avLst/>
          </a:prstGeom>
          <a:noFill/>
          <a:ln w="9525">
            <a:noFill/>
            <a:miter lim="800000"/>
            <a:headEnd/>
            <a:tailEnd/>
          </a:ln>
        </p:spPr>
      </p:pic>
      <p:sp>
        <p:nvSpPr>
          <p:cNvPr id="30726" name="Номер слайда 3"/>
          <p:cNvSpPr>
            <a:spLocks noGrp="1"/>
          </p:cNvSpPr>
          <p:nvPr>
            <p:ph type="sldNum" sz="quarter" idx="12"/>
          </p:nvPr>
        </p:nvSpPr>
        <p:spPr bwMode="auto">
          <a:xfrm>
            <a:off x="7019925" y="6508750"/>
            <a:ext cx="2133600" cy="365125"/>
          </a:xfrm>
          <a:ln>
            <a:miter lim="800000"/>
            <a:headEnd/>
            <a:tailEnd/>
          </a:ln>
        </p:spPr>
        <p:txBody>
          <a:bodyPr wrap="square" numCol="1" anchorCtr="0" compatLnSpc="1">
            <a:prstTxWarp prst="textNoShape">
              <a:avLst/>
            </a:prstTxWarp>
          </a:bodyPr>
          <a:lstStyle/>
          <a:p>
            <a:pPr fontAlgn="base">
              <a:spcBef>
                <a:spcPct val="0"/>
              </a:spcBef>
              <a:spcAft>
                <a:spcPct val="0"/>
              </a:spcAft>
              <a:defRPr/>
            </a:pPr>
            <a:fld id="{FEACB62F-60AF-4ED5-B7E3-69AD8D3BFECB}" type="slidenum">
              <a:rPr lang="ru-RU" b="1" smtClean="0">
                <a:solidFill>
                  <a:srgbClr val="00357F"/>
                </a:solidFill>
              </a:rPr>
              <a:pPr fontAlgn="base">
                <a:spcBef>
                  <a:spcPct val="0"/>
                </a:spcBef>
                <a:spcAft>
                  <a:spcPct val="0"/>
                </a:spcAft>
                <a:defRPr/>
              </a:pPr>
              <a:t>15</a:t>
            </a:fld>
            <a:endParaRPr lang="ru-RU" b="1" smtClean="0">
              <a:solidFill>
                <a:srgbClr val="00357F"/>
              </a:solidFill>
            </a:endParaRPr>
          </a:p>
        </p:txBody>
      </p:sp>
      <p:sp>
        <p:nvSpPr>
          <p:cNvPr id="8" name="Прямоугольник 7"/>
          <p:cNvSpPr/>
          <p:nvPr/>
        </p:nvSpPr>
        <p:spPr>
          <a:xfrm>
            <a:off x="3073400" y="1333500"/>
            <a:ext cx="2417763" cy="298450"/>
          </a:xfrm>
          <a:prstGeom prst="rect">
            <a:avLst/>
          </a:prstGeom>
          <a:solidFill>
            <a:schemeClr val="accent6">
              <a:lumMod val="40000"/>
              <a:lumOff val="60000"/>
            </a:schemeClr>
          </a:solidFill>
        </p:spPr>
        <p:txBody>
          <a:bodyPr lIns="0" tIns="0" rIns="0" bIns="0"/>
          <a:lstStyle/>
          <a:p>
            <a:r>
              <a:rPr lang="en-US" b="1"/>
              <a:t>The former OPC</a:t>
            </a:r>
          </a:p>
        </p:txBody>
      </p:sp>
      <p:sp>
        <p:nvSpPr>
          <p:cNvPr id="11" name="Прямоугольник 10"/>
          <p:cNvSpPr/>
          <p:nvPr/>
        </p:nvSpPr>
        <p:spPr>
          <a:xfrm>
            <a:off x="2549525" y="2952750"/>
            <a:ext cx="2314575" cy="292100"/>
          </a:xfrm>
          <a:prstGeom prst="rect">
            <a:avLst/>
          </a:prstGeom>
          <a:solidFill>
            <a:schemeClr val="accent6">
              <a:lumMod val="60000"/>
              <a:lumOff val="40000"/>
            </a:schemeClr>
          </a:solidFill>
        </p:spPr>
        <p:txBody>
          <a:bodyPr lIns="0" tIns="0" rIns="0" bIns="0"/>
          <a:lstStyle/>
          <a:p>
            <a:r>
              <a:rPr lang="en-US" b="1"/>
              <a:t>Belt slope</a:t>
            </a:r>
          </a:p>
        </p:txBody>
      </p:sp>
      <p:sp>
        <p:nvSpPr>
          <p:cNvPr id="12" name="Прямоугольник 11"/>
          <p:cNvSpPr/>
          <p:nvPr/>
        </p:nvSpPr>
        <p:spPr>
          <a:xfrm>
            <a:off x="4778375" y="2603500"/>
            <a:ext cx="669925" cy="292100"/>
          </a:xfrm>
          <a:prstGeom prst="rect">
            <a:avLst/>
          </a:prstGeom>
          <a:solidFill>
            <a:schemeClr val="accent6">
              <a:lumMod val="40000"/>
              <a:lumOff val="60000"/>
            </a:schemeClr>
          </a:solidFill>
        </p:spPr>
        <p:txBody>
          <a:bodyPr lIns="0" tIns="0" rIns="0" bIns="0"/>
          <a:lstStyle/>
          <a:p>
            <a:r>
              <a:rPr lang="en-US" b="1"/>
              <a:t>OPC</a:t>
            </a:r>
          </a:p>
        </p:txBody>
      </p:sp>
      <p:sp>
        <p:nvSpPr>
          <p:cNvPr id="13" name="Прямоугольник 12"/>
          <p:cNvSpPr/>
          <p:nvPr/>
        </p:nvSpPr>
        <p:spPr>
          <a:xfrm>
            <a:off x="3067050" y="1714500"/>
            <a:ext cx="901700" cy="279400"/>
          </a:xfrm>
          <a:prstGeom prst="rect">
            <a:avLst/>
          </a:prstGeom>
          <a:solidFill>
            <a:schemeClr val="accent6">
              <a:lumMod val="40000"/>
              <a:lumOff val="60000"/>
            </a:schemeClr>
          </a:solidFill>
        </p:spPr>
        <p:txBody>
          <a:bodyPr lIns="0" tIns="0" rIns="0" bIns="0"/>
          <a:lstStyle/>
          <a:p>
            <a:r>
              <a:rPr lang="en-US" b="1"/>
              <a:t>location</a:t>
            </a:r>
          </a:p>
        </p:txBody>
      </p:sp>
      <p:sp>
        <p:nvSpPr>
          <p:cNvPr id="14" name="Прямоугольник 13"/>
          <p:cNvSpPr/>
          <p:nvPr/>
        </p:nvSpPr>
        <p:spPr>
          <a:xfrm>
            <a:off x="2555875" y="3321050"/>
            <a:ext cx="1235075" cy="292100"/>
          </a:xfrm>
          <a:prstGeom prst="rect">
            <a:avLst/>
          </a:prstGeom>
          <a:solidFill>
            <a:schemeClr val="accent6">
              <a:lumMod val="60000"/>
              <a:lumOff val="40000"/>
            </a:schemeClr>
          </a:solidFill>
        </p:spPr>
        <p:txBody>
          <a:bodyPr lIns="0" tIns="0" rIns="0" bIns="0"/>
          <a:lstStyle/>
          <a:p>
            <a:r>
              <a:rPr lang="en-US" b="1"/>
              <a:t>route</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5" name="Picture 7"/>
          <p:cNvPicPr>
            <a:picLocks noChangeAspect="1" noChangeArrowheads="1"/>
          </p:cNvPicPr>
          <p:nvPr/>
        </p:nvPicPr>
        <p:blipFill>
          <a:blip r:embed="rId2" cstate="print"/>
          <a:srcRect/>
          <a:stretch>
            <a:fillRect/>
          </a:stretch>
        </p:blipFill>
        <p:spPr bwMode="auto">
          <a:xfrm>
            <a:off x="6084888" y="3875088"/>
            <a:ext cx="2733675" cy="2609850"/>
          </a:xfrm>
          <a:prstGeom prst="rect">
            <a:avLst/>
          </a:prstGeom>
          <a:noFill/>
          <a:ln w="9525">
            <a:noFill/>
            <a:miter lim="800000"/>
            <a:headEnd/>
            <a:tailEnd/>
          </a:ln>
        </p:spPr>
      </p:pic>
      <p:pic>
        <p:nvPicPr>
          <p:cNvPr id="31746" name="Picture 6"/>
          <p:cNvPicPr>
            <a:picLocks noChangeAspect="1" noChangeArrowheads="1"/>
          </p:cNvPicPr>
          <p:nvPr/>
        </p:nvPicPr>
        <p:blipFill>
          <a:blip r:embed="rId3" cstate="print"/>
          <a:srcRect/>
          <a:stretch>
            <a:fillRect/>
          </a:stretch>
        </p:blipFill>
        <p:spPr bwMode="auto">
          <a:xfrm>
            <a:off x="179388" y="3683000"/>
            <a:ext cx="2619375" cy="2809875"/>
          </a:xfrm>
          <a:prstGeom prst="rect">
            <a:avLst/>
          </a:prstGeom>
          <a:noFill/>
          <a:ln w="9525">
            <a:noFill/>
            <a:miter lim="800000"/>
            <a:headEnd/>
            <a:tailEnd/>
          </a:ln>
        </p:spPr>
      </p:pic>
      <p:pic>
        <p:nvPicPr>
          <p:cNvPr id="31747" name="Picture 9"/>
          <p:cNvPicPr>
            <a:picLocks noChangeAspect="1" noChangeArrowheads="1"/>
          </p:cNvPicPr>
          <p:nvPr/>
        </p:nvPicPr>
        <p:blipFill>
          <a:blip r:embed="rId4" cstate="print"/>
          <a:srcRect/>
          <a:stretch>
            <a:fillRect/>
          </a:stretch>
        </p:blipFill>
        <p:spPr bwMode="auto">
          <a:xfrm>
            <a:off x="2798763" y="3773488"/>
            <a:ext cx="3143250" cy="2628900"/>
          </a:xfrm>
          <a:prstGeom prst="rect">
            <a:avLst/>
          </a:prstGeom>
          <a:noFill/>
          <a:ln w="9525">
            <a:noFill/>
            <a:miter lim="800000"/>
            <a:headEnd/>
            <a:tailEnd/>
          </a:ln>
        </p:spPr>
      </p:pic>
      <p:pic>
        <p:nvPicPr>
          <p:cNvPr id="31750" name="Picture 7"/>
          <p:cNvPicPr>
            <a:picLocks noChangeAspect="1" noChangeArrowheads="1"/>
          </p:cNvPicPr>
          <p:nvPr/>
        </p:nvPicPr>
        <p:blipFill>
          <a:blip r:embed="rId2" cstate="print"/>
          <a:srcRect/>
          <a:stretch>
            <a:fillRect/>
          </a:stretch>
        </p:blipFill>
        <p:spPr bwMode="auto">
          <a:xfrm>
            <a:off x="6057900" y="3883025"/>
            <a:ext cx="2733675" cy="2609850"/>
          </a:xfrm>
          <a:prstGeom prst="rect">
            <a:avLst/>
          </a:prstGeom>
          <a:noFill/>
          <a:ln w="9525">
            <a:noFill/>
            <a:miter lim="800000"/>
            <a:headEnd/>
            <a:tailEnd/>
          </a:ln>
        </p:spPr>
      </p:pic>
      <p:pic>
        <p:nvPicPr>
          <p:cNvPr id="31751" name="Picture 6"/>
          <p:cNvPicPr>
            <a:picLocks noChangeAspect="1" noChangeArrowheads="1"/>
          </p:cNvPicPr>
          <p:nvPr/>
        </p:nvPicPr>
        <p:blipFill>
          <a:blip r:embed="rId3" cstate="print"/>
          <a:srcRect/>
          <a:stretch>
            <a:fillRect/>
          </a:stretch>
        </p:blipFill>
        <p:spPr bwMode="auto">
          <a:xfrm>
            <a:off x="153988" y="3690938"/>
            <a:ext cx="2619375" cy="2809875"/>
          </a:xfrm>
          <a:prstGeom prst="rect">
            <a:avLst/>
          </a:prstGeom>
          <a:noFill/>
          <a:ln w="9525">
            <a:noFill/>
            <a:miter lim="800000"/>
            <a:headEnd/>
            <a:tailEnd/>
          </a:ln>
        </p:spPr>
      </p:pic>
      <p:pic>
        <p:nvPicPr>
          <p:cNvPr id="31752" name="Picture 9"/>
          <p:cNvPicPr>
            <a:picLocks noChangeAspect="1" noChangeArrowheads="1"/>
          </p:cNvPicPr>
          <p:nvPr/>
        </p:nvPicPr>
        <p:blipFill>
          <a:blip r:embed="rId4" cstate="print"/>
          <a:srcRect/>
          <a:stretch>
            <a:fillRect/>
          </a:stretch>
        </p:blipFill>
        <p:spPr bwMode="auto">
          <a:xfrm>
            <a:off x="2773363" y="3781425"/>
            <a:ext cx="3143250" cy="2628900"/>
          </a:xfrm>
          <a:prstGeom prst="rect">
            <a:avLst/>
          </a:prstGeom>
          <a:noFill/>
          <a:ln w="9525">
            <a:noFill/>
            <a:miter lim="800000"/>
            <a:headEnd/>
            <a:tailEnd/>
          </a:ln>
        </p:spPr>
      </p:pic>
      <p:sp>
        <p:nvSpPr>
          <p:cNvPr id="9" name="Объект 2"/>
          <p:cNvSpPr txBox="1">
            <a:spLocks/>
          </p:cNvSpPr>
          <p:nvPr/>
        </p:nvSpPr>
        <p:spPr>
          <a:xfrm>
            <a:off x="0" y="1660525"/>
            <a:ext cx="9144000" cy="1616075"/>
          </a:xfrm>
          <a:prstGeom prst="rect">
            <a:avLst/>
          </a:prstGeom>
        </p:spPr>
        <p:txBody>
          <a:bodyPr>
            <a:normAutofit fontScale="40000" lnSpcReduction="20000"/>
          </a:bodyPr>
          <a:lst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a:lstStyle>
          <a:p>
            <a:pPr>
              <a:buFont typeface="Arial"/>
              <a:buChar char="•"/>
              <a:defRPr/>
            </a:pPr>
            <a:r>
              <a:rPr lang="ru-RU" sz="3400" dirty="0" err="1">
                <a:latin typeface="Arial"/>
                <a:cs typeface="Arial"/>
              </a:rPr>
              <a:t>Producing</a:t>
            </a:r>
            <a:r>
              <a:rPr lang="ru-RU" sz="3400" dirty="0">
                <a:latin typeface="Arial"/>
                <a:cs typeface="Arial"/>
              </a:rPr>
              <a:t> </a:t>
            </a:r>
            <a:r>
              <a:rPr lang="ru-RU" sz="3400" dirty="0" err="1">
                <a:latin typeface="Arial"/>
                <a:cs typeface="Arial"/>
              </a:rPr>
              <a:t>block</a:t>
            </a:r>
            <a:r>
              <a:rPr lang="ru-RU" sz="3400" dirty="0">
                <a:latin typeface="Arial"/>
                <a:cs typeface="Arial"/>
              </a:rPr>
              <a:t> </a:t>
            </a:r>
            <a:r>
              <a:rPr lang="ru-RU" sz="3400" dirty="0" err="1">
                <a:latin typeface="Arial"/>
                <a:cs typeface="Arial"/>
              </a:rPr>
              <a:t>sizes</a:t>
            </a:r>
            <a:r>
              <a:rPr lang="ru-RU" sz="3400" dirty="0">
                <a:latin typeface="Arial"/>
                <a:cs typeface="Arial"/>
              </a:rPr>
              <a:t> </a:t>
            </a:r>
            <a:r>
              <a:rPr lang="ru-RU" sz="3400" dirty="0" err="1">
                <a:latin typeface="Arial"/>
                <a:cs typeface="Arial"/>
              </a:rPr>
              <a:t>from</a:t>
            </a:r>
            <a:r>
              <a:rPr lang="ru-RU" sz="3400" dirty="0">
                <a:latin typeface="Arial"/>
                <a:cs typeface="Arial"/>
              </a:rPr>
              <a:t> 100 </a:t>
            </a:r>
            <a:r>
              <a:rPr lang="ru-RU" sz="3400" dirty="0" err="1">
                <a:latin typeface="Arial"/>
                <a:cs typeface="Arial"/>
              </a:rPr>
              <a:t>х</a:t>
            </a:r>
            <a:r>
              <a:rPr lang="ru-RU" sz="3400" dirty="0">
                <a:latin typeface="Arial"/>
                <a:cs typeface="Arial"/>
              </a:rPr>
              <a:t> 60 </a:t>
            </a:r>
            <a:r>
              <a:rPr lang="ru-RU" sz="3400" dirty="0" err="1">
                <a:latin typeface="Arial"/>
                <a:cs typeface="Arial"/>
              </a:rPr>
              <a:t>m</a:t>
            </a:r>
            <a:r>
              <a:rPr lang="ru-RU" sz="3400" dirty="0">
                <a:latin typeface="Arial"/>
                <a:cs typeface="Arial"/>
              </a:rPr>
              <a:t> </a:t>
            </a:r>
            <a:r>
              <a:rPr lang="ru-RU" sz="3400" dirty="0" err="1">
                <a:latin typeface="Arial"/>
                <a:cs typeface="Arial"/>
              </a:rPr>
              <a:t>to</a:t>
            </a:r>
            <a:r>
              <a:rPr lang="ru-RU" sz="3400" dirty="0">
                <a:latin typeface="Arial"/>
                <a:cs typeface="Arial"/>
              </a:rPr>
              <a:t> 300 </a:t>
            </a:r>
            <a:r>
              <a:rPr lang="ru-RU" sz="3400" dirty="0" err="1">
                <a:latin typeface="Arial"/>
                <a:cs typeface="Arial"/>
              </a:rPr>
              <a:t>х</a:t>
            </a:r>
            <a:r>
              <a:rPr lang="ru-RU" sz="3400" dirty="0">
                <a:latin typeface="Arial"/>
                <a:cs typeface="Arial"/>
              </a:rPr>
              <a:t> 60 </a:t>
            </a:r>
            <a:r>
              <a:rPr lang="ru-RU" sz="3400" dirty="0" err="1">
                <a:latin typeface="Arial"/>
                <a:cs typeface="Arial"/>
              </a:rPr>
              <a:t>m</a:t>
            </a:r>
            <a:endParaRPr lang="ru-RU" sz="3400" dirty="0">
              <a:latin typeface="Arial"/>
              <a:cs typeface="Arial"/>
            </a:endParaRPr>
          </a:p>
          <a:p>
            <a:pPr>
              <a:buFont typeface="Arial"/>
              <a:buChar char="•"/>
              <a:defRPr/>
            </a:pPr>
            <a:r>
              <a:rPr lang="ru-RU" sz="3500" dirty="0" err="1">
                <a:latin typeface="Arial"/>
                <a:cs typeface="Arial"/>
              </a:rPr>
              <a:t>Producing</a:t>
            </a:r>
            <a:r>
              <a:rPr lang="ru-RU" sz="3500" dirty="0">
                <a:latin typeface="Arial"/>
                <a:cs typeface="Arial"/>
              </a:rPr>
              <a:t> </a:t>
            </a:r>
            <a:r>
              <a:rPr lang="ru-RU" sz="3500" dirty="0" err="1">
                <a:latin typeface="Arial"/>
                <a:cs typeface="Arial"/>
              </a:rPr>
              <a:t>block</a:t>
            </a:r>
            <a:r>
              <a:rPr lang="ru-RU" sz="3500" dirty="0">
                <a:latin typeface="Arial"/>
                <a:cs typeface="Arial"/>
              </a:rPr>
              <a:t> </a:t>
            </a:r>
            <a:r>
              <a:rPr lang="ru-RU" sz="3500" dirty="0" err="1">
                <a:latin typeface="Arial"/>
                <a:cs typeface="Arial"/>
              </a:rPr>
              <a:t>output</a:t>
            </a:r>
            <a:r>
              <a:rPr lang="ru-RU" sz="3500" dirty="0">
                <a:latin typeface="Arial"/>
                <a:cs typeface="Arial"/>
              </a:rPr>
              <a:t> </a:t>
            </a:r>
            <a:r>
              <a:rPr lang="ru-RU" sz="3500" dirty="0" err="1">
                <a:latin typeface="Arial"/>
                <a:cs typeface="Arial"/>
              </a:rPr>
              <a:t>comprises</a:t>
            </a:r>
            <a:r>
              <a:rPr lang="ru-RU" sz="3500" dirty="0">
                <a:latin typeface="Arial"/>
                <a:cs typeface="Arial"/>
              </a:rPr>
              <a:t> 1 </a:t>
            </a:r>
            <a:r>
              <a:rPr lang="ru-RU" sz="3500" dirty="0" err="1">
                <a:latin typeface="Arial"/>
                <a:cs typeface="Arial"/>
              </a:rPr>
              <a:t>mln</a:t>
            </a:r>
            <a:r>
              <a:rPr lang="ru-RU" sz="3500" dirty="0">
                <a:latin typeface="Arial"/>
                <a:cs typeface="Arial"/>
              </a:rPr>
              <a:t>. </a:t>
            </a:r>
            <a:r>
              <a:rPr lang="ru-RU" sz="3500" dirty="0" err="1">
                <a:latin typeface="Arial"/>
                <a:cs typeface="Arial"/>
              </a:rPr>
              <a:t>t</a:t>
            </a:r>
            <a:r>
              <a:rPr lang="ru-RU" sz="3500" dirty="0">
                <a:latin typeface="Arial"/>
                <a:cs typeface="Arial"/>
              </a:rPr>
              <a:t>/</a:t>
            </a:r>
            <a:r>
              <a:rPr lang="ru-RU" sz="3500" dirty="0" err="1">
                <a:latin typeface="Arial"/>
                <a:cs typeface="Arial"/>
              </a:rPr>
              <a:t>year</a:t>
            </a:r>
            <a:r>
              <a:rPr lang="ru-RU" sz="3500" dirty="0">
                <a:latin typeface="Arial"/>
                <a:cs typeface="Arial"/>
              </a:rPr>
              <a:t> </a:t>
            </a:r>
            <a:r>
              <a:rPr lang="ru-RU" sz="3500" dirty="0" err="1">
                <a:latin typeface="Arial"/>
                <a:cs typeface="Arial"/>
              </a:rPr>
              <a:t>and</a:t>
            </a:r>
            <a:r>
              <a:rPr lang="ru-RU" sz="3500" dirty="0">
                <a:latin typeface="Arial"/>
                <a:cs typeface="Arial"/>
              </a:rPr>
              <a:t> </a:t>
            </a:r>
            <a:r>
              <a:rPr lang="ru-RU" sz="3500" dirty="0" err="1">
                <a:latin typeface="Arial"/>
                <a:cs typeface="Arial"/>
              </a:rPr>
              <a:t>above</a:t>
            </a:r>
            <a:endParaRPr lang="ru-RU" sz="3500" dirty="0">
              <a:latin typeface="Arial"/>
              <a:cs typeface="Arial"/>
            </a:endParaRPr>
          </a:p>
          <a:p>
            <a:pPr>
              <a:buFont typeface="Arial"/>
              <a:buChar char="•"/>
              <a:defRPr/>
            </a:pPr>
            <a:r>
              <a:rPr lang="ru-RU" sz="3500" dirty="0">
                <a:latin typeface="Arial"/>
                <a:cs typeface="Arial"/>
              </a:rPr>
              <a:t>LHD </a:t>
            </a:r>
            <a:r>
              <a:rPr lang="ru-RU" sz="3500" dirty="0" err="1">
                <a:latin typeface="Arial"/>
                <a:cs typeface="Arial"/>
              </a:rPr>
              <a:t>technique</a:t>
            </a:r>
            <a:r>
              <a:rPr lang="ru-RU" sz="3500" dirty="0">
                <a:latin typeface="Arial"/>
                <a:cs typeface="Arial"/>
              </a:rPr>
              <a:t> </a:t>
            </a:r>
            <a:r>
              <a:rPr lang="ru-RU" sz="3500" dirty="0" err="1">
                <a:latin typeface="Arial"/>
                <a:cs typeface="Arial"/>
              </a:rPr>
              <a:t>and</a:t>
            </a:r>
            <a:r>
              <a:rPr lang="ru-RU" sz="3500" dirty="0">
                <a:latin typeface="Arial"/>
                <a:cs typeface="Arial"/>
              </a:rPr>
              <a:t> </a:t>
            </a:r>
            <a:r>
              <a:rPr lang="ru-RU" sz="3500" dirty="0" err="1">
                <a:latin typeface="Arial"/>
                <a:cs typeface="Arial"/>
              </a:rPr>
              <a:t>remote</a:t>
            </a:r>
            <a:r>
              <a:rPr lang="ru-RU" sz="3500" dirty="0">
                <a:latin typeface="Arial"/>
                <a:cs typeface="Arial"/>
              </a:rPr>
              <a:t> </a:t>
            </a:r>
            <a:r>
              <a:rPr lang="ru-RU" sz="3500" dirty="0" err="1">
                <a:latin typeface="Arial"/>
                <a:cs typeface="Arial"/>
              </a:rPr>
              <a:t>control</a:t>
            </a:r>
            <a:r>
              <a:rPr lang="ru-RU" sz="3500" dirty="0">
                <a:latin typeface="Arial"/>
                <a:cs typeface="Arial"/>
              </a:rPr>
              <a:t> </a:t>
            </a:r>
            <a:r>
              <a:rPr lang="ru-RU" sz="3500" dirty="0" err="1">
                <a:latin typeface="Arial"/>
                <a:cs typeface="Arial"/>
              </a:rPr>
              <a:t>are</a:t>
            </a:r>
            <a:r>
              <a:rPr lang="ru-RU" sz="3500" dirty="0">
                <a:latin typeface="Arial"/>
                <a:cs typeface="Arial"/>
              </a:rPr>
              <a:t> </a:t>
            </a:r>
            <a:r>
              <a:rPr lang="ru-RU" sz="3500" dirty="0" err="1">
                <a:latin typeface="Arial"/>
                <a:cs typeface="Arial"/>
              </a:rPr>
              <a:t>used</a:t>
            </a:r>
            <a:endParaRPr lang="ru-RU" sz="3500" dirty="0">
              <a:latin typeface="Arial"/>
              <a:cs typeface="Arial"/>
            </a:endParaRPr>
          </a:p>
          <a:p>
            <a:pPr>
              <a:buFont typeface="Arial"/>
              <a:buChar char="•"/>
              <a:defRPr/>
            </a:pPr>
            <a:r>
              <a:rPr lang="ru-RU" sz="3500" dirty="0" err="1">
                <a:latin typeface="Arial"/>
                <a:cs typeface="Arial"/>
              </a:rPr>
              <a:t>Ore</a:t>
            </a:r>
            <a:r>
              <a:rPr lang="ru-RU" sz="3500" dirty="0">
                <a:latin typeface="Arial"/>
                <a:cs typeface="Arial"/>
              </a:rPr>
              <a:t> </a:t>
            </a:r>
            <a:r>
              <a:rPr lang="ru-RU" sz="3500" dirty="0" err="1">
                <a:latin typeface="Arial"/>
                <a:cs typeface="Arial"/>
              </a:rPr>
              <a:t>is</a:t>
            </a:r>
            <a:r>
              <a:rPr lang="ru-RU" sz="3500" dirty="0">
                <a:latin typeface="Arial"/>
                <a:cs typeface="Arial"/>
              </a:rPr>
              <a:t> </a:t>
            </a:r>
            <a:r>
              <a:rPr lang="ru-RU" sz="3500" dirty="0" err="1">
                <a:latin typeface="Arial"/>
                <a:cs typeface="Arial"/>
              </a:rPr>
              <a:t>loaded</a:t>
            </a:r>
            <a:r>
              <a:rPr lang="ru-RU" sz="3500" dirty="0">
                <a:latin typeface="Arial"/>
                <a:cs typeface="Arial"/>
              </a:rPr>
              <a:t> </a:t>
            </a:r>
            <a:r>
              <a:rPr lang="ru-RU" sz="3500" dirty="0" err="1">
                <a:latin typeface="Arial"/>
                <a:cs typeface="Arial"/>
              </a:rPr>
              <a:t>at</a:t>
            </a:r>
            <a:r>
              <a:rPr lang="ru-RU" sz="3500" dirty="0">
                <a:latin typeface="Arial"/>
                <a:cs typeface="Arial"/>
              </a:rPr>
              <a:t> </a:t>
            </a:r>
            <a:r>
              <a:rPr lang="ru-RU" sz="3500" dirty="0" err="1">
                <a:latin typeface="Arial"/>
                <a:cs typeface="Arial"/>
              </a:rPr>
              <a:t>the</a:t>
            </a:r>
            <a:r>
              <a:rPr lang="ru-RU" sz="3500" dirty="0">
                <a:latin typeface="Arial"/>
                <a:cs typeface="Arial"/>
              </a:rPr>
              <a:t> </a:t>
            </a:r>
            <a:r>
              <a:rPr lang="ru-RU" sz="3500" dirty="0" err="1">
                <a:latin typeface="Arial"/>
                <a:cs typeface="Arial"/>
              </a:rPr>
              <a:t>ore-tramming</a:t>
            </a:r>
            <a:r>
              <a:rPr lang="ru-RU" sz="3500" dirty="0">
                <a:latin typeface="Arial"/>
                <a:cs typeface="Arial"/>
              </a:rPr>
              <a:t> </a:t>
            </a:r>
            <a:r>
              <a:rPr lang="ru-RU" sz="3500" dirty="0" err="1">
                <a:latin typeface="Arial"/>
                <a:cs typeface="Arial"/>
              </a:rPr>
              <a:t>floor</a:t>
            </a:r>
            <a:r>
              <a:rPr lang="ru-RU" sz="3500" dirty="0">
                <a:latin typeface="Arial"/>
                <a:cs typeface="Arial"/>
              </a:rPr>
              <a:t> </a:t>
            </a:r>
            <a:r>
              <a:rPr lang="ru-RU" sz="3500" dirty="0" err="1">
                <a:latin typeface="Arial"/>
                <a:cs typeface="Arial"/>
              </a:rPr>
              <a:t>only</a:t>
            </a:r>
            <a:endParaRPr lang="ru-RU" sz="3500" dirty="0">
              <a:latin typeface="Arial"/>
              <a:cs typeface="Arial"/>
            </a:endParaRPr>
          </a:p>
          <a:p>
            <a:pPr>
              <a:buFont typeface="Arial"/>
              <a:buChar char="•"/>
              <a:defRPr/>
            </a:pPr>
            <a:r>
              <a:rPr lang="ru-RU" sz="3500" dirty="0" err="1">
                <a:latin typeface="Arial"/>
                <a:cs typeface="Arial"/>
              </a:rPr>
              <a:t>Common</a:t>
            </a:r>
            <a:r>
              <a:rPr lang="ru-RU" sz="3500" dirty="0">
                <a:latin typeface="Arial"/>
                <a:cs typeface="Arial"/>
              </a:rPr>
              <a:t> </a:t>
            </a:r>
            <a:r>
              <a:rPr lang="ru-RU" sz="3500" dirty="0" err="1">
                <a:latin typeface="Arial"/>
                <a:cs typeface="Arial"/>
              </a:rPr>
              <a:t>preparation</a:t>
            </a:r>
            <a:r>
              <a:rPr lang="ru-RU" sz="3500" dirty="0">
                <a:latin typeface="Arial"/>
                <a:cs typeface="Arial"/>
              </a:rPr>
              <a:t> </a:t>
            </a:r>
            <a:r>
              <a:rPr lang="ru-RU" sz="3500" dirty="0" err="1">
                <a:latin typeface="Arial"/>
                <a:cs typeface="Arial"/>
              </a:rPr>
              <a:t>method</a:t>
            </a:r>
            <a:r>
              <a:rPr lang="ru-RU" sz="3500" dirty="0">
                <a:latin typeface="Arial"/>
                <a:cs typeface="Arial"/>
              </a:rPr>
              <a:t> </a:t>
            </a:r>
            <a:r>
              <a:rPr lang="ru-RU" sz="3500" dirty="0" err="1">
                <a:latin typeface="Arial"/>
                <a:cs typeface="Arial"/>
              </a:rPr>
              <a:t>allows</a:t>
            </a:r>
            <a:r>
              <a:rPr lang="ru-RU" sz="3500" dirty="0">
                <a:latin typeface="Arial"/>
                <a:cs typeface="Arial"/>
              </a:rPr>
              <a:t> </a:t>
            </a:r>
            <a:r>
              <a:rPr lang="ru-RU" sz="3500" dirty="0" err="1">
                <a:latin typeface="Arial"/>
                <a:cs typeface="Arial"/>
              </a:rPr>
              <a:t>application</a:t>
            </a:r>
            <a:r>
              <a:rPr lang="ru-RU" sz="3500" dirty="0">
                <a:latin typeface="Arial"/>
                <a:cs typeface="Arial"/>
              </a:rPr>
              <a:t> </a:t>
            </a:r>
            <a:r>
              <a:rPr lang="ru-RU" sz="3500" dirty="0" err="1">
                <a:latin typeface="Arial"/>
                <a:cs typeface="Arial"/>
              </a:rPr>
              <a:t>of</a:t>
            </a:r>
            <a:r>
              <a:rPr lang="ru-RU" sz="3500" dirty="0">
                <a:latin typeface="Arial"/>
                <a:cs typeface="Arial"/>
              </a:rPr>
              <a:t> </a:t>
            </a:r>
            <a:r>
              <a:rPr lang="ru-RU" sz="3500" dirty="0" err="1">
                <a:latin typeface="Arial"/>
                <a:cs typeface="Arial"/>
              </a:rPr>
              <a:t>any</a:t>
            </a:r>
            <a:r>
              <a:rPr lang="ru-RU" sz="3500" dirty="0">
                <a:latin typeface="Arial"/>
                <a:cs typeface="Arial"/>
              </a:rPr>
              <a:t> </a:t>
            </a:r>
            <a:r>
              <a:rPr lang="ru-RU" sz="3500" dirty="0" err="1">
                <a:latin typeface="Arial"/>
                <a:cs typeface="Arial"/>
              </a:rPr>
              <a:t>mining</a:t>
            </a:r>
            <a:r>
              <a:rPr lang="ru-RU" sz="3500" dirty="0">
                <a:latin typeface="Arial"/>
                <a:cs typeface="Arial"/>
              </a:rPr>
              <a:t> </a:t>
            </a:r>
            <a:r>
              <a:rPr lang="ru-RU" sz="3500" dirty="0" err="1">
                <a:latin typeface="Arial"/>
                <a:cs typeface="Arial"/>
              </a:rPr>
              <a:t>system</a:t>
            </a:r>
            <a:r>
              <a:rPr lang="ru-RU" sz="3500" dirty="0">
                <a:latin typeface="Arial"/>
                <a:cs typeface="Arial"/>
              </a:rPr>
              <a:t> </a:t>
            </a:r>
            <a:r>
              <a:rPr lang="ru-RU" sz="3500" dirty="0" err="1">
                <a:latin typeface="Arial"/>
                <a:cs typeface="Arial"/>
              </a:rPr>
              <a:t>depending</a:t>
            </a:r>
            <a:r>
              <a:rPr lang="ru-RU" sz="3500" dirty="0">
                <a:latin typeface="Arial"/>
                <a:cs typeface="Arial"/>
              </a:rPr>
              <a:t> </a:t>
            </a:r>
            <a:r>
              <a:rPr lang="ru-RU" sz="3500" dirty="0" err="1">
                <a:latin typeface="Arial"/>
                <a:cs typeface="Arial"/>
              </a:rPr>
              <a:t>on</a:t>
            </a:r>
            <a:r>
              <a:rPr lang="ru-RU" sz="3500" dirty="0">
                <a:latin typeface="Arial"/>
                <a:cs typeface="Arial"/>
              </a:rPr>
              <a:t> </a:t>
            </a:r>
            <a:r>
              <a:rPr lang="ru-RU" sz="3500" dirty="0" err="1">
                <a:latin typeface="Arial"/>
                <a:cs typeface="Arial"/>
              </a:rPr>
              <a:t>the</a:t>
            </a:r>
            <a:r>
              <a:rPr lang="ru-RU" sz="3500" dirty="0">
                <a:latin typeface="Arial"/>
                <a:cs typeface="Arial"/>
              </a:rPr>
              <a:t> </a:t>
            </a:r>
            <a:r>
              <a:rPr lang="ru-RU" sz="3500" dirty="0" err="1">
                <a:latin typeface="Arial"/>
                <a:cs typeface="Arial"/>
              </a:rPr>
              <a:t>mining</a:t>
            </a:r>
            <a:r>
              <a:rPr lang="ru-RU" sz="3500" dirty="0">
                <a:latin typeface="Arial"/>
                <a:cs typeface="Arial"/>
              </a:rPr>
              <a:t> </a:t>
            </a:r>
            <a:r>
              <a:rPr lang="ru-RU" sz="3500" dirty="0" err="1">
                <a:latin typeface="Arial"/>
                <a:cs typeface="Arial"/>
              </a:rPr>
              <a:t>and</a:t>
            </a:r>
            <a:r>
              <a:rPr lang="ru-RU" sz="3500" dirty="0">
                <a:latin typeface="Arial"/>
                <a:cs typeface="Arial"/>
              </a:rPr>
              <a:t> </a:t>
            </a:r>
            <a:r>
              <a:rPr lang="ru-RU" sz="3500" dirty="0" err="1">
                <a:latin typeface="Arial"/>
                <a:cs typeface="Arial"/>
              </a:rPr>
              <a:t>geological</a:t>
            </a:r>
            <a:r>
              <a:rPr lang="ru-RU" sz="3500" dirty="0">
                <a:latin typeface="Arial"/>
                <a:cs typeface="Arial"/>
              </a:rPr>
              <a:t> </a:t>
            </a:r>
            <a:r>
              <a:rPr lang="ru-RU" sz="3500" dirty="0" err="1">
                <a:latin typeface="Arial"/>
                <a:cs typeface="Arial"/>
              </a:rPr>
              <a:t>conditions</a:t>
            </a:r>
            <a:endParaRPr lang="ru-RU" sz="3500" dirty="0">
              <a:latin typeface="Arial"/>
              <a:cs typeface="Arial"/>
            </a:endParaRPr>
          </a:p>
        </p:txBody>
      </p:sp>
      <p:sp>
        <p:nvSpPr>
          <p:cNvPr id="10" name="Объект 2"/>
          <p:cNvSpPr txBox="1">
            <a:spLocks/>
          </p:cNvSpPr>
          <p:nvPr/>
        </p:nvSpPr>
        <p:spPr>
          <a:xfrm>
            <a:off x="395288" y="3441700"/>
            <a:ext cx="2403475" cy="619125"/>
          </a:xfrm>
          <a:prstGeom prst="rect">
            <a:avLst/>
          </a:prstGeom>
        </p:spPr>
        <p:txBody>
          <a:bodyPr>
            <a:normAutofit fontScale="92500"/>
          </a:bodyPr>
          <a:lst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a:lstStyle>
          <a:p>
            <a:pPr marL="45720" indent="0">
              <a:buFont typeface="Georgia" pitchFamily="18" charset="0"/>
              <a:buNone/>
              <a:defRPr/>
            </a:pPr>
            <a:r>
              <a:rPr lang="ru-RU" sz="1100" dirty="0" err="1">
                <a:latin typeface="Arial"/>
              </a:rPr>
              <a:t>Driving</a:t>
            </a:r>
            <a:r>
              <a:rPr lang="ru-RU" sz="1100" dirty="0">
                <a:latin typeface="Arial"/>
              </a:rPr>
              <a:t> </a:t>
            </a:r>
            <a:r>
              <a:rPr lang="ru-RU" sz="1100" dirty="0" err="1">
                <a:latin typeface="Arial"/>
              </a:rPr>
              <a:t>sublevel</a:t>
            </a:r>
            <a:r>
              <a:rPr lang="ru-RU" sz="1100" dirty="0">
                <a:latin typeface="Arial"/>
              </a:rPr>
              <a:t> </a:t>
            </a:r>
            <a:r>
              <a:rPr lang="ru-RU" sz="1100" dirty="0" err="1">
                <a:latin typeface="Arial"/>
              </a:rPr>
              <a:t>entries</a:t>
            </a:r>
            <a:r>
              <a:rPr lang="ru-RU" sz="1100" dirty="0">
                <a:latin typeface="Arial"/>
              </a:rPr>
              <a:t> </a:t>
            </a:r>
            <a:r>
              <a:rPr lang="ru-RU" sz="1100" dirty="0" err="1">
                <a:latin typeface="Arial"/>
              </a:rPr>
              <a:t>and</a:t>
            </a:r>
            <a:r>
              <a:rPr lang="ru-RU" sz="1100" dirty="0">
                <a:latin typeface="Arial"/>
              </a:rPr>
              <a:t> </a:t>
            </a:r>
            <a:r>
              <a:rPr lang="ru-RU" sz="1100" dirty="0" err="1">
                <a:latin typeface="Arial"/>
              </a:rPr>
              <a:t>workings</a:t>
            </a:r>
            <a:r>
              <a:rPr lang="ru-RU" sz="1100" dirty="0">
                <a:latin typeface="Arial"/>
              </a:rPr>
              <a:t> </a:t>
            </a:r>
            <a:r>
              <a:rPr lang="ru-RU" sz="1100" dirty="0" err="1">
                <a:latin typeface="Arial"/>
              </a:rPr>
              <a:t>of</a:t>
            </a:r>
            <a:r>
              <a:rPr lang="ru-RU" sz="1100" dirty="0">
                <a:latin typeface="Arial"/>
              </a:rPr>
              <a:t> </a:t>
            </a:r>
            <a:r>
              <a:rPr lang="ru-RU" sz="1100" dirty="0" err="1">
                <a:latin typeface="Arial"/>
              </a:rPr>
              <a:t>the</a:t>
            </a:r>
            <a:r>
              <a:rPr lang="ru-RU" sz="1100" dirty="0">
                <a:latin typeface="Arial"/>
              </a:rPr>
              <a:t> </a:t>
            </a:r>
            <a:r>
              <a:rPr lang="ru-RU" sz="1100" dirty="0" err="1">
                <a:latin typeface="Arial"/>
              </a:rPr>
              <a:t>block</a:t>
            </a:r>
            <a:r>
              <a:rPr lang="ru-RU" sz="1100" dirty="0">
                <a:latin typeface="Arial"/>
              </a:rPr>
              <a:t> </a:t>
            </a:r>
            <a:r>
              <a:rPr lang="ru-RU" sz="1100" dirty="0" err="1">
                <a:latin typeface="Arial"/>
              </a:rPr>
              <a:t>bottom</a:t>
            </a:r>
            <a:r>
              <a:rPr lang="ru-RU" sz="1100" dirty="0">
                <a:latin typeface="Arial"/>
              </a:rPr>
              <a:t>, </a:t>
            </a:r>
            <a:r>
              <a:rPr lang="ru-RU" sz="1100" dirty="0" err="1">
                <a:latin typeface="Arial"/>
              </a:rPr>
              <a:t>boreholes</a:t>
            </a:r>
            <a:r>
              <a:rPr lang="ru-RU" sz="1100" dirty="0">
                <a:latin typeface="Arial"/>
              </a:rPr>
              <a:t> </a:t>
            </a:r>
            <a:r>
              <a:rPr lang="ru-RU" sz="1100" dirty="0" err="1">
                <a:latin typeface="Arial"/>
              </a:rPr>
              <a:t>drilling</a:t>
            </a:r>
            <a:r>
              <a:rPr lang="ru-RU" sz="1100" dirty="0">
                <a:latin typeface="Arial"/>
              </a:rPr>
              <a:t> </a:t>
            </a:r>
            <a:r>
              <a:rPr lang="ru-RU" sz="1100" dirty="0" err="1">
                <a:latin typeface="Arial"/>
              </a:rPr>
              <a:t>at</a:t>
            </a:r>
            <a:r>
              <a:rPr lang="ru-RU" sz="1100" dirty="0">
                <a:latin typeface="Arial"/>
              </a:rPr>
              <a:t> </a:t>
            </a:r>
            <a:r>
              <a:rPr lang="ru-RU" sz="1100" dirty="0" err="1">
                <a:latin typeface="Arial"/>
              </a:rPr>
              <a:t>the</a:t>
            </a:r>
            <a:r>
              <a:rPr lang="ru-RU" sz="1100" dirty="0">
                <a:latin typeface="Arial"/>
              </a:rPr>
              <a:t> </a:t>
            </a:r>
            <a:r>
              <a:rPr lang="ru-RU" sz="1100" dirty="0" err="1">
                <a:latin typeface="Arial"/>
              </a:rPr>
              <a:t>sublevels</a:t>
            </a:r>
            <a:r>
              <a:rPr lang="ru-RU" sz="1100" dirty="0">
                <a:latin typeface="Arial"/>
              </a:rPr>
              <a:t>, </a:t>
            </a:r>
            <a:r>
              <a:rPr lang="ru-RU" sz="1100" dirty="0" err="1">
                <a:latin typeface="Arial"/>
              </a:rPr>
              <a:t>blasting</a:t>
            </a:r>
            <a:endParaRPr lang="ru-RU" sz="1100" dirty="0">
              <a:latin typeface="Arial"/>
            </a:endParaRPr>
          </a:p>
        </p:txBody>
      </p:sp>
      <p:sp>
        <p:nvSpPr>
          <p:cNvPr id="11" name="Объект 2"/>
          <p:cNvSpPr txBox="1">
            <a:spLocks/>
          </p:cNvSpPr>
          <p:nvPr/>
        </p:nvSpPr>
        <p:spPr>
          <a:xfrm>
            <a:off x="3392488" y="3441700"/>
            <a:ext cx="2403475" cy="550863"/>
          </a:xfrm>
          <a:prstGeom prst="rect">
            <a:avLst/>
          </a:prstGeom>
        </p:spPr>
        <p:txBody>
          <a:bodyPr>
            <a:normAutofit fontScale="92500"/>
          </a:bodyPr>
          <a:lst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a:lstStyle>
          <a:p>
            <a:pPr marL="45720" indent="0">
              <a:buFont typeface="Georgia" pitchFamily="18" charset="0"/>
              <a:buNone/>
              <a:defRPr/>
            </a:pPr>
            <a:r>
              <a:rPr lang="ru-RU" sz="1100" dirty="0" err="1">
                <a:latin typeface="Arial"/>
              </a:rPr>
              <a:t>Output</a:t>
            </a:r>
            <a:r>
              <a:rPr lang="ru-RU" sz="1100" dirty="0">
                <a:latin typeface="Arial"/>
              </a:rPr>
              <a:t> </a:t>
            </a:r>
            <a:r>
              <a:rPr lang="ru-RU" sz="1100" dirty="0" err="1">
                <a:latin typeface="Arial"/>
              </a:rPr>
              <a:t>of</a:t>
            </a:r>
            <a:r>
              <a:rPr lang="ru-RU" sz="1100" dirty="0">
                <a:latin typeface="Arial"/>
              </a:rPr>
              <a:t> </a:t>
            </a:r>
            <a:r>
              <a:rPr lang="ru-RU" sz="1100" dirty="0" err="1">
                <a:latin typeface="Arial"/>
              </a:rPr>
              <a:t>broken</a:t>
            </a:r>
            <a:r>
              <a:rPr lang="ru-RU" sz="1100" dirty="0">
                <a:latin typeface="Arial"/>
              </a:rPr>
              <a:t> </a:t>
            </a:r>
            <a:r>
              <a:rPr lang="ru-RU" sz="1100" dirty="0" err="1">
                <a:latin typeface="Arial"/>
              </a:rPr>
              <a:t>ore</a:t>
            </a:r>
            <a:r>
              <a:rPr lang="ru-RU" sz="1100" dirty="0">
                <a:latin typeface="Arial"/>
              </a:rPr>
              <a:t> </a:t>
            </a:r>
            <a:r>
              <a:rPr lang="ru-RU" sz="1100" dirty="0" err="1">
                <a:latin typeface="Arial"/>
              </a:rPr>
              <a:t>from</a:t>
            </a:r>
            <a:r>
              <a:rPr lang="ru-RU" sz="1100" dirty="0">
                <a:latin typeface="Arial"/>
              </a:rPr>
              <a:t> </a:t>
            </a:r>
            <a:r>
              <a:rPr lang="en-US" sz="1100" dirty="0" smtClean="0">
                <a:latin typeface="Arial"/>
              </a:rPr>
              <a:t>shrink </a:t>
            </a:r>
            <a:r>
              <a:rPr lang="ru-RU" sz="1100" dirty="0" err="1" smtClean="0">
                <a:latin typeface="Arial"/>
              </a:rPr>
              <a:t>stopes</a:t>
            </a:r>
            <a:r>
              <a:rPr lang="ru-RU" sz="1100" dirty="0">
                <a:latin typeface="Arial"/>
              </a:rPr>
              <a:t>, </a:t>
            </a:r>
            <a:r>
              <a:rPr lang="ru-RU" sz="1100" dirty="0" err="1">
                <a:latin typeface="Arial"/>
              </a:rPr>
              <a:t>rock</a:t>
            </a:r>
            <a:r>
              <a:rPr lang="ru-RU" sz="1100" dirty="0">
                <a:latin typeface="Arial"/>
              </a:rPr>
              <a:t> </a:t>
            </a:r>
            <a:r>
              <a:rPr lang="ru-RU" sz="1100" dirty="0" err="1">
                <a:latin typeface="Arial"/>
              </a:rPr>
              <a:t>mass</a:t>
            </a:r>
            <a:r>
              <a:rPr lang="ru-RU" sz="1100" dirty="0">
                <a:latin typeface="Arial"/>
              </a:rPr>
              <a:t> </a:t>
            </a:r>
            <a:r>
              <a:rPr lang="ru-RU" sz="1100" dirty="0" err="1">
                <a:latin typeface="Arial"/>
              </a:rPr>
              <a:t>delivery</a:t>
            </a:r>
            <a:r>
              <a:rPr lang="ru-RU" sz="1100" dirty="0">
                <a:latin typeface="Arial"/>
              </a:rPr>
              <a:t> </a:t>
            </a:r>
            <a:r>
              <a:rPr lang="ru-RU" sz="1100" dirty="0" err="1">
                <a:latin typeface="Arial"/>
              </a:rPr>
              <a:t>through</a:t>
            </a:r>
            <a:r>
              <a:rPr lang="ru-RU" sz="1100" dirty="0">
                <a:latin typeface="Arial"/>
              </a:rPr>
              <a:t> </a:t>
            </a:r>
            <a:r>
              <a:rPr lang="ru-RU" sz="1100" dirty="0" err="1">
                <a:latin typeface="Arial"/>
              </a:rPr>
              <a:t>the</a:t>
            </a:r>
            <a:r>
              <a:rPr lang="ru-RU" sz="1100" dirty="0">
                <a:latin typeface="Arial"/>
              </a:rPr>
              <a:t> </a:t>
            </a:r>
            <a:r>
              <a:rPr lang="ru-RU" sz="1100" dirty="0" err="1">
                <a:latin typeface="Arial"/>
              </a:rPr>
              <a:t>orts</a:t>
            </a:r>
            <a:r>
              <a:rPr lang="ru-RU" sz="1100" dirty="0">
                <a:latin typeface="Arial"/>
              </a:rPr>
              <a:t>, </a:t>
            </a:r>
            <a:r>
              <a:rPr lang="ru-RU" sz="1100" dirty="0" err="1">
                <a:latin typeface="Arial"/>
              </a:rPr>
              <a:t>the</a:t>
            </a:r>
            <a:r>
              <a:rPr lang="ru-RU" sz="1100" dirty="0">
                <a:latin typeface="Arial"/>
              </a:rPr>
              <a:t> </a:t>
            </a:r>
            <a:r>
              <a:rPr lang="ru-RU" sz="1100" dirty="0" err="1">
                <a:latin typeface="Arial"/>
              </a:rPr>
              <a:t>crosscuts</a:t>
            </a:r>
            <a:r>
              <a:rPr lang="ru-RU" sz="1100" dirty="0">
                <a:latin typeface="Arial"/>
              </a:rPr>
              <a:t> </a:t>
            </a:r>
            <a:r>
              <a:rPr lang="ru-RU" sz="1100" dirty="0" err="1">
                <a:latin typeface="Arial"/>
              </a:rPr>
              <a:t>in</a:t>
            </a:r>
            <a:r>
              <a:rPr lang="ru-RU" sz="1100" dirty="0">
                <a:latin typeface="Arial"/>
              </a:rPr>
              <a:t> </a:t>
            </a:r>
            <a:r>
              <a:rPr lang="ru-RU" sz="1100" dirty="0" err="1">
                <a:latin typeface="Arial"/>
              </a:rPr>
              <a:t>the</a:t>
            </a:r>
            <a:r>
              <a:rPr lang="ru-RU" sz="1100" dirty="0">
                <a:latin typeface="Arial"/>
              </a:rPr>
              <a:t> </a:t>
            </a:r>
            <a:r>
              <a:rPr lang="ru-RU" sz="1100" dirty="0" err="1">
                <a:latin typeface="Arial"/>
              </a:rPr>
              <a:t>block</a:t>
            </a:r>
            <a:r>
              <a:rPr lang="ru-RU" sz="1100" dirty="0">
                <a:latin typeface="Arial"/>
              </a:rPr>
              <a:t> </a:t>
            </a:r>
            <a:r>
              <a:rPr lang="ru-RU" sz="1100" dirty="0" err="1">
                <a:latin typeface="Arial"/>
              </a:rPr>
              <a:t>bottom</a:t>
            </a:r>
            <a:endParaRPr lang="ru-RU" sz="1100" dirty="0">
              <a:latin typeface="Arial"/>
            </a:endParaRPr>
          </a:p>
        </p:txBody>
      </p:sp>
      <p:sp>
        <p:nvSpPr>
          <p:cNvPr id="31756" name="Объект 2"/>
          <p:cNvSpPr txBox="1">
            <a:spLocks/>
          </p:cNvSpPr>
          <p:nvPr/>
        </p:nvSpPr>
        <p:spPr bwMode="auto">
          <a:xfrm>
            <a:off x="6249988" y="3455988"/>
            <a:ext cx="2403475" cy="550862"/>
          </a:xfrm>
          <a:prstGeom prst="rect">
            <a:avLst/>
          </a:prstGeom>
          <a:noFill/>
          <a:ln w="9525">
            <a:noFill/>
            <a:miter lim="800000"/>
            <a:headEnd/>
            <a:tailEnd/>
          </a:ln>
        </p:spPr>
        <p:txBody>
          <a:bodyPr/>
          <a:lstStyle/>
          <a:p>
            <a:pPr marL="44450">
              <a:lnSpc>
                <a:spcPct val="90000"/>
              </a:lnSpc>
              <a:spcBef>
                <a:spcPct val="20000"/>
              </a:spcBef>
              <a:spcAft>
                <a:spcPts val="300"/>
              </a:spcAft>
              <a:buClr>
                <a:srgbClr val="E46C0A"/>
              </a:buClr>
              <a:buSzPct val="130000"/>
              <a:buFont typeface="Georgia" pitchFamily="18" charset="0"/>
              <a:buNone/>
            </a:pPr>
            <a:r>
              <a:rPr lang="en-US" sz="1000" dirty="0">
                <a:solidFill>
                  <a:srgbClr val="404040"/>
                </a:solidFill>
              </a:rPr>
              <a:t>Filling </a:t>
            </a:r>
            <a:r>
              <a:rPr lang="en-US" sz="1000" dirty="0" smtClean="0">
                <a:solidFill>
                  <a:srgbClr val="404040"/>
                </a:solidFill>
              </a:rPr>
              <a:t>extracted chambers with </a:t>
            </a:r>
            <a:r>
              <a:rPr lang="en-US" sz="1000" dirty="0">
                <a:solidFill>
                  <a:srgbClr val="404040"/>
                </a:solidFill>
              </a:rPr>
              <a:t>stowing based on the OPC tails, rock mass after XRS</a:t>
            </a:r>
          </a:p>
        </p:txBody>
      </p:sp>
      <p:sp>
        <p:nvSpPr>
          <p:cNvPr id="2" name="Прямоугольник 1"/>
          <p:cNvSpPr/>
          <p:nvPr/>
        </p:nvSpPr>
        <p:spPr>
          <a:xfrm>
            <a:off x="1597025" y="901700"/>
            <a:ext cx="7546975" cy="457200"/>
          </a:xfrm>
          <a:prstGeom prst="rect">
            <a:avLst/>
          </a:prstGeom>
        </p:spPr>
        <p:txBody>
          <a:bodyPr>
            <a:spAutoFit/>
          </a:bodyPr>
          <a:lstStyle/>
          <a:p>
            <a:r>
              <a:rPr lang="en-US" sz="1200">
                <a:effectLst>
                  <a:outerShdw blurRad="38100" dist="38100" dir="2700000" algn="tl">
                    <a:srgbClr val="C0C0C0"/>
                  </a:outerShdw>
                </a:effectLst>
              </a:rPr>
              <a:t>Research: FS of main solutions on mining systems selection and statement of the producing block standard output, mining technique feasibility, reserves mining sequence and the opening scheme</a:t>
            </a:r>
          </a:p>
        </p:txBody>
      </p:sp>
      <p:sp>
        <p:nvSpPr>
          <p:cNvPr id="17" name="Заголовок 1"/>
          <p:cNvSpPr>
            <a:spLocks noGrp="1"/>
          </p:cNvSpPr>
          <p:nvPr>
            <p:ph type="title"/>
          </p:nvPr>
        </p:nvSpPr>
        <p:spPr>
          <a:xfrm>
            <a:off x="892175" y="71438"/>
            <a:ext cx="7500938" cy="609600"/>
          </a:xfrm>
        </p:spPr>
        <p:txBody>
          <a:bodyPr lIns="0" tIns="0" rIns="0" bIns="0">
            <a:spAutoFit/>
          </a:bodyPr>
          <a:lstStyle/>
          <a:p>
            <a:pPr>
              <a:spcBef>
                <a:spcPts val="0"/>
              </a:spcBef>
              <a:spcAft>
                <a:spcPts val="0"/>
              </a:spcAft>
              <a:defRPr/>
            </a:pPr>
            <a:r>
              <a:rPr lang="ru-RU" sz="2000" b="1">
                <a:solidFill>
                  <a:srgbClr val="00357B"/>
                </a:solidFill>
                <a:ea typeface="+mn-ea"/>
                <a:cs typeface="+mn-cs"/>
              </a:rPr>
              <a:t>Horizon-chamber mining system with sublevel stoping</a:t>
            </a:r>
            <a:br>
              <a:rPr lang="ru-RU" sz="2000" b="1">
                <a:solidFill>
                  <a:srgbClr val="00357B"/>
                </a:solidFill>
                <a:ea typeface="+mn-ea"/>
                <a:cs typeface="+mn-cs"/>
              </a:rPr>
            </a:br>
            <a:r>
              <a:rPr lang="ru-RU" sz="2000" b="1">
                <a:solidFill>
                  <a:srgbClr val="00357B"/>
                </a:solidFill>
                <a:ea typeface="+mn-ea"/>
                <a:cs typeface="+mn-cs"/>
              </a:rPr>
              <a:t>and bottom ore collection</a:t>
            </a:r>
          </a:p>
        </p:txBody>
      </p:sp>
      <p:sp>
        <p:nvSpPr>
          <p:cNvPr id="31759" name="Объект 2"/>
          <p:cNvSpPr txBox="1">
            <a:spLocks/>
          </p:cNvSpPr>
          <p:nvPr/>
        </p:nvSpPr>
        <p:spPr bwMode="auto">
          <a:xfrm>
            <a:off x="4535488" y="4235450"/>
            <a:ext cx="550862" cy="222250"/>
          </a:xfrm>
          <a:prstGeom prst="rect">
            <a:avLst/>
          </a:prstGeom>
          <a:solidFill>
            <a:schemeClr val="bg1"/>
          </a:solidFill>
          <a:ln w="9525">
            <a:noFill/>
            <a:miter lim="800000"/>
            <a:headEnd/>
            <a:tailEnd/>
          </a:ln>
        </p:spPr>
        <p:txBody>
          <a:bodyPr lIns="0" tIns="0" rIns="0" bIns="0"/>
          <a:lstStyle/>
          <a:p>
            <a:pPr marL="44450">
              <a:spcBef>
                <a:spcPct val="20000"/>
              </a:spcBef>
              <a:spcAft>
                <a:spcPts val="300"/>
              </a:spcAft>
              <a:buClr>
                <a:srgbClr val="E46C0A"/>
              </a:buClr>
              <a:buSzPct val="130000"/>
              <a:buFont typeface="Georgia" pitchFamily="18" charset="0"/>
              <a:buNone/>
            </a:pPr>
            <a:r>
              <a:rPr lang="en-US" sz="1200" b="1"/>
              <a:t>100 m</a:t>
            </a:r>
          </a:p>
        </p:txBody>
      </p:sp>
      <p:sp>
        <p:nvSpPr>
          <p:cNvPr id="31760" name="Объект 2"/>
          <p:cNvSpPr txBox="1">
            <a:spLocks/>
          </p:cNvSpPr>
          <p:nvPr/>
        </p:nvSpPr>
        <p:spPr bwMode="auto">
          <a:xfrm>
            <a:off x="5424488" y="4997450"/>
            <a:ext cx="646112" cy="222250"/>
          </a:xfrm>
          <a:prstGeom prst="rect">
            <a:avLst/>
          </a:prstGeom>
          <a:solidFill>
            <a:schemeClr val="bg1"/>
          </a:solidFill>
          <a:ln w="9525">
            <a:noFill/>
            <a:miter lim="800000"/>
            <a:headEnd/>
            <a:tailEnd/>
          </a:ln>
        </p:spPr>
        <p:txBody>
          <a:bodyPr lIns="0" tIns="0" rIns="0" bIns="0"/>
          <a:lstStyle/>
          <a:p>
            <a:pPr marL="44450">
              <a:spcBef>
                <a:spcPct val="20000"/>
              </a:spcBef>
              <a:spcAft>
                <a:spcPts val="300"/>
              </a:spcAft>
              <a:buClr>
                <a:srgbClr val="E46C0A"/>
              </a:buClr>
              <a:buSzPct val="130000"/>
              <a:buFont typeface="Georgia" pitchFamily="18" charset="0"/>
              <a:buNone/>
            </a:pPr>
            <a:r>
              <a:rPr lang="en-US" sz="1200" b="1"/>
              <a:t>60 m</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1" name="Picture 2"/>
          <p:cNvPicPr>
            <a:picLocks noChangeAspect="1" noChangeArrowheads="1"/>
          </p:cNvPicPr>
          <p:nvPr/>
        </p:nvPicPr>
        <p:blipFill>
          <a:blip r:embed="rId2" cstate="print"/>
          <a:srcRect/>
          <a:stretch>
            <a:fillRect/>
          </a:stretch>
        </p:blipFill>
        <p:spPr bwMode="auto">
          <a:xfrm>
            <a:off x="4211638" y="4475163"/>
            <a:ext cx="4281487" cy="2181225"/>
          </a:xfrm>
          <a:prstGeom prst="rect">
            <a:avLst/>
          </a:prstGeom>
          <a:noFill/>
          <a:ln w="9525">
            <a:noFill/>
            <a:miter lim="800000"/>
            <a:headEnd/>
            <a:tailEnd/>
          </a:ln>
        </p:spPr>
      </p:pic>
      <p:pic>
        <p:nvPicPr>
          <p:cNvPr id="32772" name="Рисунок 12"/>
          <p:cNvPicPr>
            <a:picLocks noChangeAspect="1" noChangeArrowheads="1"/>
          </p:cNvPicPr>
          <p:nvPr/>
        </p:nvPicPr>
        <p:blipFill>
          <a:blip r:embed="rId3" cstate="print"/>
          <a:srcRect/>
          <a:stretch>
            <a:fillRect/>
          </a:stretch>
        </p:blipFill>
        <p:spPr bwMode="auto">
          <a:xfrm>
            <a:off x="539750" y="4397375"/>
            <a:ext cx="3744913" cy="2127250"/>
          </a:xfrm>
          <a:prstGeom prst="rect">
            <a:avLst/>
          </a:prstGeom>
          <a:noFill/>
          <a:ln w="9525">
            <a:noFill/>
            <a:miter lim="800000"/>
            <a:headEnd/>
            <a:tailEnd/>
          </a:ln>
        </p:spPr>
      </p:pic>
      <p:pic>
        <p:nvPicPr>
          <p:cNvPr id="32773" name="Рисунок 14"/>
          <p:cNvPicPr>
            <a:picLocks noChangeAspect="1" noChangeArrowheads="1"/>
          </p:cNvPicPr>
          <p:nvPr/>
        </p:nvPicPr>
        <p:blipFill>
          <a:blip r:embed="rId4" cstate="print"/>
          <a:srcRect/>
          <a:stretch>
            <a:fillRect/>
          </a:stretch>
        </p:blipFill>
        <p:spPr bwMode="auto">
          <a:xfrm>
            <a:off x="574675" y="2492375"/>
            <a:ext cx="3636963" cy="1995488"/>
          </a:xfrm>
          <a:prstGeom prst="rect">
            <a:avLst/>
          </a:prstGeom>
          <a:noFill/>
          <a:ln w="9525">
            <a:noFill/>
            <a:miter lim="800000"/>
            <a:headEnd/>
            <a:tailEnd/>
          </a:ln>
        </p:spPr>
      </p:pic>
      <p:pic>
        <p:nvPicPr>
          <p:cNvPr id="32774" name="Picture 3"/>
          <p:cNvPicPr>
            <a:picLocks noChangeAspect="1" noChangeArrowheads="1"/>
          </p:cNvPicPr>
          <p:nvPr/>
        </p:nvPicPr>
        <p:blipFill>
          <a:blip r:embed="rId5" cstate="print"/>
          <a:srcRect/>
          <a:stretch>
            <a:fillRect/>
          </a:stretch>
        </p:blipFill>
        <p:spPr bwMode="auto">
          <a:xfrm>
            <a:off x="4211638" y="2492375"/>
            <a:ext cx="4270375" cy="1976438"/>
          </a:xfrm>
          <a:prstGeom prst="rect">
            <a:avLst/>
          </a:prstGeom>
          <a:solidFill>
            <a:srgbClr val="FFF9E7"/>
          </a:solidFill>
          <a:ln w="9525">
            <a:noFill/>
            <a:miter lim="800000"/>
            <a:headEnd/>
            <a:tailEnd/>
          </a:ln>
        </p:spPr>
      </p:pic>
      <p:sp>
        <p:nvSpPr>
          <p:cNvPr id="21" name="Объект 4"/>
          <p:cNvSpPr txBox="1">
            <a:spLocks/>
          </p:cNvSpPr>
          <p:nvPr/>
        </p:nvSpPr>
        <p:spPr>
          <a:xfrm>
            <a:off x="574675" y="2492375"/>
            <a:ext cx="4284663" cy="215900"/>
          </a:xfrm>
          <a:prstGeom prst="rect">
            <a:avLst/>
          </a:prstGeom>
          <a:solidFill>
            <a:srgbClr val="FFF9E7"/>
          </a:solidFill>
        </p:spPr>
        <p:txBody>
          <a:bodyPr>
            <a:normAutofit fontScale="62500" lnSpcReduction="20000"/>
          </a:bodyPr>
          <a:lst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a:lstStyle>
          <a:p>
            <a:pPr marL="0" indent="0" algn="ctr">
              <a:buFont typeface="Georgia" pitchFamily="18" charset="0"/>
              <a:buNone/>
              <a:defRPr/>
            </a:pPr>
            <a:r>
              <a:rPr lang="ru-RU" sz="1600" dirty="0" err="1">
                <a:latin typeface="Arial"/>
              </a:rPr>
              <a:t>Construction</a:t>
            </a:r>
            <a:r>
              <a:rPr lang="ru-RU" sz="1600" dirty="0">
                <a:latin typeface="Arial"/>
              </a:rPr>
              <a:t> </a:t>
            </a:r>
            <a:r>
              <a:rPr lang="ru-RU" sz="1600" dirty="0" err="1">
                <a:latin typeface="Arial"/>
              </a:rPr>
              <a:t>of</a:t>
            </a:r>
            <a:r>
              <a:rPr lang="ru-RU" sz="1600" dirty="0">
                <a:latin typeface="Arial"/>
              </a:rPr>
              <a:t> </a:t>
            </a:r>
            <a:r>
              <a:rPr lang="ru-RU" sz="1600" dirty="0" err="1">
                <a:latin typeface="Arial"/>
              </a:rPr>
              <a:t>the</a:t>
            </a:r>
            <a:r>
              <a:rPr lang="ru-RU" sz="1600" dirty="0">
                <a:latin typeface="Arial"/>
              </a:rPr>
              <a:t> </a:t>
            </a:r>
            <a:r>
              <a:rPr lang="ru-RU" sz="1600" dirty="0" err="1">
                <a:latin typeface="Arial"/>
              </a:rPr>
              <a:t>support</a:t>
            </a:r>
            <a:r>
              <a:rPr lang="ru-RU" sz="1600" dirty="0">
                <a:latin typeface="Arial"/>
              </a:rPr>
              <a:t> </a:t>
            </a:r>
            <a:r>
              <a:rPr lang="ru-RU" sz="1600" dirty="0" err="1">
                <a:latin typeface="Arial"/>
              </a:rPr>
              <a:t>pillar</a:t>
            </a:r>
            <a:r>
              <a:rPr lang="ru-RU" sz="1600" dirty="0">
                <a:latin typeface="Arial"/>
              </a:rPr>
              <a:t> </a:t>
            </a:r>
            <a:r>
              <a:rPr lang="ru-RU" sz="1600" dirty="0" err="1">
                <a:latin typeface="Arial"/>
              </a:rPr>
              <a:t>from</a:t>
            </a:r>
            <a:r>
              <a:rPr lang="ru-RU" sz="1600" dirty="0">
                <a:latin typeface="Arial"/>
              </a:rPr>
              <a:t> </a:t>
            </a:r>
            <a:r>
              <a:rPr lang="ru-RU" sz="1600" dirty="0" err="1">
                <a:latin typeface="Arial"/>
              </a:rPr>
              <a:t>the</a:t>
            </a:r>
            <a:r>
              <a:rPr lang="ru-RU" sz="1600" dirty="0">
                <a:latin typeface="Arial"/>
              </a:rPr>
              <a:t> </a:t>
            </a:r>
            <a:r>
              <a:rPr lang="ru-RU" sz="1600" dirty="0" err="1">
                <a:latin typeface="Arial"/>
              </a:rPr>
              <a:t>solid</a:t>
            </a:r>
            <a:r>
              <a:rPr lang="ru-RU" sz="1600" dirty="0">
                <a:latin typeface="Arial"/>
              </a:rPr>
              <a:t> </a:t>
            </a:r>
            <a:r>
              <a:rPr lang="ru-RU" sz="1600" dirty="0" err="1">
                <a:latin typeface="Arial"/>
              </a:rPr>
              <a:t>stowing</a:t>
            </a:r>
            <a:endParaRPr lang="ru-RU" sz="1600" dirty="0">
              <a:latin typeface="Arial"/>
            </a:endParaRPr>
          </a:p>
        </p:txBody>
      </p:sp>
      <p:sp>
        <p:nvSpPr>
          <p:cNvPr id="32776" name="Объект 4"/>
          <p:cNvSpPr txBox="1">
            <a:spLocks/>
          </p:cNvSpPr>
          <p:nvPr/>
        </p:nvSpPr>
        <p:spPr bwMode="auto">
          <a:xfrm>
            <a:off x="1771650" y="4371975"/>
            <a:ext cx="1538288" cy="166688"/>
          </a:xfrm>
          <a:prstGeom prst="rect">
            <a:avLst/>
          </a:prstGeom>
          <a:solidFill>
            <a:srgbClr val="FFF9E7"/>
          </a:solidFill>
          <a:ln w="9525">
            <a:noFill/>
            <a:miter lim="800000"/>
            <a:headEnd/>
            <a:tailEnd/>
          </a:ln>
        </p:spPr>
        <p:txBody>
          <a:bodyPr/>
          <a:lstStyle/>
          <a:p>
            <a:pPr algn="ctr">
              <a:spcBef>
                <a:spcPct val="20000"/>
              </a:spcBef>
              <a:spcAft>
                <a:spcPts val="300"/>
              </a:spcAft>
              <a:buClr>
                <a:srgbClr val="E46C0A"/>
              </a:buClr>
              <a:buSzPct val="130000"/>
              <a:buFont typeface="Georgia" pitchFamily="18" charset="0"/>
              <a:buNone/>
            </a:pPr>
            <a:r>
              <a:rPr lang="en-US" sz="600">
                <a:solidFill>
                  <a:srgbClr val="404040"/>
                </a:solidFill>
              </a:rPr>
              <a:t>Construction of boundary stabilizing pillars</a:t>
            </a:r>
          </a:p>
        </p:txBody>
      </p:sp>
      <p:sp>
        <p:nvSpPr>
          <p:cNvPr id="32777" name="Объект 4"/>
          <p:cNvSpPr txBox="1">
            <a:spLocks/>
          </p:cNvSpPr>
          <p:nvPr/>
        </p:nvSpPr>
        <p:spPr bwMode="auto">
          <a:xfrm>
            <a:off x="5424488" y="4413250"/>
            <a:ext cx="1474787" cy="177800"/>
          </a:xfrm>
          <a:prstGeom prst="rect">
            <a:avLst/>
          </a:prstGeom>
          <a:solidFill>
            <a:srgbClr val="FFF9E7"/>
          </a:solidFill>
          <a:ln w="9525">
            <a:noFill/>
            <a:miter lim="800000"/>
            <a:headEnd/>
            <a:tailEnd/>
          </a:ln>
        </p:spPr>
        <p:txBody>
          <a:bodyPr/>
          <a:lstStyle/>
          <a:p>
            <a:pPr algn="ctr">
              <a:spcBef>
                <a:spcPct val="20000"/>
              </a:spcBef>
              <a:spcAft>
                <a:spcPts val="300"/>
              </a:spcAft>
              <a:buClr>
                <a:srgbClr val="E46C0A"/>
              </a:buClr>
              <a:buSzPct val="130000"/>
              <a:buFont typeface="Georgia" pitchFamily="18" charset="0"/>
              <a:buNone/>
            </a:pPr>
            <a:r>
              <a:rPr lang="en-US" sz="800" dirty="0" err="1">
                <a:solidFill>
                  <a:srgbClr val="404040"/>
                </a:solidFill>
              </a:rPr>
              <a:t>Stoping</a:t>
            </a:r>
            <a:r>
              <a:rPr lang="en-US" sz="800" dirty="0">
                <a:solidFill>
                  <a:srgbClr val="404040"/>
                </a:solidFill>
              </a:rPr>
              <a:t> and filling of </a:t>
            </a:r>
            <a:r>
              <a:rPr lang="en-US" sz="800" dirty="0" err="1">
                <a:solidFill>
                  <a:srgbClr val="404040"/>
                </a:solidFill>
              </a:rPr>
              <a:t>stopes</a:t>
            </a:r>
            <a:endParaRPr lang="en-US" sz="800" dirty="0">
              <a:solidFill>
                <a:srgbClr val="404040"/>
              </a:solidFill>
            </a:endParaRPr>
          </a:p>
        </p:txBody>
      </p:sp>
      <p:sp>
        <p:nvSpPr>
          <p:cNvPr id="32778" name="Объект 4"/>
          <p:cNvSpPr txBox="1">
            <a:spLocks/>
          </p:cNvSpPr>
          <p:nvPr/>
        </p:nvSpPr>
        <p:spPr bwMode="auto">
          <a:xfrm>
            <a:off x="585788" y="1773238"/>
            <a:ext cx="8039100" cy="723900"/>
          </a:xfrm>
          <a:prstGeom prst="rect">
            <a:avLst/>
          </a:prstGeom>
          <a:noFill/>
          <a:ln w="9525">
            <a:noFill/>
            <a:miter lim="800000"/>
            <a:headEnd/>
            <a:tailEnd/>
          </a:ln>
        </p:spPr>
        <p:txBody>
          <a:bodyPr/>
          <a:lstStyle/>
          <a:p>
            <a:pPr algn="ctr">
              <a:spcBef>
                <a:spcPct val="20000"/>
              </a:spcBef>
              <a:spcAft>
                <a:spcPts val="300"/>
              </a:spcAft>
              <a:buClr>
                <a:srgbClr val="E46C0A"/>
              </a:buClr>
              <a:buSzPct val="130000"/>
              <a:buFont typeface="Georgia" pitchFamily="18" charset="0"/>
              <a:buNone/>
            </a:pPr>
            <a:r>
              <a:rPr lang="en-US" sz="1400" b="1" dirty="0">
                <a:solidFill>
                  <a:srgbClr val="404040"/>
                </a:solidFill>
              </a:rPr>
              <a:t>Application conditions: steeply-dipping ore bodies, thickness is from </a:t>
            </a:r>
            <a:r>
              <a:rPr lang="en-US" sz="1400" b="1" dirty="0" smtClean="0">
                <a:solidFill>
                  <a:srgbClr val="404040"/>
                </a:solidFill>
              </a:rPr>
              <a:t>1.5 </a:t>
            </a:r>
            <a:r>
              <a:rPr lang="en-US" sz="1400" b="1" dirty="0">
                <a:solidFill>
                  <a:srgbClr val="404040"/>
                </a:solidFill>
              </a:rPr>
              <a:t>m and above</a:t>
            </a:r>
          </a:p>
          <a:p>
            <a:pPr algn="ctr">
              <a:spcBef>
                <a:spcPct val="20000"/>
              </a:spcBef>
              <a:spcAft>
                <a:spcPts val="300"/>
              </a:spcAft>
              <a:buClr>
                <a:srgbClr val="E46C0A"/>
              </a:buClr>
              <a:buSzPct val="130000"/>
              <a:buFont typeface="Georgia" pitchFamily="18" charset="0"/>
              <a:buNone/>
            </a:pPr>
            <a:r>
              <a:rPr lang="en-US" sz="1400" dirty="0">
                <a:solidFill>
                  <a:srgbClr val="404040"/>
                </a:solidFill>
              </a:rPr>
              <a:t>Mining stages of production panels:</a:t>
            </a:r>
          </a:p>
        </p:txBody>
      </p:sp>
      <p:sp>
        <p:nvSpPr>
          <p:cNvPr id="32779" name="Заголовок 1"/>
          <p:cNvSpPr txBox="1">
            <a:spLocks/>
          </p:cNvSpPr>
          <p:nvPr/>
        </p:nvSpPr>
        <p:spPr bwMode="auto">
          <a:xfrm>
            <a:off x="1471613" y="71438"/>
            <a:ext cx="6578600" cy="609600"/>
          </a:xfrm>
          <a:prstGeom prst="rect">
            <a:avLst/>
          </a:prstGeom>
          <a:noFill/>
          <a:ln w="9525">
            <a:noFill/>
            <a:miter lim="800000"/>
            <a:headEnd/>
            <a:tailEnd/>
          </a:ln>
        </p:spPr>
        <p:txBody>
          <a:bodyPr lIns="0" tIns="0" rIns="0" bIns="0" anchor="ctr">
            <a:spAutoFit/>
          </a:bodyPr>
          <a:lstStyle/>
          <a:p>
            <a:pPr algn="ctr" eaLnBrk="0" hangingPunct="0"/>
            <a:r>
              <a:rPr lang="en-US" sz="2000" b="1">
                <a:solidFill>
                  <a:srgbClr val="00357B"/>
                </a:solidFill>
                <a:latin typeface="Calibri" pitchFamily="34" charset="0"/>
              </a:rPr>
              <a:t>Horizon-chamber mining system with sublevel stoping</a:t>
            </a:r>
            <a:br>
              <a:rPr lang="en-US" sz="2000" b="1">
                <a:solidFill>
                  <a:srgbClr val="00357B"/>
                </a:solidFill>
                <a:latin typeface="Calibri" pitchFamily="34" charset="0"/>
              </a:rPr>
            </a:br>
            <a:r>
              <a:rPr lang="en-US" sz="2000" b="1">
                <a:solidFill>
                  <a:srgbClr val="00357B"/>
                </a:solidFill>
                <a:latin typeface="Calibri" pitchFamily="34" charset="0"/>
              </a:rPr>
              <a:t>and bottom ore collection</a:t>
            </a:r>
          </a:p>
        </p:txBody>
      </p:sp>
      <p:sp>
        <p:nvSpPr>
          <p:cNvPr id="18" name="Прямоугольник 17"/>
          <p:cNvSpPr/>
          <p:nvPr/>
        </p:nvSpPr>
        <p:spPr>
          <a:xfrm>
            <a:off x="1597025" y="846138"/>
            <a:ext cx="7546975" cy="457200"/>
          </a:xfrm>
          <a:prstGeom prst="rect">
            <a:avLst/>
          </a:prstGeom>
        </p:spPr>
        <p:txBody>
          <a:bodyPr>
            <a:spAutoFit/>
          </a:bodyPr>
          <a:lstStyle/>
          <a:p>
            <a:r>
              <a:rPr lang="en-US" sz="1200">
                <a:effectLst>
                  <a:outerShdw blurRad="38100" dist="38100" dir="2700000" algn="tl">
                    <a:srgbClr val="C0C0C0"/>
                  </a:outerShdw>
                </a:effectLst>
              </a:rPr>
              <a:t>Research: FS of main solutions on mining systems selection and statement of the producing block standard output, mining technique feasibility, reserves mining sequence and the opening scheme</a:t>
            </a:r>
          </a:p>
        </p:txBody>
      </p:sp>
      <p:sp>
        <p:nvSpPr>
          <p:cNvPr id="32781" name="Объект 4"/>
          <p:cNvSpPr txBox="1">
            <a:spLocks/>
          </p:cNvSpPr>
          <p:nvPr/>
        </p:nvSpPr>
        <p:spPr bwMode="auto">
          <a:xfrm>
            <a:off x="5176838" y="2976563"/>
            <a:ext cx="709612" cy="95250"/>
          </a:xfrm>
          <a:prstGeom prst="rect">
            <a:avLst/>
          </a:prstGeom>
          <a:solidFill>
            <a:srgbClr val="FFF9E7"/>
          </a:solidFill>
          <a:ln w="9525">
            <a:noFill/>
            <a:miter lim="800000"/>
            <a:headEnd/>
            <a:tailEnd/>
          </a:ln>
        </p:spPr>
        <p:txBody>
          <a:bodyPr lIns="0" tIns="0" rIns="0" bIns="0"/>
          <a:lstStyle/>
          <a:p>
            <a:pPr marL="228600" indent="-182563">
              <a:spcBef>
                <a:spcPct val="20000"/>
              </a:spcBef>
              <a:spcAft>
                <a:spcPts val="300"/>
              </a:spcAft>
              <a:buClr>
                <a:srgbClr val="E46C0A"/>
              </a:buClr>
              <a:buSzPct val="130000"/>
              <a:buFont typeface="Georgia" pitchFamily="18" charset="0"/>
              <a:buNone/>
            </a:pPr>
            <a:r>
              <a:rPr lang="en-US" sz="600">
                <a:solidFill>
                  <a:srgbClr val="404040"/>
                </a:solidFill>
                <a:latin typeface="Calibri" pitchFamily="34" charset="0"/>
              </a:rPr>
              <a:t>Sublevel crosscuts</a:t>
            </a:r>
          </a:p>
        </p:txBody>
      </p:sp>
      <p:sp>
        <p:nvSpPr>
          <p:cNvPr id="32782" name="Объект 4"/>
          <p:cNvSpPr txBox="1">
            <a:spLocks/>
          </p:cNvSpPr>
          <p:nvPr/>
        </p:nvSpPr>
        <p:spPr bwMode="auto">
          <a:xfrm>
            <a:off x="4338638" y="3228975"/>
            <a:ext cx="1271587" cy="104775"/>
          </a:xfrm>
          <a:prstGeom prst="rect">
            <a:avLst/>
          </a:prstGeom>
          <a:solidFill>
            <a:srgbClr val="FFF9E7"/>
          </a:solidFill>
          <a:ln w="9525">
            <a:noFill/>
            <a:miter lim="800000"/>
            <a:headEnd/>
            <a:tailEnd/>
          </a:ln>
        </p:spPr>
        <p:txBody>
          <a:bodyPr lIns="0" tIns="0" rIns="0" bIns="0"/>
          <a:lstStyle/>
          <a:p>
            <a:pPr marL="228600" indent="-182563">
              <a:spcBef>
                <a:spcPct val="20000"/>
              </a:spcBef>
              <a:spcAft>
                <a:spcPts val="300"/>
              </a:spcAft>
              <a:buClr>
                <a:srgbClr val="E46C0A"/>
              </a:buClr>
              <a:buSzPct val="130000"/>
              <a:buFont typeface="Georgia" pitchFamily="18" charset="0"/>
              <a:buNone/>
            </a:pPr>
            <a:r>
              <a:rPr lang="en-US" sz="600">
                <a:solidFill>
                  <a:srgbClr val="404040"/>
                </a:solidFill>
                <a:latin typeface="Calibri" pitchFamily="34" charset="0"/>
              </a:rPr>
              <a:t>Solid stowing in the planned area of</a:t>
            </a:r>
          </a:p>
        </p:txBody>
      </p:sp>
      <p:sp>
        <p:nvSpPr>
          <p:cNvPr id="32783" name="Объект 4"/>
          <p:cNvSpPr txBox="1">
            <a:spLocks/>
          </p:cNvSpPr>
          <p:nvPr/>
        </p:nvSpPr>
        <p:spPr bwMode="auto">
          <a:xfrm>
            <a:off x="4567238" y="3367088"/>
            <a:ext cx="1014412" cy="238125"/>
          </a:xfrm>
          <a:prstGeom prst="rect">
            <a:avLst/>
          </a:prstGeom>
          <a:solidFill>
            <a:srgbClr val="FFF9E7"/>
          </a:solidFill>
          <a:ln w="9525">
            <a:noFill/>
            <a:miter lim="800000"/>
            <a:headEnd/>
            <a:tailEnd/>
          </a:ln>
        </p:spPr>
        <p:txBody>
          <a:bodyPr lIns="0" tIns="0" rIns="0" bIns="0"/>
          <a:lstStyle/>
          <a:p>
            <a:pPr marL="228600" indent="-182563">
              <a:spcBef>
                <a:spcPct val="20000"/>
              </a:spcBef>
              <a:spcAft>
                <a:spcPts val="300"/>
              </a:spcAft>
              <a:buClr>
                <a:srgbClr val="E46C0A"/>
              </a:buClr>
              <a:buSzPct val="130000"/>
              <a:buFont typeface="Georgia" pitchFamily="18" charset="0"/>
              <a:buNone/>
            </a:pPr>
            <a:r>
              <a:rPr lang="en-US" sz="600">
                <a:solidFill>
                  <a:srgbClr val="404040"/>
                </a:solidFill>
                <a:latin typeface="Calibri" pitchFamily="34" charset="0"/>
              </a:rPr>
              <a:t>contiguous ore bodies mining</a:t>
            </a:r>
          </a:p>
        </p:txBody>
      </p:sp>
      <p:sp>
        <p:nvSpPr>
          <p:cNvPr id="32784" name="Объект 4"/>
          <p:cNvSpPr txBox="1">
            <a:spLocks/>
          </p:cNvSpPr>
          <p:nvPr/>
        </p:nvSpPr>
        <p:spPr bwMode="auto">
          <a:xfrm>
            <a:off x="7119938" y="3030538"/>
            <a:ext cx="750887" cy="84137"/>
          </a:xfrm>
          <a:prstGeom prst="rect">
            <a:avLst/>
          </a:prstGeom>
          <a:solidFill>
            <a:srgbClr val="FFF9E7"/>
          </a:solidFill>
          <a:ln w="9525">
            <a:noFill/>
            <a:miter lim="800000"/>
            <a:headEnd/>
            <a:tailEnd/>
          </a:ln>
        </p:spPr>
        <p:txBody>
          <a:bodyPr lIns="0" tIns="0" rIns="0" bIns="0"/>
          <a:lstStyle/>
          <a:p>
            <a:pPr marL="228600" indent="-182563">
              <a:spcBef>
                <a:spcPct val="20000"/>
              </a:spcBef>
              <a:spcAft>
                <a:spcPts val="300"/>
              </a:spcAft>
              <a:buClr>
                <a:srgbClr val="E46C0A"/>
              </a:buClr>
              <a:buSzPct val="130000"/>
              <a:buFont typeface="Georgia" pitchFamily="18" charset="0"/>
              <a:buNone/>
            </a:pPr>
            <a:r>
              <a:rPr lang="en-US" sz="600">
                <a:solidFill>
                  <a:srgbClr val="404040"/>
                </a:solidFill>
                <a:latin typeface="Calibri" pitchFamily="34" charset="0"/>
              </a:rPr>
              <a:t>Sublevel entry</a:t>
            </a:r>
          </a:p>
        </p:txBody>
      </p:sp>
      <p:sp>
        <p:nvSpPr>
          <p:cNvPr id="32785" name="Объект 4"/>
          <p:cNvSpPr txBox="1">
            <a:spLocks/>
          </p:cNvSpPr>
          <p:nvPr/>
        </p:nvSpPr>
        <p:spPr bwMode="auto">
          <a:xfrm>
            <a:off x="7632700" y="4084638"/>
            <a:ext cx="750888" cy="84137"/>
          </a:xfrm>
          <a:prstGeom prst="rect">
            <a:avLst/>
          </a:prstGeom>
          <a:solidFill>
            <a:srgbClr val="FFF9E7"/>
          </a:solidFill>
          <a:ln w="9525">
            <a:noFill/>
            <a:miter lim="800000"/>
            <a:headEnd/>
            <a:tailEnd/>
          </a:ln>
        </p:spPr>
        <p:txBody>
          <a:bodyPr lIns="0" tIns="0" rIns="0" bIns="0"/>
          <a:lstStyle/>
          <a:p>
            <a:pPr marL="228600" indent="-182563">
              <a:spcBef>
                <a:spcPct val="20000"/>
              </a:spcBef>
              <a:spcAft>
                <a:spcPts val="300"/>
              </a:spcAft>
              <a:buClr>
                <a:srgbClr val="E46C0A"/>
              </a:buClr>
              <a:buSzPct val="130000"/>
              <a:buFont typeface="Georgia" pitchFamily="18" charset="0"/>
              <a:buNone/>
            </a:pPr>
            <a:r>
              <a:rPr lang="en-US" sz="600">
                <a:solidFill>
                  <a:srgbClr val="404040"/>
                </a:solidFill>
                <a:latin typeface="Calibri" pitchFamily="34" charset="0"/>
              </a:rPr>
              <a:t>Block ramp</a:t>
            </a:r>
          </a:p>
        </p:txBody>
      </p:sp>
      <p:sp>
        <p:nvSpPr>
          <p:cNvPr id="32786" name="Объект 4"/>
          <p:cNvSpPr txBox="1">
            <a:spLocks/>
          </p:cNvSpPr>
          <p:nvPr/>
        </p:nvSpPr>
        <p:spPr bwMode="auto">
          <a:xfrm rot="-5400000">
            <a:off x="7933531" y="3345657"/>
            <a:ext cx="265113" cy="146050"/>
          </a:xfrm>
          <a:prstGeom prst="rect">
            <a:avLst/>
          </a:prstGeom>
          <a:solidFill>
            <a:srgbClr val="FFF9E7"/>
          </a:solidFill>
          <a:ln w="9525">
            <a:noFill/>
            <a:miter lim="800000"/>
            <a:headEnd/>
            <a:tailEnd/>
          </a:ln>
        </p:spPr>
        <p:txBody>
          <a:bodyPr lIns="0" tIns="0" rIns="0" bIns="0"/>
          <a:lstStyle/>
          <a:p>
            <a:pPr marL="228600" indent="-182563">
              <a:spcBef>
                <a:spcPct val="20000"/>
              </a:spcBef>
              <a:spcAft>
                <a:spcPts val="300"/>
              </a:spcAft>
              <a:buClr>
                <a:srgbClr val="E46C0A"/>
              </a:buClr>
              <a:buSzPct val="130000"/>
              <a:buFont typeface="Georgia" pitchFamily="18" charset="0"/>
              <a:buNone/>
            </a:pPr>
            <a:r>
              <a:rPr lang="en-US" sz="600">
                <a:solidFill>
                  <a:srgbClr val="404040"/>
                </a:solidFill>
                <a:latin typeface="Calibri" pitchFamily="34" charset="0"/>
              </a:rPr>
              <a:t>60 m</a:t>
            </a:r>
          </a:p>
        </p:txBody>
      </p:sp>
      <p:sp>
        <p:nvSpPr>
          <p:cNvPr id="32787" name="Объект 4"/>
          <p:cNvSpPr txBox="1">
            <a:spLocks/>
          </p:cNvSpPr>
          <p:nvPr/>
        </p:nvSpPr>
        <p:spPr bwMode="auto">
          <a:xfrm>
            <a:off x="6856413" y="3792538"/>
            <a:ext cx="839787" cy="103187"/>
          </a:xfrm>
          <a:prstGeom prst="rect">
            <a:avLst/>
          </a:prstGeom>
          <a:solidFill>
            <a:srgbClr val="FFF9E7"/>
          </a:solidFill>
          <a:ln w="9525">
            <a:noFill/>
            <a:miter lim="800000"/>
            <a:headEnd/>
            <a:tailEnd/>
          </a:ln>
        </p:spPr>
        <p:txBody>
          <a:bodyPr lIns="0" tIns="0" rIns="0" bIns="0"/>
          <a:lstStyle/>
          <a:p>
            <a:pPr marL="228600" indent="-182563">
              <a:spcBef>
                <a:spcPct val="20000"/>
              </a:spcBef>
              <a:spcAft>
                <a:spcPts val="300"/>
              </a:spcAft>
              <a:buClr>
                <a:srgbClr val="E46C0A"/>
              </a:buClr>
              <a:buSzPct val="130000"/>
              <a:buFont typeface="Georgia" pitchFamily="18" charset="0"/>
              <a:buNone/>
            </a:pPr>
            <a:r>
              <a:rPr lang="en-US" sz="600">
                <a:solidFill>
                  <a:srgbClr val="404040"/>
                </a:solidFill>
                <a:latin typeface="Calibri" pitchFamily="34" charset="0"/>
              </a:rPr>
              <a:t>Haulage roadway</a:t>
            </a:r>
          </a:p>
        </p:txBody>
      </p:sp>
      <p:sp>
        <p:nvSpPr>
          <p:cNvPr id="32788" name="Объект 4"/>
          <p:cNvSpPr txBox="1">
            <a:spLocks/>
          </p:cNvSpPr>
          <p:nvPr/>
        </p:nvSpPr>
        <p:spPr bwMode="auto">
          <a:xfrm>
            <a:off x="6375400" y="4198938"/>
            <a:ext cx="1373188" cy="96837"/>
          </a:xfrm>
          <a:prstGeom prst="rect">
            <a:avLst/>
          </a:prstGeom>
          <a:solidFill>
            <a:srgbClr val="FFF9E7"/>
          </a:solidFill>
          <a:ln w="9525">
            <a:noFill/>
            <a:miter lim="800000"/>
            <a:headEnd/>
            <a:tailEnd/>
          </a:ln>
        </p:spPr>
        <p:txBody>
          <a:bodyPr lIns="0" tIns="0" rIns="0" bIns="0"/>
          <a:lstStyle/>
          <a:p>
            <a:pPr marL="228600" indent="-182563">
              <a:spcBef>
                <a:spcPct val="20000"/>
              </a:spcBef>
              <a:spcAft>
                <a:spcPts val="300"/>
              </a:spcAft>
              <a:buClr>
                <a:srgbClr val="E46C0A"/>
              </a:buClr>
              <a:buSzPct val="130000"/>
              <a:buFont typeface="Georgia" pitchFamily="18" charset="0"/>
              <a:buNone/>
            </a:pPr>
            <a:r>
              <a:rPr lang="en-US" sz="600">
                <a:solidFill>
                  <a:srgbClr val="404040"/>
                </a:solidFill>
                <a:latin typeface="Calibri" pitchFamily="34" charset="0"/>
              </a:rPr>
              <a:t>Separation layers filled with</a:t>
            </a:r>
          </a:p>
        </p:txBody>
      </p:sp>
      <p:sp>
        <p:nvSpPr>
          <p:cNvPr id="32789" name="Объект 4"/>
          <p:cNvSpPr txBox="1">
            <a:spLocks/>
          </p:cNvSpPr>
          <p:nvPr/>
        </p:nvSpPr>
        <p:spPr bwMode="auto">
          <a:xfrm>
            <a:off x="6399213" y="4311650"/>
            <a:ext cx="885825" cy="90488"/>
          </a:xfrm>
          <a:prstGeom prst="rect">
            <a:avLst/>
          </a:prstGeom>
          <a:solidFill>
            <a:srgbClr val="FFF9E7"/>
          </a:solidFill>
          <a:ln w="9525">
            <a:noFill/>
            <a:miter lim="800000"/>
            <a:headEnd/>
            <a:tailEnd/>
          </a:ln>
        </p:spPr>
        <p:txBody>
          <a:bodyPr lIns="0" tIns="0" rIns="0" bIns="0"/>
          <a:lstStyle/>
          <a:p>
            <a:pPr marL="228600" indent="-182563">
              <a:spcBef>
                <a:spcPct val="20000"/>
              </a:spcBef>
              <a:spcAft>
                <a:spcPts val="300"/>
              </a:spcAft>
              <a:buClr>
                <a:srgbClr val="E46C0A"/>
              </a:buClr>
              <a:buSzPct val="130000"/>
              <a:buFont typeface="Georgia" pitchFamily="18" charset="0"/>
              <a:buNone/>
            </a:pPr>
            <a:r>
              <a:rPr lang="en-US" sz="600">
                <a:solidFill>
                  <a:srgbClr val="404040"/>
                </a:solidFill>
                <a:latin typeface="Calibri" pitchFamily="34" charset="0"/>
              </a:rPr>
              <a:t>solid stowing</a:t>
            </a:r>
          </a:p>
        </p:txBody>
      </p:sp>
      <p:sp>
        <p:nvSpPr>
          <p:cNvPr id="32790" name="Объект 4"/>
          <p:cNvSpPr txBox="1">
            <a:spLocks/>
          </p:cNvSpPr>
          <p:nvPr/>
        </p:nvSpPr>
        <p:spPr bwMode="auto">
          <a:xfrm>
            <a:off x="3362325" y="3716338"/>
            <a:ext cx="255588" cy="58737"/>
          </a:xfrm>
          <a:prstGeom prst="rect">
            <a:avLst/>
          </a:prstGeom>
          <a:solidFill>
            <a:srgbClr val="FFF9E7"/>
          </a:solidFill>
          <a:ln w="9525">
            <a:noFill/>
            <a:miter lim="800000"/>
            <a:headEnd/>
            <a:tailEnd/>
          </a:ln>
        </p:spPr>
        <p:txBody>
          <a:bodyPr lIns="0" tIns="0" rIns="0" bIns="0"/>
          <a:lstStyle/>
          <a:p>
            <a:pPr marL="228600" indent="-182563">
              <a:spcBef>
                <a:spcPct val="20000"/>
              </a:spcBef>
              <a:spcAft>
                <a:spcPts val="300"/>
              </a:spcAft>
              <a:buClr>
                <a:srgbClr val="E46C0A"/>
              </a:buClr>
              <a:buSzPct val="130000"/>
              <a:buFont typeface="Georgia" pitchFamily="18" charset="0"/>
              <a:buNone/>
            </a:pPr>
            <a:r>
              <a:rPr lang="en-US" sz="400">
                <a:solidFill>
                  <a:srgbClr val="404040"/>
                </a:solidFill>
                <a:latin typeface="Calibri" pitchFamily="34" charset="0"/>
              </a:rPr>
              <a:t>Vent raise</a:t>
            </a:r>
          </a:p>
          <a:p>
            <a:pPr marL="228600" indent="-182563">
              <a:spcBef>
                <a:spcPct val="20000"/>
              </a:spcBef>
              <a:spcAft>
                <a:spcPts val="300"/>
              </a:spcAft>
              <a:buClr>
                <a:srgbClr val="E46C0A"/>
              </a:buClr>
              <a:buSzPct val="130000"/>
              <a:buFont typeface="Georgia" pitchFamily="18" charset="0"/>
              <a:buNone/>
            </a:pPr>
            <a:endParaRPr lang="en-US" sz="400">
              <a:solidFill>
                <a:srgbClr val="404040"/>
              </a:solidFill>
              <a:latin typeface="Calibri" pitchFamily="34" charset="0"/>
            </a:endParaRPr>
          </a:p>
        </p:txBody>
      </p:sp>
      <p:sp>
        <p:nvSpPr>
          <p:cNvPr id="32791" name="Объект 4"/>
          <p:cNvSpPr txBox="1">
            <a:spLocks/>
          </p:cNvSpPr>
          <p:nvPr/>
        </p:nvSpPr>
        <p:spPr bwMode="auto">
          <a:xfrm>
            <a:off x="3363913" y="3790950"/>
            <a:ext cx="227012" cy="49213"/>
          </a:xfrm>
          <a:prstGeom prst="rect">
            <a:avLst/>
          </a:prstGeom>
          <a:solidFill>
            <a:srgbClr val="FFF9E7"/>
          </a:solidFill>
          <a:ln w="9525">
            <a:noFill/>
            <a:miter lim="800000"/>
            <a:headEnd/>
            <a:tailEnd/>
          </a:ln>
        </p:spPr>
        <p:txBody>
          <a:bodyPr lIns="0" tIns="0" rIns="0" bIns="0"/>
          <a:lstStyle/>
          <a:p>
            <a:pPr marL="228600" indent="-182563">
              <a:spcBef>
                <a:spcPct val="20000"/>
              </a:spcBef>
              <a:spcAft>
                <a:spcPts val="300"/>
              </a:spcAft>
              <a:buClr>
                <a:srgbClr val="E46C0A"/>
              </a:buClr>
              <a:buSzPct val="130000"/>
              <a:buFont typeface="Georgia" pitchFamily="18" charset="0"/>
              <a:buNone/>
            </a:pPr>
            <a:endParaRPr lang="en-US" sz="400">
              <a:solidFill>
                <a:srgbClr val="404040"/>
              </a:solidFill>
              <a:latin typeface="Calibri" pitchFamily="34" charset="0"/>
            </a:endParaRPr>
          </a:p>
        </p:txBody>
      </p:sp>
      <p:sp>
        <p:nvSpPr>
          <p:cNvPr id="32792" name="Объект 4"/>
          <p:cNvSpPr txBox="1">
            <a:spLocks/>
          </p:cNvSpPr>
          <p:nvPr/>
        </p:nvSpPr>
        <p:spPr bwMode="auto">
          <a:xfrm>
            <a:off x="1489075" y="3719513"/>
            <a:ext cx="255588" cy="58737"/>
          </a:xfrm>
          <a:prstGeom prst="rect">
            <a:avLst/>
          </a:prstGeom>
          <a:solidFill>
            <a:srgbClr val="FFF9E7"/>
          </a:solidFill>
          <a:ln w="9525">
            <a:noFill/>
            <a:miter lim="800000"/>
            <a:headEnd/>
            <a:tailEnd/>
          </a:ln>
        </p:spPr>
        <p:txBody>
          <a:bodyPr lIns="0" tIns="0" rIns="0" bIns="0"/>
          <a:lstStyle/>
          <a:p>
            <a:pPr marL="228600" indent="-182563">
              <a:spcBef>
                <a:spcPct val="20000"/>
              </a:spcBef>
              <a:spcAft>
                <a:spcPts val="300"/>
              </a:spcAft>
              <a:buClr>
                <a:srgbClr val="E46C0A"/>
              </a:buClr>
              <a:buSzPct val="130000"/>
              <a:buFont typeface="Georgia" pitchFamily="18" charset="0"/>
              <a:buNone/>
            </a:pPr>
            <a:r>
              <a:rPr lang="en-US" sz="400">
                <a:solidFill>
                  <a:srgbClr val="404040"/>
                </a:solidFill>
                <a:latin typeface="Calibri" pitchFamily="34" charset="0"/>
              </a:rPr>
              <a:t>Vent raise</a:t>
            </a:r>
          </a:p>
          <a:p>
            <a:pPr marL="228600" indent="-182563">
              <a:spcBef>
                <a:spcPct val="20000"/>
              </a:spcBef>
              <a:spcAft>
                <a:spcPts val="300"/>
              </a:spcAft>
              <a:buClr>
                <a:srgbClr val="E46C0A"/>
              </a:buClr>
              <a:buSzPct val="130000"/>
              <a:buFont typeface="Georgia" pitchFamily="18" charset="0"/>
              <a:buNone/>
            </a:pPr>
            <a:endParaRPr lang="en-US" sz="400">
              <a:solidFill>
                <a:srgbClr val="404040"/>
              </a:solidFill>
              <a:latin typeface="Calibri" pitchFamily="34" charset="0"/>
            </a:endParaRPr>
          </a:p>
        </p:txBody>
      </p:sp>
      <p:sp>
        <p:nvSpPr>
          <p:cNvPr id="32793" name="Объект 4"/>
          <p:cNvSpPr txBox="1">
            <a:spLocks/>
          </p:cNvSpPr>
          <p:nvPr/>
        </p:nvSpPr>
        <p:spPr bwMode="auto">
          <a:xfrm>
            <a:off x="1490663" y="3794125"/>
            <a:ext cx="227012" cy="49213"/>
          </a:xfrm>
          <a:prstGeom prst="rect">
            <a:avLst/>
          </a:prstGeom>
          <a:solidFill>
            <a:srgbClr val="FFF9E7"/>
          </a:solidFill>
          <a:ln w="9525">
            <a:noFill/>
            <a:miter lim="800000"/>
            <a:headEnd/>
            <a:tailEnd/>
          </a:ln>
        </p:spPr>
        <p:txBody>
          <a:bodyPr lIns="0" tIns="0" rIns="0" bIns="0"/>
          <a:lstStyle/>
          <a:p>
            <a:pPr marL="228600" indent="-182563">
              <a:spcBef>
                <a:spcPct val="20000"/>
              </a:spcBef>
              <a:spcAft>
                <a:spcPts val="300"/>
              </a:spcAft>
              <a:buClr>
                <a:srgbClr val="E46C0A"/>
              </a:buClr>
              <a:buSzPct val="130000"/>
              <a:buFont typeface="Georgia" pitchFamily="18" charset="0"/>
              <a:buNone/>
            </a:pPr>
            <a:endParaRPr lang="en-US" sz="400">
              <a:solidFill>
                <a:srgbClr val="404040"/>
              </a:solidFill>
              <a:latin typeface="Calibri" pitchFamily="34" charset="0"/>
            </a:endParaRPr>
          </a:p>
        </p:txBody>
      </p:sp>
      <p:sp>
        <p:nvSpPr>
          <p:cNvPr id="32794" name="Объект 4"/>
          <p:cNvSpPr txBox="1">
            <a:spLocks/>
          </p:cNvSpPr>
          <p:nvPr/>
        </p:nvSpPr>
        <p:spPr bwMode="auto">
          <a:xfrm>
            <a:off x="2984500" y="4083050"/>
            <a:ext cx="314325" cy="47625"/>
          </a:xfrm>
          <a:prstGeom prst="rect">
            <a:avLst/>
          </a:prstGeom>
          <a:solidFill>
            <a:srgbClr val="FFF9E7"/>
          </a:solidFill>
          <a:ln w="9525">
            <a:noFill/>
            <a:miter lim="800000"/>
            <a:headEnd/>
            <a:tailEnd/>
          </a:ln>
        </p:spPr>
        <p:txBody>
          <a:bodyPr lIns="0" tIns="0" rIns="0" bIns="0"/>
          <a:lstStyle/>
          <a:p>
            <a:pPr marL="228600" indent="-182563">
              <a:spcBef>
                <a:spcPct val="20000"/>
              </a:spcBef>
              <a:spcAft>
                <a:spcPts val="300"/>
              </a:spcAft>
              <a:buClr>
                <a:srgbClr val="E46C0A"/>
              </a:buClr>
              <a:buSzPct val="130000"/>
              <a:buFont typeface="Georgia" pitchFamily="18" charset="0"/>
              <a:buNone/>
            </a:pPr>
            <a:r>
              <a:rPr lang="en-US" sz="400">
                <a:solidFill>
                  <a:srgbClr val="404040"/>
                </a:solidFill>
                <a:latin typeface="Calibri" pitchFamily="34" charset="0"/>
              </a:rPr>
              <a:t>Waste pass</a:t>
            </a:r>
          </a:p>
        </p:txBody>
      </p:sp>
      <p:sp>
        <p:nvSpPr>
          <p:cNvPr id="32795" name="Объект 4"/>
          <p:cNvSpPr txBox="1">
            <a:spLocks/>
          </p:cNvSpPr>
          <p:nvPr/>
        </p:nvSpPr>
        <p:spPr bwMode="auto">
          <a:xfrm>
            <a:off x="1125538" y="4086225"/>
            <a:ext cx="293687" cy="46038"/>
          </a:xfrm>
          <a:prstGeom prst="rect">
            <a:avLst/>
          </a:prstGeom>
          <a:solidFill>
            <a:srgbClr val="FFF9E7"/>
          </a:solidFill>
          <a:ln w="9525">
            <a:noFill/>
            <a:miter lim="800000"/>
            <a:headEnd/>
            <a:tailEnd/>
          </a:ln>
        </p:spPr>
        <p:txBody>
          <a:bodyPr lIns="0" tIns="0" rIns="0" bIns="0"/>
          <a:lstStyle/>
          <a:p>
            <a:pPr marL="228600" indent="-182563">
              <a:spcBef>
                <a:spcPct val="20000"/>
              </a:spcBef>
              <a:spcAft>
                <a:spcPts val="300"/>
              </a:spcAft>
              <a:buClr>
                <a:srgbClr val="E46C0A"/>
              </a:buClr>
              <a:buSzPct val="130000"/>
              <a:buFont typeface="Georgia" pitchFamily="18" charset="0"/>
              <a:buNone/>
            </a:pPr>
            <a:r>
              <a:rPr lang="en-US" sz="400">
                <a:solidFill>
                  <a:srgbClr val="404040"/>
                </a:solidFill>
                <a:latin typeface="Calibri" pitchFamily="34" charset="0"/>
              </a:rPr>
              <a:t>Waste pass</a:t>
            </a:r>
          </a:p>
        </p:txBody>
      </p:sp>
      <p:sp>
        <p:nvSpPr>
          <p:cNvPr id="32796" name="Объект 4"/>
          <p:cNvSpPr txBox="1">
            <a:spLocks/>
          </p:cNvSpPr>
          <p:nvPr/>
        </p:nvSpPr>
        <p:spPr bwMode="auto">
          <a:xfrm>
            <a:off x="3352800" y="4037013"/>
            <a:ext cx="233363" cy="46037"/>
          </a:xfrm>
          <a:prstGeom prst="rect">
            <a:avLst/>
          </a:prstGeom>
          <a:solidFill>
            <a:srgbClr val="FFF9E7"/>
          </a:solidFill>
          <a:ln w="9525">
            <a:noFill/>
            <a:miter lim="800000"/>
            <a:headEnd/>
            <a:tailEnd/>
          </a:ln>
        </p:spPr>
        <p:txBody>
          <a:bodyPr lIns="0" tIns="0" rIns="0" bIns="0"/>
          <a:lstStyle/>
          <a:p>
            <a:pPr marL="228600" indent="-182563">
              <a:spcBef>
                <a:spcPct val="20000"/>
              </a:spcBef>
              <a:spcAft>
                <a:spcPts val="300"/>
              </a:spcAft>
              <a:buClr>
                <a:srgbClr val="E46C0A"/>
              </a:buClr>
              <a:buSzPct val="130000"/>
              <a:buFont typeface="Georgia" pitchFamily="18" charset="0"/>
              <a:buNone/>
            </a:pPr>
            <a:r>
              <a:rPr lang="en-US" sz="400">
                <a:solidFill>
                  <a:srgbClr val="404040"/>
                </a:solidFill>
                <a:latin typeface="Calibri" pitchFamily="34" charset="0"/>
              </a:rPr>
              <a:t>Ore pass</a:t>
            </a:r>
          </a:p>
        </p:txBody>
      </p:sp>
      <p:sp>
        <p:nvSpPr>
          <p:cNvPr id="32797" name="Объект 4"/>
          <p:cNvSpPr txBox="1">
            <a:spLocks/>
          </p:cNvSpPr>
          <p:nvPr/>
        </p:nvSpPr>
        <p:spPr bwMode="auto">
          <a:xfrm>
            <a:off x="1479550" y="4037013"/>
            <a:ext cx="227013" cy="42862"/>
          </a:xfrm>
          <a:prstGeom prst="rect">
            <a:avLst/>
          </a:prstGeom>
          <a:solidFill>
            <a:srgbClr val="FFF9E7"/>
          </a:solidFill>
          <a:ln w="9525">
            <a:noFill/>
            <a:miter lim="800000"/>
            <a:headEnd/>
            <a:tailEnd/>
          </a:ln>
        </p:spPr>
        <p:txBody>
          <a:bodyPr lIns="0" tIns="0" rIns="0" bIns="0"/>
          <a:lstStyle/>
          <a:p>
            <a:pPr marL="228600" indent="-182563">
              <a:spcBef>
                <a:spcPct val="20000"/>
              </a:spcBef>
              <a:spcAft>
                <a:spcPts val="300"/>
              </a:spcAft>
              <a:buClr>
                <a:srgbClr val="E46C0A"/>
              </a:buClr>
              <a:buSzPct val="130000"/>
              <a:buFont typeface="Georgia" pitchFamily="18" charset="0"/>
              <a:buNone/>
            </a:pPr>
            <a:r>
              <a:rPr lang="en-US" sz="400">
                <a:solidFill>
                  <a:srgbClr val="404040"/>
                </a:solidFill>
                <a:latin typeface="Calibri" pitchFamily="34" charset="0"/>
              </a:rPr>
              <a:t>Ore pass</a:t>
            </a:r>
          </a:p>
        </p:txBody>
      </p:sp>
      <p:sp>
        <p:nvSpPr>
          <p:cNvPr id="32798" name="Объект 4"/>
          <p:cNvSpPr txBox="1">
            <a:spLocks/>
          </p:cNvSpPr>
          <p:nvPr/>
        </p:nvSpPr>
        <p:spPr bwMode="auto">
          <a:xfrm>
            <a:off x="3630613" y="4149725"/>
            <a:ext cx="490537" cy="57150"/>
          </a:xfrm>
          <a:prstGeom prst="rect">
            <a:avLst/>
          </a:prstGeom>
          <a:solidFill>
            <a:srgbClr val="FFF9E7"/>
          </a:solidFill>
          <a:ln w="9525">
            <a:noFill/>
            <a:miter lim="800000"/>
            <a:headEnd/>
            <a:tailEnd/>
          </a:ln>
        </p:spPr>
        <p:txBody>
          <a:bodyPr lIns="0" tIns="0" rIns="0" bIns="0"/>
          <a:lstStyle/>
          <a:p>
            <a:pPr marL="228600" indent="-182563">
              <a:spcBef>
                <a:spcPct val="20000"/>
              </a:spcBef>
              <a:spcAft>
                <a:spcPts val="300"/>
              </a:spcAft>
              <a:buClr>
                <a:srgbClr val="E46C0A"/>
              </a:buClr>
              <a:buSzPct val="130000"/>
              <a:buFont typeface="Georgia" pitchFamily="18" charset="0"/>
              <a:buNone/>
            </a:pPr>
            <a:r>
              <a:rPr lang="en-US" sz="400">
                <a:solidFill>
                  <a:srgbClr val="404040"/>
                </a:solidFill>
                <a:latin typeface="Calibri" pitchFamily="34" charset="0"/>
              </a:rPr>
              <a:t>Haulage roadway</a:t>
            </a:r>
          </a:p>
        </p:txBody>
      </p:sp>
      <p:sp>
        <p:nvSpPr>
          <p:cNvPr id="32799" name="Объект 4"/>
          <p:cNvSpPr txBox="1">
            <a:spLocks/>
          </p:cNvSpPr>
          <p:nvPr/>
        </p:nvSpPr>
        <p:spPr bwMode="auto">
          <a:xfrm>
            <a:off x="1754188" y="4152900"/>
            <a:ext cx="490537" cy="57150"/>
          </a:xfrm>
          <a:prstGeom prst="rect">
            <a:avLst/>
          </a:prstGeom>
          <a:solidFill>
            <a:srgbClr val="FFF9E7"/>
          </a:solidFill>
          <a:ln w="9525">
            <a:noFill/>
            <a:miter lim="800000"/>
            <a:headEnd/>
            <a:tailEnd/>
          </a:ln>
        </p:spPr>
        <p:txBody>
          <a:bodyPr lIns="0" tIns="0" rIns="0" bIns="0"/>
          <a:lstStyle/>
          <a:p>
            <a:pPr marL="228600" indent="-182563">
              <a:spcBef>
                <a:spcPct val="20000"/>
              </a:spcBef>
              <a:spcAft>
                <a:spcPts val="300"/>
              </a:spcAft>
              <a:buClr>
                <a:srgbClr val="E46C0A"/>
              </a:buClr>
              <a:buSzPct val="130000"/>
              <a:buFont typeface="Georgia" pitchFamily="18" charset="0"/>
              <a:buNone/>
            </a:pPr>
            <a:r>
              <a:rPr lang="en-US" sz="400">
                <a:solidFill>
                  <a:srgbClr val="404040"/>
                </a:solidFill>
                <a:latin typeface="Calibri" pitchFamily="34" charset="0"/>
              </a:rPr>
              <a:t>Haulage roadway</a:t>
            </a:r>
          </a:p>
        </p:txBody>
      </p:sp>
      <p:sp>
        <p:nvSpPr>
          <p:cNvPr id="32800" name="Объект 4"/>
          <p:cNvSpPr txBox="1">
            <a:spLocks/>
          </p:cNvSpPr>
          <p:nvPr/>
        </p:nvSpPr>
        <p:spPr bwMode="auto">
          <a:xfrm>
            <a:off x="2965450" y="4291013"/>
            <a:ext cx="331788" cy="52387"/>
          </a:xfrm>
          <a:prstGeom prst="rect">
            <a:avLst/>
          </a:prstGeom>
          <a:solidFill>
            <a:srgbClr val="FFF9E7"/>
          </a:solidFill>
          <a:ln w="9525">
            <a:noFill/>
            <a:miter lim="800000"/>
            <a:headEnd/>
            <a:tailEnd/>
          </a:ln>
        </p:spPr>
        <p:txBody>
          <a:bodyPr lIns="0" tIns="0" rIns="0" bIns="0"/>
          <a:lstStyle/>
          <a:p>
            <a:pPr marL="228600" indent="-182563">
              <a:spcBef>
                <a:spcPct val="20000"/>
              </a:spcBef>
              <a:spcAft>
                <a:spcPts val="300"/>
              </a:spcAft>
              <a:buClr>
                <a:srgbClr val="E46C0A"/>
              </a:buClr>
              <a:buSzPct val="130000"/>
              <a:buFont typeface="Georgia" pitchFamily="18" charset="0"/>
              <a:buNone/>
            </a:pPr>
            <a:r>
              <a:rPr lang="en-US" sz="400">
                <a:solidFill>
                  <a:srgbClr val="404040"/>
                </a:solidFill>
                <a:latin typeface="Calibri" pitchFamily="34" charset="0"/>
              </a:rPr>
              <a:t>Air raise</a:t>
            </a:r>
          </a:p>
        </p:txBody>
      </p:sp>
      <p:sp>
        <p:nvSpPr>
          <p:cNvPr id="32801" name="Объект 4"/>
          <p:cNvSpPr txBox="1">
            <a:spLocks/>
          </p:cNvSpPr>
          <p:nvPr/>
        </p:nvSpPr>
        <p:spPr bwMode="auto">
          <a:xfrm>
            <a:off x="2906713" y="4354513"/>
            <a:ext cx="298450" cy="57150"/>
          </a:xfrm>
          <a:prstGeom prst="rect">
            <a:avLst/>
          </a:prstGeom>
          <a:solidFill>
            <a:srgbClr val="FFF9E7"/>
          </a:solidFill>
          <a:ln w="9525">
            <a:noFill/>
            <a:miter lim="800000"/>
            <a:headEnd/>
            <a:tailEnd/>
          </a:ln>
        </p:spPr>
        <p:txBody>
          <a:bodyPr lIns="0" tIns="0" rIns="0" bIns="0"/>
          <a:lstStyle/>
          <a:p>
            <a:pPr marL="228600" indent="-182563">
              <a:spcBef>
                <a:spcPct val="20000"/>
              </a:spcBef>
              <a:spcAft>
                <a:spcPts val="300"/>
              </a:spcAft>
              <a:buClr>
                <a:srgbClr val="E46C0A"/>
              </a:buClr>
              <a:buSzPct val="130000"/>
              <a:buFont typeface="Georgia" pitchFamily="18" charset="0"/>
              <a:buNone/>
            </a:pPr>
            <a:endParaRPr lang="en-US" sz="400">
              <a:solidFill>
                <a:srgbClr val="404040"/>
              </a:solidFill>
              <a:latin typeface="Calibri" pitchFamily="34" charset="0"/>
            </a:endParaRPr>
          </a:p>
        </p:txBody>
      </p:sp>
      <p:sp>
        <p:nvSpPr>
          <p:cNvPr id="32802" name="Объект 4"/>
          <p:cNvSpPr txBox="1">
            <a:spLocks/>
          </p:cNvSpPr>
          <p:nvPr/>
        </p:nvSpPr>
        <p:spPr bwMode="auto">
          <a:xfrm>
            <a:off x="1095375" y="4289425"/>
            <a:ext cx="333375" cy="52388"/>
          </a:xfrm>
          <a:prstGeom prst="rect">
            <a:avLst/>
          </a:prstGeom>
          <a:solidFill>
            <a:srgbClr val="FFF9E7"/>
          </a:solidFill>
          <a:ln w="9525">
            <a:noFill/>
            <a:miter lim="800000"/>
            <a:headEnd/>
            <a:tailEnd/>
          </a:ln>
        </p:spPr>
        <p:txBody>
          <a:bodyPr lIns="0" tIns="0" rIns="0" bIns="0"/>
          <a:lstStyle/>
          <a:p>
            <a:pPr marL="228600" indent="-182563">
              <a:spcBef>
                <a:spcPct val="20000"/>
              </a:spcBef>
              <a:spcAft>
                <a:spcPts val="300"/>
              </a:spcAft>
              <a:buClr>
                <a:srgbClr val="E46C0A"/>
              </a:buClr>
              <a:buSzPct val="130000"/>
              <a:buFont typeface="Georgia" pitchFamily="18" charset="0"/>
              <a:buNone/>
            </a:pPr>
            <a:r>
              <a:rPr lang="en-US" sz="400">
                <a:solidFill>
                  <a:srgbClr val="404040"/>
                </a:solidFill>
                <a:latin typeface="Calibri" pitchFamily="34" charset="0"/>
              </a:rPr>
              <a:t>Air raise</a:t>
            </a:r>
          </a:p>
        </p:txBody>
      </p:sp>
      <p:sp>
        <p:nvSpPr>
          <p:cNvPr id="32803" name="Объект 4"/>
          <p:cNvSpPr txBox="1">
            <a:spLocks/>
          </p:cNvSpPr>
          <p:nvPr/>
        </p:nvSpPr>
        <p:spPr bwMode="auto">
          <a:xfrm>
            <a:off x="1044575" y="4352925"/>
            <a:ext cx="298450" cy="57150"/>
          </a:xfrm>
          <a:prstGeom prst="rect">
            <a:avLst/>
          </a:prstGeom>
          <a:solidFill>
            <a:srgbClr val="FFF9E7"/>
          </a:solidFill>
          <a:ln w="9525">
            <a:noFill/>
            <a:miter lim="800000"/>
            <a:headEnd/>
            <a:tailEnd/>
          </a:ln>
        </p:spPr>
        <p:txBody>
          <a:bodyPr lIns="0" tIns="0" rIns="0" bIns="0"/>
          <a:lstStyle/>
          <a:p>
            <a:pPr marL="228600" indent="-182563">
              <a:spcBef>
                <a:spcPct val="20000"/>
              </a:spcBef>
              <a:spcAft>
                <a:spcPts val="300"/>
              </a:spcAft>
              <a:buClr>
                <a:srgbClr val="E46C0A"/>
              </a:buClr>
              <a:buSzPct val="130000"/>
              <a:buFont typeface="Georgia" pitchFamily="18" charset="0"/>
              <a:buNone/>
            </a:pPr>
            <a:endParaRPr lang="en-US" sz="400">
              <a:solidFill>
                <a:srgbClr val="404040"/>
              </a:solidFill>
              <a:latin typeface="Calibri" pitchFamily="34" charset="0"/>
            </a:endParaRPr>
          </a:p>
        </p:txBody>
      </p:sp>
      <p:sp>
        <p:nvSpPr>
          <p:cNvPr id="32804" name="Объект 4"/>
          <p:cNvSpPr txBox="1">
            <a:spLocks/>
          </p:cNvSpPr>
          <p:nvPr/>
        </p:nvSpPr>
        <p:spPr bwMode="auto">
          <a:xfrm>
            <a:off x="3384550" y="4300538"/>
            <a:ext cx="234950" cy="53975"/>
          </a:xfrm>
          <a:prstGeom prst="rect">
            <a:avLst/>
          </a:prstGeom>
          <a:solidFill>
            <a:srgbClr val="FFF9E7"/>
          </a:solidFill>
          <a:ln w="9525">
            <a:noFill/>
            <a:miter lim="800000"/>
            <a:headEnd/>
            <a:tailEnd/>
          </a:ln>
        </p:spPr>
        <p:txBody>
          <a:bodyPr lIns="0" tIns="0" rIns="0" bIns="0"/>
          <a:lstStyle/>
          <a:p>
            <a:pPr marL="228600" indent="-182563">
              <a:spcBef>
                <a:spcPct val="20000"/>
              </a:spcBef>
              <a:spcAft>
                <a:spcPts val="300"/>
              </a:spcAft>
              <a:buClr>
                <a:srgbClr val="E46C0A"/>
              </a:buClr>
              <a:buSzPct val="130000"/>
              <a:buFont typeface="Georgia" pitchFamily="18" charset="0"/>
              <a:buNone/>
            </a:pPr>
            <a:r>
              <a:rPr lang="en-US" sz="400">
                <a:solidFill>
                  <a:srgbClr val="404040"/>
                </a:solidFill>
                <a:latin typeface="Calibri" pitchFamily="34" charset="0"/>
              </a:rPr>
              <a:t>Crosscut</a:t>
            </a:r>
          </a:p>
        </p:txBody>
      </p:sp>
      <p:sp>
        <p:nvSpPr>
          <p:cNvPr id="32805" name="Объект 4"/>
          <p:cNvSpPr txBox="1">
            <a:spLocks/>
          </p:cNvSpPr>
          <p:nvPr/>
        </p:nvSpPr>
        <p:spPr bwMode="auto">
          <a:xfrm>
            <a:off x="1508125" y="4298950"/>
            <a:ext cx="234950" cy="53975"/>
          </a:xfrm>
          <a:prstGeom prst="rect">
            <a:avLst/>
          </a:prstGeom>
          <a:solidFill>
            <a:srgbClr val="FFF9E7"/>
          </a:solidFill>
          <a:ln w="9525">
            <a:noFill/>
            <a:miter lim="800000"/>
            <a:headEnd/>
            <a:tailEnd/>
          </a:ln>
        </p:spPr>
        <p:txBody>
          <a:bodyPr lIns="0" tIns="0" rIns="0" bIns="0"/>
          <a:lstStyle/>
          <a:p>
            <a:pPr marL="228600" indent="-182563">
              <a:spcBef>
                <a:spcPct val="20000"/>
              </a:spcBef>
              <a:spcAft>
                <a:spcPts val="300"/>
              </a:spcAft>
              <a:buClr>
                <a:srgbClr val="E46C0A"/>
              </a:buClr>
              <a:buSzPct val="130000"/>
              <a:buFont typeface="Georgia" pitchFamily="18" charset="0"/>
              <a:buNone/>
            </a:pPr>
            <a:r>
              <a:rPr lang="en-US" sz="400">
                <a:solidFill>
                  <a:srgbClr val="404040"/>
                </a:solidFill>
                <a:latin typeface="Calibri" pitchFamily="34" charset="0"/>
              </a:rPr>
              <a:t>Crosscut</a:t>
            </a:r>
          </a:p>
        </p:txBody>
      </p:sp>
      <p:sp>
        <p:nvSpPr>
          <p:cNvPr id="32806" name="Объект 4"/>
          <p:cNvSpPr txBox="1">
            <a:spLocks/>
          </p:cNvSpPr>
          <p:nvPr/>
        </p:nvSpPr>
        <p:spPr bwMode="auto">
          <a:xfrm>
            <a:off x="3368675" y="5745163"/>
            <a:ext cx="276225" cy="60325"/>
          </a:xfrm>
          <a:prstGeom prst="rect">
            <a:avLst/>
          </a:prstGeom>
          <a:solidFill>
            <a:srgbClr val="FFF9E7"/>
          </a:solidFill>
          <a:ln w="9525">
            <a:noFill/>
            <a:miter lim="800000"/>
            <a:headEnd/>
            <a:tailEnd/>
          </a:ln>
        </p:spPr>
        <p:txBody>
          <a:bodyPr lIns="0" tIns="0" rIns="0" bIns="0"/>
          <a:lstStyle/>
          <a:p>
            <a:pPr marL="228600" indent="-182563">
              <a:spcBef>
                <a:spcPct val="20000"/>
              </a:spcBef>
              <a:spcAft>
                <a:spcPts val="300"/>
              </a:spcAft>
              <a:buClr>
                <a:srgbClr val="E46C0A"/>
              </a:buClr>
              <a:buSzPct val="130000"/>
              <a:buFont typeface="Georgia" pitchFamily="18" charset="0"/>
              <a:buNone/>
            </a:pPr>
            <a:r>
              <a:rPr lang="en-US" sz="400" dirty="0">
                <a:solidFill>
                  <a:srgbClr val="404040"/>
                </a:solidFill>
                <a:latin typeface="Calibri" pitchFamily="34" charset="0"/>
              </a:rPr>
              <a:t>Vent raise</a:t>
            </a:r>
          </a:p>
          <a:p>
            <a:pPr marL="228600" indent="-182563">
              <a:spcBef>
                <a:spcPct val="20000"/>
              </a:spcBef>
              <a:spcAft>
                <a:spcPts val="300"/>
              </a:spcAft>
              <a:buClr>
                <a:srgbClr val="E46C0A"/>
              </a:buClr>
              <a:buSzPct val="130000"/>
              <a:buFont typeface="Georgia" pitchFamily="18" charset="0"/>
              <a:buNone/>
            </a:pPr>
            <a:endParaRPr lang="en-US" sz="400" dirty="0">
              <a:solidFill>
                <a:srgbClr val="404040"/>
              </a:solidFill>
              <a:latin typeface="Calibri" pitchFamily="34" charset="0"/>
            </a:endParaRPr>
          </a:p>
        </p:txBody>
      </p:sp>
      <p:sp>
        <p:nvSpPr>
          <p:cNvPr id="32807" name="Объект 4"/>
          <p:cNvSpPr txBox="1">
            <a:spLocks/>
          </p:cNvSpPr>
          <p:nvPr/>
        </p:nvSpPr>
        <p:spPr bwMode="auto">
          <a:xfrm>
            <a:off x="3360738" y="5813425"/>
            <a:ext cx="227012" cy="49213"/>
          </a:xfrm>
          <a:prstGeom prst="rect">
            <a:avLst/>
          </a:prstGeom>
          <a:solidFill>
            <a:srgbClr val="FFF9E7"/>
          </a:solidFill>
          <a:ln w="9525">
            <a:noFill/>
            <a:miter lim="800000"/>
            <a:headEnd/>
            <a:tailEnd/>
          </a:ln>
        </p:spPr>
        <p:txBody>
          <a:bodyPr lIns="0" tIns="0" rIns="0" bIns="0"/>
          <a:lstStyle/>
          <a:p>
            <a:pPr marL="228600" indent="-182563">
              <a:spcBef>
                <a:spcPct val="20000"/>
              </a:spcBef>
              <a:spcAft>
                <a:spcPts val="300"/>
              </a:spcAft>
              <a:buClr>
                <a:srgbClr val="E46C0A"/>
              </a:buClr>
              <a:buSzPct val="130000"/>
              <a:buFont typeface="Georgia" pitchFamily="18" charset="0"/>
              <a:buNone/>
            </a:pPr>
            <a:endParaRPr lang="en-US" sz="400">
              <a:solidFill>
                <a:srgbClr val="404040"/>
              </a:solidFill>
              <a:latin typeface="Calibri" pitchFamily="34" charset="0"/>
            </a:endParaRPr>
          </a:p>
        </p:txBody>
      </p:sp>
      <p:sp>
        <p:nvSpPr>
          <p:cNvPr id="32808" name="Объект 4"/>
          <p:cNvSpPr txBox="1">
            <a:spLocks/>
          </p:cNvSpPr>
          <p:nvPr/>
        </p:nvSpPr>
        <p:spPr bwMode="auto">
          <a:xfrm>
            <a:off x="2943225" y="6124575"/>
            <a:ext cx="358775" cy="60325"/>
          </a:xfrm>
          <a:prstGeom prst="rect">
            <a:avLst/>
          </a:prstGeom>
          <a:solidFill>
            <a:srgbClr val="FFF9E7"/>
          </a:solidFill>
          <a:ln w="9525">
            <a:noFill/>
            <a:miter lim="800000"/>
            <a:headEnd/>
            <a:tailEnd/>
          </a:ln>
        </p:spPr>
        <p:txBody>
          <a:bodyPr lIns="0" tIns="0" rIns="0" bIns="0"/>
          <a:lstStyle/>
          <a:p>
            <a:pPr marL="228600" indent="-182563">
              <a:spcBef>
                <a:spcPct val="20000"/>
              </a:spcBef>
              <a:spcAft>
                <a:spcPts val="300"/>
              </a:spcAft>
              <a:buClr>
                <a:srgbClr val="E46C0A"/>
              </a:buClr>
              <a:buSzPct val="130000"/>
              <a:buFont typeface="Georgia" pitchFamily="18" charset="0"/>
              <a:buNone/>
            </a:pPr>
            <a:r>
              <a:rPr lang="en-US" sz="400" dirty="0">
                <a:solidFill>
                  <a:srgbClr val="404040"/>
                </a:solidFill>
                <a:latin typeface="Calibri" pitchFamily="34" charset="0"/>
              </a:rPr>
              <a:t>Waste pass</a:t>
            </a:r>
          </a:p>
        </p:txBody>
      </p:sp>
      <p:sp>
        <p:nvSpPr>
          <p:cNvPr id="32809" name="Объект 4"/>
          <p:cNvSpPr txBox="1">
            <a:spLocks/>
          </p:cNvSpPr>
          <p:nvPr/>
        </p:nvSpPr>
        <p:spPr bwMode="auto">
          <a:xfrm>
            <a:off x="3344863" y="6086475"/>
            <a:ext cx="234950" cy="46038"/>
          </a:xfrm>
          <a:prstGeom prst="rect">
            <a:avLst/>
          </a:prstGeom>
          <a:solidFill>
            <a:srgbClr val="FFF9E7"/>
          </a:solidFill>
          <a:ln w="9525">
            <a:noFill/>
            <a:miter lim="800000"/>
            <a:headEnd/>
            <a:tailEnd/>
          </a:ln>
        </p:spPr>
        <p:txBody>
          <a:bodyPr lIns="0" tIns="0" rIns="0" bIns="0"/>
          <a:lstStyle/>
          <a:p>
            <a:pPr marL="228600" indent="-182563">
              <a:spcBef>
                <a:spcPct val="20000"/>
              </a:spcBef>
              <a:spcAft>
                <a:spcPts val="300"/>
              </a:spcAft>
              <a:buClr>
                <a:srgbClr val="E46C0A"/>
              </a:buClr>
              <a:buSzPct val="130000"/>
              <a:buFont typeface="Georgia" pitchFamily="18" charset="0"/>
              <a:buNone/>
            </a:pPr>
            <a:r>
              <a:rPr lang="en-US" sz="400">
                <a:solidFill>
                  <a:srgbClr val="404040"/>
                </a:solidFill>
                <a:latin typeface="Calibri" pitchFamily="34" charset="0"/>
              </a:rPr>
              <a:t>Ore pass</a:t>
            </a:r>
          </a:p>
        </p:txBody>
      </p:sp>
      <p:sp>
        <p:nvSpPr>
          <p:cNvPr id="32810" name="Объект 4"/>
          <p:cNvSpPr txBox="1">
            <a:spLocks/>
          </p:cNvSpPr>
          <p:nvPr/>
        </p:nvSpPr>
        <p:spPr bwMode="auto">
          <a:xfrm>
            <a:off x="3632200" y="6215063"/>
            <a:ext cx="527050" cy="57150"/>
          </a:xfrm>
          <a:prstGeom prst="rect">
            <a:avLst/>
          </a:prstGeom>
          <a:solidFill>
            <a:srgbClr val="FFF9E7"/>
          </a:solidFill>
          <a:ln w="9525">
            <a:noFill/>
            <a:miter lim="800000"/>
            <a:headEnd/>
            <a:tailEnd/>
          </a:ln>
        </p:spPr>
        <p:txBody>
          <a:bodyPr lIns="0" tIns="0" rIns="0" bIns="0"/>
          <a:lstStyle/>
          <a:p>
            <a:pPr marL="228600" indent="-182563">
              <a:spcBef>
                <a:spcPct val="20000"/>
              </a:spcBef>
              <a:spcAft>
                <a:spcPts val="300"/>
              </a:spcAft>
              <a:buClr>
                <a:srgbClr val="E46C0A"/>
              </a:buClr>
              <a:buSzPct val="130000"/>
              <a:buFont typeface="Georgia" pitchFamily="18" charset="0"/>
              <a:buNone/>
            </a:pPr>
            <a:r>
              <a:rPr lang="en-US" sz="400">
                <a:solidFill>
                  <a:srgbClr val="404040"/>
                </a:solidFill>
                <a:latin typeface="Calibri" pitchFamily="34" charset="0"/>
              </a:rPr>
              <a:t>Haulage roadway</a:t>
            </a:r>
          </a:p>
        </p:txBody>
      </p:sp>
      <p:sp>
        <p:nvSpPr>
          <p:cNvPr id="32811" name="Объект 4"/>
          <p:cNvSpPr txBox="1">
            <a:spLocks/>
          </p:cNvSpPr>
          <p:nvPr/>
        </p:nvSpPr>
        <p:spPr bwMode="auto">
          <a:xfrm>
            <a:off x="2963863" y="6357938"/>
            <a:ext cx="333375" cy="52387"/>
          </a:xfrm>
          <a:prstGeom prst="rect">
            <a:avLst/>
          </a:prstGeom>
          <a:solidFill>
            <a:srgbClr val="FFF9E7"/>
          </a:solidFill>
          <a:ln w="9525">
            <a:noFill/>
            <a:miter lim="800000"/>
            <a:headEnd/>
            <a:tailEnd/>
          </a:ln>
        </p:spPr>
        <p:txBody>
          <a:bodyPr lIns="0" tIns="0" rIns="0" bIns="0"/>
          <a:lstStyle/>
          <a:p>
            <a:pPr marL="228600" indent="-182563">
              <a:spcBef>
                <a:spcPct val="20000"/>
              </a:spcBef>
              <a:spcAft>
                <a:spcPts val="300"/>
              </a:spcAft>
              <a:buClr>
                <a:srgbClr val="E46C0A"/>
              </a:buClr>
              <a:buSzPct val="130000"/>
              <a:buFont typeface="Georgia" pitchFamily="18" charset="0"/>
              <a:buNone/>
            </a:pPr>
            <a:r>
              <a:rPr lang="en-US" sz="400">
                <a:solidFill>
                  <a:srgbClr val="404040"/>
                </a:solidFill>
                <a:latin typeface="Calibri" pitchFamily="34" charset="0"/>
              </a:rPr>
              <a:t>Air raise</a:t>
            </a:r>
          </a:p>
        </p:txBody>
      </p:sp>
      <p:sp>
        <p:nvSpPr>
          <p:cNvPr id="32812" name="Объект 4"/>
          <p:cNvSpPr txBox="1">
            <a:spLocks/>
          </p:cNvSpPr>
          <p:nvPr/>
        </p:nvSpPr>
        <p:spPr bwMode="auto">
          <a:xfrm>
            <a:off x="3387725" y="6365875"/>
            <a:ext cx="234950" cy="55563"/>
          </a:xfrm>
          <a:prstGeom prst="rect">
            <a:avLst/>
          </a:prstGeom>
          <a:solidFill>
            <a:srgbClr val="FFF9E7"/>
          </a:solidFill>
          <a:ln w="9525">
            <a:noFill/>
            <a:miter lim="800000"/>
            <a:headEnd/>
            <a:tailEnd/>
          </a:ln>
        </p:spPr>
        <p:txBody>
          <a:bodyPr lIns="0" tIns="0" rIns="0" bIns="0"/>
          <a:lstStyle/>
          <a:p>
            <a:pPr marL="228600" indent="-182563">
              <a:spcBef>
                <a:spcPct val="20000"/>
              </a:spcBef>
              <a:spcAft>
                <a:spcPts val="300"/>
              </a:spcAft>
              <a:buClr>
                <a:srgbClr val="E46C0A"/>
              </a:buClr>
              <a:buSzPct val="130000"/>
              <a:buFont typeface="Georgia" pitchFamily="18" charset="0"/>
              <a:buNone/>
            </a:pPr>
            <a:r>
              <a:rPr lang="en-US" sz="400">
                <a:solidFill>
                  <a:srgbClr val="404040"/>
                </a:solidFill>
                <a:latin typeface="Calibri" pitchFamily="34" charset="0"/>
              </a:rPr>
              <a:t>Crosscut</a:t>
            </a:r>
          </a:p>
        </p:txBody>
      </p:sp>
      <p:sp>
        <p:nvSpPr>
          <p:cNvPr id="32813" name="Объект 4"/>
          <p:cNvSpPr txBox="1">
            <a:spLocks/>
          </p:cNvSpPr>
          <p:nvPr/>
        </p:nvSpPr>
        <p:spPr bwMode="auto">
          <a:xfrm>
            <a:off x="2978150" y="6423025"/>
            <a:ext cx="225425" cy="49213"/>
          </a:xfrm>
          <a:prstGeom prst="rect">
            <a:avLst/>
          </a:prstGeom>
          <a:solidFill>
            <a:srgbClr val="FFF9E7"/>
          </a:solidFill>
          <a:ln w="9525">
            <a:noFill/>
            <a:miter lim="800000"/>
            <a:headEnd/>
            <a:tailEnd/>
          </a:ln>
        </p:spPr>
        <p:txBody>
          <a:bodyPr lIns="0" tIns="0" rIns="0" bIns="0"/>
          <a:lstStyle/>
          <a:p>
            <a:pPr marL="228600" indent="-182563">
              <a:spcBef>
                <a:spcPct val="20000"/>
              </a:spcBef>
              <a:spcAft>
                <a:spcPts val="300"/>
              </a:spcAft>
              <a:buClr>
                <a:srgbClr val="E46C0A"/>
              </a:buClr>
              <a:buSzPct val="130000"/>
              <a:buFont typeface="Georgia" pitchFamily="18" charset="0"/>
              <a:buNone/>
            </a:pPr>
            <a:endParaRPr lang="en-US" sz="400">
              <a:solidFill>
                <a:srgbClr val="404040"/>
              </a:solidFill>
              <a:latin typeface="Calibri" pitchFamily="34" charset="0"/>
            </a:endParaRPr>
          </a:p>
        </p:txBody>
      </p:sp>
      <p:sp>
        <p:nvSpPr>
          <p:cNvPr id="32814" name="Объект 4"/>
          <p:cNvSpPr txBox="1">
            <a:spLocks/>
          </p:cNvSpPr>
          <p:nvPr/>
        </p:nvSpPr>
        <p:spPr bwMode="auto">
          <a:xfrm>
            <a:off x="1100138" y="6354763"/>
            <a:ext cx="333375" cy="52387"/>
          </a:xfrm>
          <a:prstGeom prst="rect">
            <a:avLst/>
          </a:prstGeom>
          <a:solidFill>
            <a:srgbClr val="FFF9E7"/>
          </a:solidFill>
          <a:ln w="9525">
            <a:noFill/>
            <a:miter lim="800000"/>
            <a:headEnd/>
            <a:tailEnd/>
          </a:ln>
        </p:spPr>
        <p:txBody>
          <a:bodyPr lIns="0" tIns="0" rIns="0" bIns="0"/>
          <a:lstStyle/>
          <a:p>
            <a:pPr marL="228600" indent="-182563">
              <a:spcBef>
                <a:spcPct val="20000"/>
              </a:spcBef>
              <a:spcAft>
                <a:spcPts val="300"/>
              </a:spcAft>
              <a:buClr>
                <a:srgbClr val="E46C0A"/>
              </a:buClr>
              <a:buSzPct val="130000"/>
              <a:buFont typeface="Georgia" pitchFamily="18" charset="0"/>
              <a:buNone/>
            </a:pPr>
            <a:r>
              <a:rPr lang="en-US" sz="400">
                <a:solidFill>
                  <a:srgbClr val="404040"/>
                </a:solidFill>
                <a:latin typeface="Calibri" pitchFamily="34" charset="0"/>
              </a:rPr>
              <a:t>Air raise</a:t>
            </a:r>
          </a:p>
        </p:txBody>
      </p:sp>
      <p:sp>
        <p:nvSpPr>
          <p:cNvPr id="32815" name="Объект 4"/>
          <p:cNvSpPr txBox="1">
            <a:spLocks/>
          </p:cNvSpPr>
          <p:nvPr/>
        </p:nvSpPr>
        <p:spPr bwMode="auto">
          <a:xfrm>
            <a:off x="1112838" y="6421438"/>
            <a:ext cx="227012" cy="49212"/>
          </a:xfrm>
          <a:prstGeom prst="rect">
            <a:avLst/>
          </a:prstGeom>
          <a:solidFill>
            <a:srgbClr val="FFF9E7"/>
          </a:solidFill>
          <a:ln w="9525">
            <a:noFill/>
            <a:miter lim="800000"/>
            <a:headEnd/>
            <a:tailEnd/>
          </a:ln>
        </p:spPr>
        <p:txBody>
          <a:bodyPr lIns="0" tIns="0" rIns="0" bIns="0"/>
          <a:lstStyle/>
          <a:p>
            <a:pPr marL="228600" indent="-182563">
              <a:spcBef>
                <a:spcPct val="20000"/>
              </a:spcBef>
              <a:spcAft>
                <a:spcPts val="300"/>
              </a:spcAft>
              <a:buClr>
                <a:srgbClr val="E46C0A"/>
              </a:buClr>
              <a:buSzPct val="130000"/>
              <a:buFont typeface="Georgia" pitchFamily="18" charset="0"/>
              <a:buNone/>
            </a:pPr>
            <a:endParaRPr lang="en-US" sz="400">
              <a:solidFill>
                <a:srgbClr val="404040"/>
              </a:solidFill>
              <a:latin typeface="Calibri" pitchFamily="34" charset="0"/>
            </a:endParaRPr>
          </a:p>
        </p:txBody>
      </p:sp>
      <p:sp>
        <p:nvSpPr>
          <p:cNvPr id="32816" name="Объект 4"/>
          <p:cNvSpPr txBox="1">
            <a:spLocks/>
          </p:cNvSpPr>
          <p:nvPr/>
        </p:nvSpPr>
        <p:spPr bwMode="auto">
          <a:xfrm>
            <a:off x="1506538" y="5745163"/>
            <a:ext cx="276225" cy="60325"/>
          </a:xfrm>
          <a:prstGeom prst="rect">
            <a:avLst/>
          </a:prstGeom>
          <a:solidFill>
            <a:srgbClr val="FFF9E7"/>
          </a:solidFill>
          <a:ln w="9525">
            <a:noFill/>
            <a:miter lim="800000"/>
            <a:headEnd/>
            <a:tailEnd/>
          </a:ln>
        </p:spPr>
        <p:txBody>
          <a:bodyPr lIns="0" tIns="0" rIns="0" bIns="0"/>
          <a:lstStyle/>
          <a:p>
            <a:pPr marL="228600" indent="-182563">
              <a:spcBef>
                <a:spcPct val="20000"/>
              </a:spcBef>
              <a:spcAft>
                <a:spcPts val="300"/>
              </a:spcAft>
              <a:buClr>
                <a:srgbClr val="E46C0A"/>
              </a:buClr>
              <a:buSzPct val="130000"/>
              <a:buFont typeface="Georgia" pitchFamily="18" charset="0"/>
              <a:buNone/>
            </a:pPr>
            <a:r>
              <a:rPr lang="en-US" sz="400">
                <a:solidFill>
                  <a:srgbClr val="404040"/>
                </a:solidFill>
                <a:latin typeface="Calibri" pitchFamily="34" charset="0"/>
              </a:rPr>
              <a:t>Vent raise</a:t>
            </a:r>
          </a:p>
          <a:p>
            <a:pPr marL="228600" indent="-182563">
              <a:spcBef>
                <a:spcPct val="20000"/>
              </a:spcBef>
              <a:spcAft>
                <a:spcPts val="300"/>
              </a:spcAft>
              <a:buClr>
                <a:srgbClr val="E46C0A"/>
              </a:buClr>
              <a:buSzPct val="130000"/>
              <a:buFont typeface="Georgia" pitchFamily="18" charset="0"/>
              <a:buNone/>
            </a:pPr>
            <a:endParaRPr lang="en-US" sz="400">
              <a:solidFill>
                <a:srgbClr val="404040"/>
              </a:solidFill>
              <a:latin typeface="Calibri" pitchFamily="34" charset="0"/>
            </a:endParaRPr>
          </a:p>
        </p:txBody>
      </p:sp>
      <p:sp>
        <p:nvSpPr>
          <p:cNvPr id="32817" name="Объект 4"/>
          <p:cNvSpPr txBox="1">
            <a:spLocks/>
          </p:cNvSpPr>
          <p:nvPr/>
        </p:nvSpPr>
        <p:spPr bwMode="auto">
          <a:xfrm>
            <a:off x="1498600" y="5813425"/>
            <a:ext cx="227013" cy="49213"/>
          </a:xfrm>
          <a:prstGeom prst="rect">
            <a:avLst/>
          </a:prstGeom>
          <a:solidFill>
            <a:srgbClr val="FFF9E7"/>
          </a:solidFill>
          <a:ln w="9525">
            <a:noFill/>
            <a:miter lim="800000"/>
            <a:headEnd/>
            <a:tailEnd/>
          </a:ln>
        </p:spPr>
        <p:txBody>
          <a:bodyPr lIns="0" tIns="0" rIns="0" bIns="0"/>
          <a:lstStyle/>
          <a:p>
            <a:pPr marL="228600" indent="-182563">
              <a:spcBef>
                <a:spcPct val="20000"/>
              </a:spcBef>
              <a:spcAft>
                <a:spcPts val="300"/>
              </a:spcAft>
              <a:buClr>
                <a:srgbClr val="E46C0A"/>
              </a:buClr>
              <a:buSzPct val="130000"/>
              <a:buFont typeface="Georgia" pitchFamily="18" charset="0"/>
              <a:buNone/>
            </a:pPr>
            <a:endParaRPr lang="en-US" sz="400">
              <a:solidFill>
                <a:srgbClr val="404040"/>
              </a:solidFill>
              <a:latin typeface="Calibri" pitchFamily="34" charset="0"/>
            </a:endParaRPr>
          </a:p>
        </p:txBody>
      </p:sp>
      <p:sp>
        <p:nvSpPr>
          <p:cNvPr id="32818" name="Объект 4"/>
          <p:cNvSpPr txBox="1">
            <a:spLocks/>
          </p:cNvSpPr>
          <p:nvPr/>
        </p:nvSpPr>
        <p:spPr bwMode="auto">
          <a:xfrm>
            <a:off x="1155700" y="6137275"/>
            <a:ext cx="280988" cy="47625"/>
          </a:xfrm>
          <a:prstGeom prst="rect">
            <a:avLst/>
          </a:prstGeom>
          <a:solidFill>
            <a:srgbClr val="FFF9E7"/>
          </a:solidFill>
          <a:ln w="9525">
            <a:noFill/>
            <a:miter lim="800000"/>
            <a:headEnd/>
            <a:tailEnd/>
          </a:ln>
        </p:spPr>
        <p:txBody>
          <a:bodyPr lIns="0" tIns="0" rIns="0" bIns="0"/>
          <a:lstStyle/>
          <a:p>
            <a:pPr marL="228600" indent="-182563">
              <a:spcBef>
                <a:spcPct val="20000"/>
              </a:spcBef>
              <a:spcAft>
                <a:spcPts val="300"/>
              </a:spcAft>
              <a:buClr>
                <a:srgbClr val="E46C0A"/>
              </a:buClr>
              <a:buSzPct val="130000"/>
              <a:buFont typeface="Georgia" pitchFamily="18" charset="0"/>
              <a:buNone/>
            </a:pPr>
            <a:r>
              <a:rPr lang="en-US" sz="400">
                <a:solidFill>
                  <a:srgbClr val="404040"/>
                </a:solidFill>
                <a:latin typeface="Calibri" pitchFamily="34" charset="0"/>
              </a:rPr>
              <a:t>Waste pass</a:t>
            </a:r>
          </a:p>
        </p:txBody>
      </p:sp>
      <p:sp>
        <p:nvSpPr>
          <p:cNvPr id="32819" name="Объект 4"/>
          <p:cNvSpPr txBox="1">
            <a:spLocks/>
          </p:cNvSpPr>
          <p:nvPr/>
        </p:nvSpPr>
        <p:spPr bwMode="auto">
          <a:xfrm>
            <a:off x="1492250" y="6084888"/>
            <a:ext cx="234950" cy="46037"/>
          </a:xfrm>
          <a:prstGeom prst="rect">
            <a:avLst/>
          </a:prstGeom>
          <a:solidFill>
            <a:srgbClr val="FFF9E7"/>
          </a:solidFill>
          <a:ln w="9525">
            <a:noFill/>
            <a:miter lim="800000"/>
            <a:headEnd/>
            <a:tailEnd/>
          </a:ln>
        </p:spPr>
        <p:txBody>
          <a:bodyPr lIns="0" tIns="0" rIns="0" bIns="0"/>
          <a:lstStyle/>
          <a:p>
            <a:pPr marL="228600" indent="-182563">
              <a:spcBef>
                <a:spcPct val="20000"/>
              </a:spcBef>
              <a:spcAft>
                <a:spcPts val="300"/>
              </a:spcAft>
              <a:buClr>
                <a:srgbClr val="E46C0A"/>
              </a:buClr>
              <a:buSzPct val="130000"/>
              <a:buFont typeface="Georgia" pitchFamily="18" charset="0"/>
              <a:buNone/>
            </a:pPr>
            <a:r>
              <a:rPr lang="en-US" sz="400">
                <a:solidFill>
                  <a:srgbClr val="404040"/>
                </a:solidFill>
                <a:latin typeface="Calibri" pitchFamily="34" charset="0"/>
              </a:rPr>
              <a:t>Ore pass</a:t>
            </a:r>
          </a:p>
        </p:txBody>
      </p:sp>
      <p:sp>
        <p:nvSpPr>
          <p:cNvPr id="32820" name="Объект 4"/>
          <p:cNvSpPr txBox="1">
            <a:spLocks/>
          </p:cNvSpPr>
          <p:nvPr/>
        </p:nvSpPr>
        <p:spPr bwMode="auto">
          <a:xfrm>
            <a:off x="1776413" y="6215063"/>
            <a:ext cx="528637" cy="57150"/>
          </a:xfrm>
          <a:prstGeom prst="rect">
            <a:avLst/>
          </a:prstGeom>
          <a:solidFill>
            <a:srgbClr val="FFF9E7"/>
          </a:solidFill>
          <a:ln w="9525">
            <a:noFill/>
            <a:miter lim="800000"/>
            <a:headEnd/>
            <a:tailEnd/>
          </a:ln>
        </p:spPr>
        <p:txBody>
          <a:bodyPr lIns="0" tIns="0" rIns="0" bIns="0"/>
          <a:lstStyle/>
          <a:p>
            <a:pPr marL="228600" indent="-182563">
              <a:spcBef>
                <a:spcPct val="20000"/>
              </a:spcBef>
              <a:spcAft>
                <a:spcPts val="300"/>
              </a:spcAft>
              <a:buClr>
                <a:srgbClr val="E46C0A"/>
              </a:buClr>
              <a:buSzPct val="130000"/>
              <a:buFont typeface="Georgia" pitchFamily="18" charset="0"/>
              <a:buNone/>
            </a:pPr>
            <a:r>
              <a:rPr lang="en-US" sz="400">
                <a:solidFill>
                  <a:srgbClr val="404040"/>
                </a:solidFill>
                <a:latin typeface="Calibri" pitchFamily="34" charset="0"/>
              </a:rPr>
              <a:t>Haulage roadway</a:t>
            </a:r>
          </a:p>
        </p:txBody>
      </p:sp>
      <p:sp>
        <p:nvSpPr>
          <p:cNvPr id="32821" name="Объект 4"/>
          <p:cNvSpPr txBox="1">
            <a:spLocks/>
          </p:cNvSpPr>
          <p:nvPr/>
        </p:nvSpPr>
        <p:spPr bwMode="auto">
          <a:xfrm>
            <a:off x="5267325" y="5816600"/>
            <a:ext cx="298450" cy="61913"/>
          </a:xfrm>
          <a:prstGeom prst="rect">
            <a:avLst/>
          </a:prstGeom>
          <a:solidFill>
            <a:srgbClr val="FFF9E7"/>
          </a:solidFill>
          <a:ln w="9525">
            <a:noFill/>
            <a:miter lim="800000"/>
            <a:headEnd/>
            <a:tailEnd/>
          </a:ln>
        </p:spPr>
        <p:txBody>
          <a:bodyPr lIns="0" tIns="0" rIns="0" bIns="0"/>
          <a:lstStyle/>
          <a:p>
            <a:pPr marL="228600" indent="-182563">
              <a:spcBef>
                <a:spcPct val="20000"/>
              </a:spcBef>
              <a:spcAft>
                <a:spcPts val="300"/>
              </a:spcAft>
              <a:buClr>
                <a:srgbClr val="E46C0A"/>
              </a:buClr>
              <a:buSzPct val="130000"/>
              <a:buFont typeface="Georgia" pitchFamily="18" charset="0"/>
              <a:buNone/>
            </a:pPr>
            <a:r>
              <a:rPr lang="en-US" sz="400" dirty="0">
                <a:solidFill>
                  <a:srgbClr val="404040"/>
                </a:solidFill>
                <a:latin typeface="Calibri" pitchFamily="34" charset="0"/>
              </a:rPr>
              <a:t>Vent raise</a:t>
            </a:r>
          </a:p>
          <a:p>
            <a:pPr marL="228600" indent="-182563">
              <a:spcBef>
                <a:spcPct val="20000"/>
              </a:spcBef>
              <a:spcAft>
                <a:spcPts val="300"/>
              </a:spcAft>
              <a:buClr>
                <a:srgbClr val="E46C0A"/>
              </a:buClr>
              <a:buSzPct val="130000"/>
              <a:buFont typeface="Georgia" pitchFamily="18" charset="0"/>
              <a:buNone/>
            </a:pPr>
            <a:endParaRPr lang="en-US" sz="400" dirty="0">
              <a:solidFill>
                <a:srgbClr val="404040"/>
              </a:solidFill>
              <a:latin typeface="Calibri" pitchFamily="34" charset="0"/>
            </a:endParaRPr>
          </a:p>
        </p:txBody>
      </p:sp>
      <p:sp>
        <p:nvSpPr>
          <p:cNvPr id="32822" name="Объект 4"/>
          <p:cNvSpPr txBox="1">
            <a:spLocks/>
          </p:cNvSpPr>
          <p:nvPr/>
        </p:nvSpPr>
        <p:spPr bwMode="auto">
          <a:xfrm>
            <a:off x="5259388" y="5886450"/>
            <a:ext cx="246062" cy="49213"/>
          </a:xfrm>
          <a:prstGeom prst="rect">
            <a:avLst/>
          </a:prstGeom>
          <a:solidFill>
            <a:srgbClr val="FFF9E7"/>
          </a:solidFill>
          <a:ln w="9525">
            <a:noFill/>
            <a:miter lim="800000"/>
            <a:headEnd/>
            <a:tailEnd/>
          </a:ln>
        </p:spPr>
        <p:txBody>
          <a:bodyPr lIns="0" tIns="0" rIns="0" bIns="0"/>
          <a:lstStyle/>
          <a:p>
            <a:pPr marL="228600" indent="-182563">
              <a:spcBef>
                <a:spcPct val="20000"/>
              </a:spcBef>
              <a:spcAft>
                <a:spcPts val="300"/>
              </a:spcAft>
              <a:buClr>
                <a:srgbClr val="E46C0A"/>
              </a:buClr>
              <a:buSzPct val="130000"/>
              <a:buFont typeface="Georgia" pitchFamily="18" charset="0"/>
              <a:buNone/>
            </a:pPr>
            <a:endParaRPr lang="en-US" sz="400">
              <a:solidFill>
                <a:srgbClr val="404040"/>
              </a:solidFill>
              <a:latin typeface="Calibri" pitchFamily="34" charset="0"/>
            </a:endParaRPr>
          </a:p>
        </p:txBody>
      </p:sp>
      <p:sp>
        <p:nvSpPr>
          <p:cNvPr id="32823" name="Объект 4"/>
          <p:cNvSpPr txBox="1">
            <a:spLocks/>
          </p:cNvSpPr>
          <p:nvPr/>
        </p:nvSpPr>
        <p:spPr bwMode="auto">
          <a:xfrm>
            <a:off x="4867275" y="6210300"/>
            <a:ext cx="311150" cy="47625"/>
          </a:xfrm>
          <a:prstGeom prst="rect">
            <a:avLst/>
          </a:prstGeom>
          <a:solidFill>
            <a:srgbClr val="FFF9E7"/>
          </a:solidFill>
          <a:ln w="9525">
            <a:noFill/>
            <a:miter lim="800000"/>
            <a:headEnd/>
            <a:tailEnd/>
          </a:ln>
        </p:spPr>
        <p:txBody>
          <a:bodyPr lIns="0" tIns="0" rIns="0" bIns="0"/>
          <a:lstStyle/>
          <a:p>
            <a:pPr marL="228600" indent="-182563">
              <a:spcBef>
                <a:spcPct val="20000"/>
              </a:spcBef>
              <a:spcAft>
                <a:spcPts val="300"/>
              </a:spcAft>
              <a:buClr>
                <a:srgbClr val="E46C0A"/>
              </a:buClr>
              <a:buSzPct val="130000"/>
              <a:buFont typeface="Georgia" pitchFamily="18" charset="0"/>
              <a:buNone/>
            </a:pPr>
            <a:r>
              <a:rPr lang="en-US" sz="400">
                <a:solidFill>
                  <a:srgbClr val="404040"/>
                </a:solidFill>
                <a:latin typeface="Calibri" pitchFamily="34" charset="0"/>
              </a:rPr>
              <a:t>Waste pass</a:t>
            </a:r>
          </a:p>
        </p:txBody>
      </p:sp>
      <p:sp>
        <p:nvSpPr>
          <p:cNvPr id="32824" name="Объект 4"/>
          <p:cNvSpPr txBox="1">
            <a:spLocks/>
          </p:cNvSpPr>
          <p:nvPr/>
        </p:nvSpPr>
        <p:spPr bwMode="auto">
          <a:xfrm>
            <a:off x="7464425" y="5813425"/>
            <a:ext cx="298450" cy="61913"/>
          </a:xfrm>
          <a:prstGeom prst="rect">
            <a:avLst/>
          </a:prstGeom>
          <a:solidFill>
            <a:srgbClr val="FFF9E7"/>
          </a:solidFill>
          <a:ln w="9525">
            <a:noFill/>
            <a:miter lim="800000"/>
            <a:headEnd/>
            <a:tailEnd/>
          </a:ln>
        </p:spPr>
        <p:txBody>
          <a:bodyPr lIns="0" tIns="0" rIns="0" bIns="0"/>
          <a:lstStyle/>
          <a:p>
            <a:pPr marL="228600" indent="-182563">
              <a:spcBef>
                <a:spcPct val="20000"/>
              </a:spcBef>
              <a:spcAft>
                <a:spcPts val="300"/>
              </a:spcAft>
              <a:buClr>
                <a:srgbClr val="E46C0A"/>
              </a:buClr>
              <a:buSzPct val="130000"/>
              <a:buFont typeface="Georgia" pitchFamily="18" charset="0"/>
              <a:buNone/>
            </a:pPr>
            <a:r>
              <a:rPr lang="en-US" sz="400">
                <a:solidFill>
                  <a:srgbClr val="404040"/>
                </a:solidFill>
                <a:latin typeface="Calibri" pitchFamily="34" charset="0"/>
              </a:rPr>
              <a:t>Vent raise</a:t>
            </a:r>
          </a:p>
          <a:p>
            <a:pPr marL="228600" indent="-182563">
              <a:spcBef>
                <a:spcPct val="20000"/>
              </a:spcBef>
              <a:spcAft>
                <a:spcPts val="300"/>
              </a:spcAft>
              <a:buClr>
                <a:srgbClr val="E46C0A"/>
              </a:buClr>
              <a:buSzPct val="130000"/>
              <a:buFont typeface="Georgia" pitchFamily="18" charset="0"/>
              <a:buNone/>
            </a:pPr>
            <a:endParaRPr lang="en-US" sz="400">
              <a:solidFill>
                <a:srgbClr val="404040"/>
              </a:solidFill>
              <a:latin typeface="Calibri" pitchFamily="34" charset="0"/>
            </a:endParaRPr>
          </a:p>
        </p:txBody>
      </p:sp>
      <p:sp>
        <p:nvSpPr>
          <p:cNvPr id="32825" name="Объект 4"/>
          <p:cNvSpPr txBox="1">
            <a:spLocks/>
          </p:cNvSpPr>
          <p:nvPr/>
        </p:nvSpPr>
        <p:spPr bwMode="auto">
          <a:xfrm>
            <a:off x="7456488" y="5883275"/>
            <a:ext cx="246062" cy="49213"/>
          </a:xfrm>
          <a:prstGeom prst="rect">
            <a:avLst/>
          </a:prstGeom>
          <a:solidFill>
            <a:srgbClr val="FFF9E7"/>
          </a:solidFill>
          <a:ln w="9525">
            <a:noFill/>
            <a:miter lim="800000"/>
            <a:headEnd/>
            <a:tailEnd/>
          </a:ln>
        </p:spPr>
        <p:txBody>
          <a:bodyPr lIns="0" tIns="0" rIns="0" bIns="0"/>
          <a:lstStyle/>
          <a:p>
            <a:pPr marL="228600" indent="-182563">
              <a:spcBef>
                <a:spcPct val="20000"/>
              </a:spcBef>
              <a:spcAft>
                <a:spcPts val="300"/>
              </a:spcAft>
              <a:buClr>
                <a:srgbClr val="E46C0A"/>
              </a:buClr>
              <a:buSzPct val="130000"/>
              <a:buFont typeface="Georgia" pitchFamily="18" charset="0"/>
              <a:buNone/>
            </a:pPr>
            <a:endParaRPr lang="en-US" sz="400">
              <a:solidFill>
                <a:srgbClr val="404040"/>
              </a:solidFill>
              <a:latin typeface="Calibri" pitchFamily="34" charset="0"/>
            </a:endParaRPr>
          </a:p>
        </p:txBody>
      </p:sp>
      <p:sp>
        <p:nvSpPr>
          <p:cNvPr id="32826" name="Объект 4"/>
          <p:cNvSpPr txBox="1">
            <a:spLocks/>
          </p:cNvSpPr>
          <p:nvPr/>
        </p:nvSpPr>
        <p:spPr bwMode="auto">
          <a:xfrm>
            <a:off x="7086600" y="6205538"/>
            <a:ext cx="307975" cy="50800"/>
          </a:xfrm>
          <a:prstGeom prst="rect">
            <a:avLst/>
          </a:prstGeom>
          <a:solidFill>
            <a:srgbClr val="FFF9E7"/>
          </a:solidFill>
          <a:ln w="9525">
            <a:noFill/>
            <a:miter lim="800000"/>
            <a:headEnd/>
            <a:tailEnd/>
          </a:ln>
        </p:spPr>
        <p:txBody>
          <a:bodyPr lIns="0" tIns="0" rIns="0" bIns="0"/>
          <a:lstStyle/>
          <a:p>
            <a:pPr marL="228600" indent="-182563">
              <a:spcBef>
                <a:spcPct val="20000"/>
              </a:spcBef>
              <a:spcAft>
                <a:spcPts val="300"/>
              </a:spcAft>
              <a:buClr>
                <a:srgbClr val="E46C0A"/>
              </a:buClr>
              <a:buSzPct val="130000"/>
              <a:buFont typeface="Georgia" pitchFamily="18" charset="0"/>
              <a:buNone/>
            </a:pPr>
            <a:r>
              <a:rPr lang="en-US" sz="400">
                <a:solidFill>
                  <a:srgbClr val="404040"/>
                </a:solidFill>
                <a:latin typeface="Calibri" pitchFamily="34" charset="0"/>
              </a:rPr>
              <a:t>Waste pass</a:t>
            </a:r>
          </a:p>
        </p:txBody>
      </p:sp>
      <p:sp>
        <p:nvSpPr>
          <p:cNvPr id="32827" name="Объект 4"/>
          <p:cNvSpPr txBox="1">
            <a:spLocks/>
          </p:cNvSpPr>
          <p:nvPr/>
        </p:nvSpPr>
        <p:spPr bwMode="auto">
          <a:xfrm>
            <a:off x="1511300" y="6362700"/>
            <a:ext cx="263525" cy="55563"/>
          </a:xfrm>
          <a:prstGeom prst="rect">
            <a:avLst/>
          </a:prstGeom>
          <a:solidFill>
            <a:srgbClr val="FFF9E7"/>
          </a:solidFill>
          <a:ln w="9525">
            <a:noFill/>
            <a:miter lim="800000"/>
            <a:headEnd/>
            <a:tailEnd/>
          </a:ln>
        </p:spPr>
        <p:txBody>
          <a:bodyPr lIns="0" tIns="0" rIns="0" bIns="0"/>
          <a:lstStyle/>
          <a:p>
            <a:pPr marL="228600" indent="-182563">
              <a:spcBef>
                <a:spcPct val="20000"/>
              </a:spcBef>
              <a:spcAft>
                <a:spcPts val="300"/>
              </a:spcAft>
              <a:buClr>
                <a:srgbClr val="E46C0A"/>
              </a:buClr>
              <a:buSzPct val="130000"/>
              <a:buFont typeface="Georgia" pitchFamily="18" charset="0"/>
              <a:buNone/>
            </a:pPr>
            <a:r>
              <a:rPr lang="en-US" sz="400">
                <a:solidFill>
                  <a:srgbClr val="404040"/>
                </a:solidFill>
                <a:latin typeface="Calibri" pitchFamily="34" charset="0"/>
              </a:rPr>
              <a:t>Crosscut</a:t>
            </a:r>
          </a:p>
        </p:txBody>
      </p:sp>
      <p:sp>
        <p:nvSpPr>
          <p:cNvPr id="32828" name="Объект 4"/>
          <p:cNvSpPr txBox="1">
            <a:spLocks/>
          </p:cNvSpPr>
          <p:nvPr/>
        </p:nvSpPr>
        <p:spPr bwMode="auto">
          <a:xfrm>
            <a:off x="5286375" y="6435725"/>
            <a:ext cx="279400" cy="55563"/>
          </a:xfrm>
          <a:prstGeom prst="rect">
            <a:avLst/>
          </a:prstGeom>
          <a:solidFill>
            <a:srgbClr val="FFF9E7"/>
          </a:solidFill>
          <a:ln w="9525">
            <a:noFill/>
            <a:miter lim="800000"/>
            <a:headEnd/>
            <a:tailEnd/>
          </a:ln>
        </p:spPr>
        <p:txBody>
          <a:bodyPr lIns="0" tIns="0" rIns="0" bIns="0"/>
          <a:lstStyle/>
          <a:p>
            <a:pPr marL="228600" indent="-182563">
              <a:spcBef>
                <a:spcPct val="20000"/>
              </a:spcBef>
              <a:spcAft>
                <a:spcPts val="300"/>
              </a:spcAft>
              <a:buClr>
                <a:srgbClr val="E46C0A"/>
              </a:buClr>
              <a:buSzPct val="130000"/>
              <a:buFont typeface="Georgia" pitchFamily="18" charset="0"/>
              <a:buNone/>
            </a:pPr>
            <a:r>
              <a:rPr lang="en-US" sz="400">
                <a:solidFill>
                  <a:srgbClr val="404040"/>
                </a:solidFill>
                <a:latin typeface="Calibri" pitchFamily="34" charset="0"/>
              </a:rPr>
              <a:t>Crosscut</a:t>
            </a:r>
          </a:p>
        </p:txBody>
      </p:sp>
      <p:sp>
        <p:nvSpPr>
          <p:cNvPr id="32829" name="Объект 4"/>
          <p:cNvSpPr txBox="1">
            <a:spLocks/>
          </p:cNvSpPr>
          <p:nvPr/>
        </p:nvSpPr>
        <p:spPr bwMode="auto">
          <a:xfrm>
            <a:off x="5241925" y="6157913"/>
            <a:ext cx="279400" cy="46037"/>
          </a:xfrm>
          <a:prstGeom prst="rect">
            <a:avLst/>
          </a:prstGeom>
          <a:solidFill>
            <a:srgbClr val="FFF9E7"/>
          </a:solidFill>
          <a:ln w="9525">
            <a:noFill/>
            <a:miter lim="800000"/>
            <a:headEnd/>
            <a:tailEnd/>
          </a:ln>
        </p:spPr>
        <p:txBody>
          <a:bodyPr lIns="0" tIns="0" rIns="0" bIns="0"/>
          <a:lstStyle/>
          <a:p>
            <a:pPr marL="228600" indent="-182563">
              <a:spcBef>
                <a:spcPct val="20000"/>
              </a:spcBef>
              <a:spcAft>
                <a:spcPts val="300"/>
              </a:spcAft>
              <a:buClr>
                <a:srgbClr val="E46C0A"/>
              </a:buClr>
              <a:buSzPct val="130000"/>
              <a:buFont typeface="Georgia" pitchFamily="18" charset="0"/>
              <a:buNone/>
            </a:pPr>
            <a:r>
              <a:rPr lang="en-US" sz="400">
                <a:solidFill>
                  <a:srgbClr val="404040"/>
                </a:solidFill>
                <a:latin typeface="Calibri" pitchFamily="34" charset="0"/>
              </a:rPr>
              <a:t>Ore pass</a:t>
            </a:r>
          </a:p>
        </p:txBody>
      </p:sp>
      <p:sp>
        <p:nvSpPr>
          <p:cNvPr id="32830" name="Объект 4"/>
          <p:cNvSpPr txBox="1">
            <a:spLocks/>
          </p:cNvSpPr>
          <p:nvPr/>
        </p:nvSpPr>
        <p:spPr bwMode="auto">
          <a:xfrm>
            <a:off x="4818063" y="6429375"/>
            <a:ext cx="360362" cy="49213"/>
          </a:xfrm>
          <a:prstGeom prst="rect">
            <a:avLst/>
          </a:prstGeom>
          <a:solidFill>
            <a:srgbClr val="FFF9E7"/>
          </a:solidFill>
          <a:ln w="9525">
            <a:noFill/>
            <a:miter lim="800000"/>
            <a:headEnd/>
            <a:tailEnd/>
          </a:ln>
        </p:spPr>
        <p:txBody>
          <a:bodyPr lIns="0" tIns="0" rIns="0" bIns="0"/>
          <a:lstStyle/>
          <a:p>
            <a:pPr marL="228600" indent="-182563">
              <a:spcBef>
                <a:spcPct val="20000"/>
              </a:spcBef>
              <a:spcAft>
                <a:spcPts val="300"/>
              </a:spcAft>
              <a:buClr>
                <a:srgbClr val="E46C0A"/>
              </a:buClr>
              <a:buSzPct val="130000"/>
              <a:buFont typeface="Georgia" pitchFamily="18" charset="0"/>
              <a:buNone/>
            </a:pPr>
            <a:r>
              <a:rPr lang="en-US" sz="400">
                <a:solidFill>
                  <a:srgbClr val="404040"/>
                </a:solidFill>
                <a:latin typeface="Calibri" pitchFamily="34" charset="0"/>
              </a:rPr>
              <a:t>Air raise</a:t>
            </a:r>
          </a:p>
        </p:txBody>
      </p:sp>
      <p:sp>
        <p:nvSpPr>
          <p:cNvPr id="32831" name="Объект 4"/>
          <p:cNvSpPr txBox="1">
            <a:spLocks/>
          </p:cNvSpPr>
          <p:nvPr/>
        </p:nvSpPr>
        <p:spPr bwMode="auto">
          <a:xfrm>
            <a:off x="4832350" y="6492875"/>
            <a:ext cx="225425" cy="49213"/>
          </a:xfrm>
          <a:prstGeom prst="rect">
            <a:avLst/>
          </a:prstGeom>
          <a:solidFill>
            <a:srgbClr val="FFF9E7"/>
          </a:solidFill>
          <a:ln w="9525">
            <a:noFill/>
            <a:miter lim="800000"/>
            <a:headEnd/>
            <a:tailEnd/>
          </a:ln>
        </p:spPr>
        <p:txBody>
          <a:bodyPr lIns="0" tIns="0" rIns="0" bIns="0"/>
          <a:lstStyle/>
          <a:p>
            <a:pPr marL="228600" indent="-182563">
              <a:spcBef>
                <a:spcPct val="20000"/>
              </a:spcBef>
              <a:spcAft>
                <a:spcPts val="300"/>
              </a:spcAft>
              <a:buClr>
                <a:srgbClr val="E46C0A"/>
              </a:buClr>
              <a:buSzPct val="130000"/>
              <a:buFont typeface="Georgia" pitchFamily="18" charset="0"/>
              <a:buNone/>
            </a:pPr>
            <a:endParaRPr lang="en-US" sz="400">
              <a:solidFill>
                <a:srgbClr val="404040"/>
              </a:solidFill>
              <a:latin typeface="Calibri" pitchFamily="34" charset="0"/>
            </a:endParaRPr>
          </a:p>
        </p:txBody>
      </p:sp>
      <p:sp>
        <p:nvSpPr>
          <p:cNvPr id="32832" name="Объект 4"/>
          <p:cNvSpPr txBox="1">
            <a:spLocks/>
          </p:cNvSpPr>
          <p:nvPr/>
        </p:nvSpPr>
        <p:spPr bwMode="auto">
          <a:xfrm>
            <a:off x="5572125" y="6280150"/>
            <a:ext cx="577850" cy="58738"/>
          </a:xfrm>
          <a:prstGeom prst="rect">
            <a:avLst/>
          </a:prstGeom>
          <a:solidFill>
            <a:srgbClr val="FFF9E7"/>
          </a:solidFill>
          <a:ln w="9525">
            <a:noFill/>
            <a:miter lim="800000"/>
            <a:headEnd/>
            <a:tailEnd/>
          </a:ln>
        </p:spPr>
        <p:txBody>
          <a:bodyPr lIns="0" tIns="0" rIns="0" bIns="0"/>
          <a:lstStyle/>
          <a:p>
            <a:pPr marL="228600" indent="-182563">
              <a:spcBef>
                <a:spcPct val="20000"/>
              </a:spcBef>
              <a:spcAft>
                <a:spcPts val="300"/>
              </a:spcAft>
              <a:buClr>
                <a:srgbClr val="E46C0A"/>
              </a:buClr>
              <a:buSzPct val="130000"/>
              <a:buFont typeface="Georgia" pitchFamily="18" charset="0"/>
              <a:buNone/>
            </a:pPr>
            <a:r>
              <a:rPr lang="en-US" sz="400">
                <a:solidFill>
                  <a:srgbClr val="404040"/>
                </a:solidFill>
                <a:latin typeface="Calibri" pitchFamily="34" charset="0"/>
              </a:rPr>
              <a:t>Haulage roadway</a:t>
            </a:r>
          </a:p>
        </p:txBody>
      </p:sp>
      <p:sp>
        <p:nvSpPr>
          <p:cNvPr id="32833" name="Объект 4"/>
          <p:cNvSpPr txBox="1">
            <a:spLocks/>
          </p:cNvSpPr>
          <p:nvPr/>
        </p:nvSpPr>
        <p:spPr bwMode="auto">
          <a:xfrm>
            <a:off x="7486650" y="6435725"/>
            <a:ext cx="279400" cy="55563"/>
          </a:xfrm>
          <a:prstGeom prst="rect">
            <a:avLst/>
          </a:prstGeom>
          <a:solidFill>
            <a:srgbClr val="FFF9E7"/>
          </a:solidFill>
          <a:ln w="9525">
            <a:noFill/>
            <a:miter lim="800000"/>
            <a:headEnd/>
            <a:tailEnd/>
          </a:ln>
        </p:spPr>
        <p:txBody>
          <a:bodyPr lIns="0" tIns="0" rIns="0" bIns="0"/>
          <a:lstStyle/>
          <a:p>
            <a:pPr marL="228600" indent="-182563">
              <a:spcBef>
                <a:spcPct val="20000"/>
              </a:spcBef>
              <a:spcAft>
                <a:spcPts val="300"/>
              </a:spcAft>
              <a:buClr>
                <a:srgbClr val="E46C0A"/>
              </a:buClr>
              <a:buSzPct val="130000"/>
              <a:buFont typeface="Georgia" pitchFamily="18" charset="0"/>
              <a:buNone/>
            </a:pPr>
            <a:r>
              <a:rPr lang="en-US" sz="400">
                <a:solidFill>
                  <a:srgbClr val="404040"/>
                </a:solidFill>
                <a:latin typeface="Calibri" pitchFamily="34" charset="0"/>
              </a:rPr>
              <a:t>Crosscut</a:t>
            </a:r>
          </a:p>
        </p:txBody>
      </p:sp>
      <p:sp>
        <p:nvSpPr>
          <p:cNvPr id="32834" name="Объект 4"/>
          <p:cNvSpPr txBox="1">
            <a:spLocks/>
          </p:cNvSpPr>
          <p:nvPr/>
        </p:nvSpPr>
        <p:spPr bwMode="auto">
          <a:xfrm>
            <a:off x="7018338" y="6429375"/>
            <a:ext cx="360362" cy="49213"/>
          </a:xfrm>
          <a:prstGeom prst="rect">
            <a:avLst/>
          </a:prstGeom>
          <a:solidFill>
            <a:srgbClr val="FFF9E7"/>
          </a:solidFill>
          <a:ln w="9525">
            <a:noFill/>
            <a:miter lim="800000"/>
            <a:headEnd/>
            <a:tailEnd/>
          </a:ln>
        </p:spPr>
        <p:txBody>
          <a:bodyPr lIns="0" tIns="0" rIns="0" bIns="0"/>
          <a:lstStyle/>
          <a:p>
            <a:pPr marL="228600" indent="-182563">
              <a:spcBef>
                <a:spcPct val="20000"/>
              </a:spcBef>
              <a:spcAft>
                <a:spcPts val="300"/>
              </a:spcAft>
              <a:buClr>
                <a:srgbClr val="E46C0A"/>
              </a:buClr>
              <a:buSzPct val="130000"/>
              <a:buFont typeface="Georgia" pitchFamily="18" charset="0"/>
              <a:buNone/>
            </a:pPr>
            <a:r>
              <a:rPr lang="en-US" sz="400">
                <a:solidFill>
                  <a:srgbClr val="404040"/>
                </a:solidFill>
                <a:latin typeface="Calibri" pitchFamily="34" charset="0"/>
              </a:rPr>
              <a:t>Air raise</a:t>
            </a:r>
          </a:p>
        </p:txBody>
      </p:sp>
      <p:sp>
        <p:nvSpPr>
          <p:cNvPr id="32835" name="Объект 4"/>
          <p:cNvSpPr txBox="1">
            <a:spLocks/>
          </p:cNvSpPr>
          <p:nvPr/>
        </p:nvSpPr>
        <p:spPr bwMode="auto">
          <a:xfrm>
            <a:off x="7029450" y="6489700"/>
            <a:ext cx="225425" cy="49213"/>
          </a:xfrm>
          <a:prstGeom prst="rect">
            <a:avLst/>
          </a:prstGeom>
          <a:solidFill>
            <a:srgbClr val="FFF9E7"/>
          </a:solidFill>
          <a:ln w="9525">
            <a:noFill/>
            <a:miter lim="800000"/>
            <a:headEnd/>
            <a:tailEnd/>
          </a:ln>
        </p:spPr>
        <p:txBody>
          <a:bodyPr lIns="0" tIns="0" rIns="0" bIns="0"/>
          <a:lstStyle/>
          <a:p>
            <a:pPr marL="228600" indent="-182563">
              <a:spcBef>
                <a:spcPct val="20000"/>
              </a:spcBef>
              <a:spcAft>
                <a:spcPts val="300"/>
              </a:spcAft>
              <a:buClr>
                <a:srgbClr val="E46C0A"/>
              </a:buClr>
              <a:buSzPct val="130000"/>
              <a:buFont typeface="Georgia" pitchFamily="18" charset="0"/>
              <a:buNone/>
            </a:pPr>
            <a:endParaRPr lang="en-US" sz="400">
              <a:solidFill>
                <a:srgbClr val="404040"/>
              </a:solidFill>
              <a:latin typeface="Calibri" pitchFamily="34" charset="0"/>
            </a:endParaRPr>
          </a:p>
        </p:txBody>
      </p:sp>
      <p:sp>
        <p:nvSpPr>
          <p:cNvPr id="32836" name="Объект 4"/>
          <p:cNvSpPr txBox="1">
            <a:spLocks/>
          </p:cNvSpPr>
          <p:nvPr/>
        </p:nvSpPr>
        <p:spPr bwMode="auto">
          <a:xfrm>
            <a:off x="7772400" y="6280150"/>
            <a:ext cx="577850" cy="58738"/>
          </a:xfrm>
          <a:prstGeom prst="rect">
            <a:avLst/>
          </a:prstGeom>
          <a:solidFill>
            <a:srgbClr val="FFF9E7"/>
          </a:solidFill>
          <a:ln w="9525">
            <a:noFill/>
            <a:miter lim="800000"/>
            <a:headEnd/>
            <a:tailEnd/>
          </a:ln>
        </p:spPr>
        <p:txBody>
          <a:bodyPr lIns="0" tIns="0" rIns="0" bIns="0"/>
          <a:lstStyle/>
          <a:p>
            <a:pPr marL="228600" indent="-182563">
              <a:spcBef>
                <a:spcPct val="20000"/>
              </a:spcBef>
              <a:spcAft>
                <a:spcPts val="300"/>
              </a:spcAft>
              <a:buClr>
                <a:srgbClr val="E46C0A"/>
              </a:buClr>
              <a:buSzPct val="130000"/>
              <a:buFont typeface="Georgia" pitchFamily="18" charset="0"/>
              <a:buNone/>
            </a:pPr>
            <a:r>
              <a:rPr lang="en-US" sz="400">
                <a:solidFill>
                  <a:srgbClr val="404040"/>
                </a:solidFill>
                <a:latin typeface="Calibri" pitchFamily="34" charset="0"/>
              </a:rPr>
              <a:t>Haulage roadway</a:t>
            </a:r>
          </a:p>
        </p:txBody>
      </p:sp>
      <p:sp>
        <p:nvSpPr>
          <p:cNvPr id="32837" name="Объект 4"/>
          <p:cNvSpPr txBox="1">
            <a:spLocks/>
          </p:cNvSpPr>
          <p:nvPr/>
        </p:nvSpPr>
        <p:spPr bwMode="auto">
          <a:xfrm>
            <a:off x="3421063" y="2979738"/>
            <a:ext cx="330200" cy="60325"/>
          </a:xfrm>
          <a:prstGeom prst="rect">
            <a:avLst/>
          </a:prstGeom>
          <a:solidFill>
            <a:srgbClr val="CDCDCD"/>
          </a:solidFill>
          <a:ln w="9525">
            <a:noFill/>
            <a:miter lim="800000"/>
            <a:headEnd/>
            <a:tailEnd/>
          </a:ln>
        </p:spPr>
        <p:txBody>
          <a:bodyPr lIns="0" tIns="0" rIns="0" bIns="0"/>
          <a:lstStyle/>
          <a:p>
            <a:pPr marL="228600" indent="-182563">
              <a:spcBef>
                <a:spcPct val="20000"/>
              </a:spcBef>
              <a:spcAft>
                <a:spcPts val="300"/>
              </a:spcAft>
              <a:buClr>
                <a:srgbClr val="E46C0A"/>
              </a:buClr>
              <a:buSzPct val="130000"/>
              <a:buFont typeface="Georgia" pitchFamily="18" charset="0"/>
              <a:buNone/>
            </a:pPr>
            <a:r>
              <a:rPr lang="en-US" sz="400">
                <a:solidFill>
                  <a:srgbClr val="404040"/>
                </a:solidFill>
                <a:latin typeface="Calibri" pitchFamily="34" charset="0"/>
              </a:rPr>
              <a:t>Safety pillar</a:t>
            </a:r>
          </a:p>
        </p:txBody>
      </p:sp>
      <p:sp>
        <p:nvSpPr>
          <p:cNvPr id="32838" name="Объект 4"/>
          <p:cNvSpPr txBox="1">
            <a:spLocks/>
          </p:cNvSpPr>
          <p:nvPr/>
        </p:nvSpPr>
        <p:spPr bwMode="auto">
          <a:xfrm>
            <a:off x="3430588" y="3055938"/>
            <a:ext cx="312737" cy="57150"/>
          </a:xfrm>
          <a:prstGeom prst="rect">
            <a:avLst/>
          </a:prstGeom>
          <a:solidFill>
            <a:srgbClr val="CDCDCD"/>
          </a:solidFill>
          <a:ln w="9525">
            <a:noFill/>
            <a:miter lim="800000"/>
            <a:headEnd/>
            <a:tailEnd/>
          </a:ln>
        </p:spPr>
        <p:txBody>
          <a:bodyPr lIns="0" tIns="0" rIns="0" bIns="0"/>
          <a:lstStyle/>
          <a:p>
            <a:pPr marL="228600" indent="-182563">
              <a:spcBef>
                <a:spcPct val="20000"/>
              </a:spcBef>
              <a:spcAft>
                <a:spcPts val="300"/>
              </a:spcAft>
              <a:buClr>
                <a:srgbClr val="E46C0A"/>
              </a:buClr>
              <a:buSzPct val="130000"/>
              <a:buFont typeface="Georgia" pitchFamily="18" charset="0"/>
              <a:buNone/>
            </a:pPr>
            <a:endParaRPr lang="en-US" sz="400">
              <a:solidFill>
                <a:srgbClr val="404040"/>
              </a:solidFill>
              <a:latin typeface="Calibri" pitchFamily="34" charset="0"/>
            </a:endParaRPr>
          </a:p>
        </p:txBody>
      </p:sp>
      <p:sp>
        <p:nvSpPr>
          <p:cNvPr id="32839" name="Объект 4"/>
          <p:cNvSpPr txBox="1">
            <a:spLocks/>
          </p:cNvSpPr>
          <p:nvPr/>
        </p:nvSpPr>
        <p:spPr bwMode="auto">
          <a:xfrm>
            <a:off x="974725" y="4486275"/>
            <a:ext cx="835025" cy="134938"/>
          </a:xfrm>
          <a:prstGeom prst="rect">
            <a:avLst/>
          </a:prstGeom>
          <a:solidFill>
            <a:srgbClr val="FFF9E7"/>
          </a:solidFill>
          <a:ln w="9525">
            <a:noFill/>
            <a:miter lim="800000"/>
            <a:headEnd/>
            <a:tailEnd/>
          </a:ln>
        </p:spPr>
        <p:txBody>
          <a:bodyPr lIns="0" tIns="0" rIns="0" bIns="0"/>
          <a:lstStyle/>
          <a:p>
            <a:pPr marL="228600" indent="-182563">
              <a:spcBef>
                <a:spcPct val="20000"/>
              </a:spcBef>
              <a:spcAft>
                <a:spcPts val="300"/>
              </a:spcAft>
              <a:buClr>
                <a:srgbClr val="E46C0A"/>
              </a:buClr>
              <a:buSzPct val="130000"/>
              <a:buFont typeface="Georgia" pitchFamily="18" charset="0"/>
              <a:buNone/>
            </a:pPr>
            <a:r>
              <a:rPr lang="en-US" sz="400">
                <a:solidFill>
                  <a:srgbClr val="404040"/>
                </a:solidFill>
                <a:latin typeface="Calibri" pitchFamily="34" charset="0"/>
              </a:rPr>
              <a:t>Solid ore breaking for building panel pillars out of solid stowing</a:t>
            </a:r>
          </a:p>
        </p:txBody>
      </p:sp>
      <p:sp>
        <p:nvSpPr>
          <p:cNvPr id="32840" name="Объект 4"/>
          <p:cNvSpPr txBox="1">
            <a:spLocks/>
          </p:cNvSpPr>
          <p:nvPr/>
        </p:nvSpPr>
        <p:spPr bwMode="auto">
          <a:xfrm>
            <a:off x="1871663" y="4538663"/>
            <a:ext cx="441325" cy="66675"/>
          </a:xfrm>
          <a:prstGeom prst="rect">
            <a:avLst/>
          </a:prstGeom>
          <a:solidFill>
            <a:srgbClr val="FFF9E7"/>
          </a:solidFill>
          <a:ln w="9525">
            <a:noFill/>
            <a:miter lim="800000"/>
            <a:headEnd/>
            <a:tailEnd/>
          </a:ln>
        </p:spPr>
        <p:txBody>
          <a:bodyPr lIns="0" tIns="0" rIns="0" bIns="0"/>
          <a:lstStyle/>
          <a:p>
            <a:pPr marL="228600" indent="-182563">
              <a:spcBef>
                <a:spcPct val="20000"/>
              </a:spcBef>
              <a:spcAft>
                <a:spcPts val="300"/>
              </a:spcAft>
              <a:buClr>
                <a:srgbClr val="E46C0A"/>
              </a:buClr>
              <a:buSzPct val="130000"/>
              <a:buFont typeface="Georgia" pitchFamily="18" charset="0"/>
              <a:buNone/>
            </a:pPr>
            <a:r>
              <a:rPr lang="en-US" sz="400">
                <a:solidFill>
                  <a:srgbClr val="404040"/>
                </a:solidFill>
                <a:latin typeface="Calibri" pitchFamily="34" charset="0"/>
              </a:rPr>
              <a:t>Crown pillar made</a:t>
            </a:r>
          </a:p>
        </p:txBody>
      </p:sp>
      <p:sp>
        <p:nvSpPr>
          <p:cNvPr id="32841" name="Объект 4"/>
          <p:cNvSpPr txBox="1">
            <a:spLocks/>
          </p:cNvSpPr>
          <p:nvPr/>
        </p:nvSpPr>
        <p:spPr bwMode="auto">
          <a:xfrm>
            <a:off x="1881188" y="4611688"/>
            <a:ext cx="422275" cy="57150"/>
          </a:xfrm>
          <a:prstGeom prst="rect">
            <a:avLst/>
          </a:prstGeom>
          <a:solidFill>
            <a:srgbClr val="FFF9E7"/>
          </a:solidFill>
          <a:ln w="9525">
            <a:noFill/>
            <a:miter lim="800000"/>
            <a:headEnd/>
            <a:tailEnd/>
          </a:ln>
        </p:spPr>
        <p:txBody>
          <a:bodyPr lIns="0" tIns="0" rIns="0" bIns="0"/>
          <a:lstStyle/>
          <a:p>
            <a:pPr marL="228600" indent="-182563">
              <a:spcBef>
                <a:spcPct val="20000"/>
              </a:spcBef>
              <a:spcAft>
                <a:spcPts val="300"/>
              </a:spcAft>
              <a:buClr>
                <a:srgbClr val="E46C0A"/>
              </a:buClr>
              <a:buSzPct val="130000"/>
              <a:buFont typeface="Georgia" pitchFamily="18" charset="0"/>
              <a:buNone/>
            </a:pPr>
            <a:r>
              <a:rPr lang="en-US" sz="400">
                <a:solidFill>
                  <a:srgbClr val="404040"/>
                </a:solidFill>
                <a:latin typeface="Calibri" pitchFamily="34" charset="0"/>
              </a:rPr>
              <a:t>of solid stowing</a:t>
            </a:r>
          </a:p>
        </p:txBody>
      </p:sp>
      <p:sp>
        <p:nvSpPr>
          <p:cNvPr id="32842" name="Объект 4"/>
          <p:cNvSpPr txBox="1">
            <a:spLocks/>
          </p:cNvSpPr>
          <p:nvPr/>
        </p:nvSpPr>
        <p:spPr bwMode="auto">
          <a:xfrm>
            <a:off x="3230563" y="4456113"/>
            <a:ext cx="650875" cy="117475"/>
          </a:xfrm>
          <a:prstGeom prst="rect">
            <a:avLst/>
          </a:prstGeom>
          <a:solidFill>
            <a:srgbClr val="FFF9E7"/>
          </a:solidFill>
          <a:ln w="9525">
            <a:noFill/>
            <a:miter lim="800000"/>
            <a:headEnd/>
            <a:tailEnd/>
          </a:ln>
        </p:spPr>
        <p:txBody>
          <a:bodyPr lIns="0" tIns="0" rIns="0" bIns="0"/>
          <a:lstStyle/>
          <a:p>
            <a:pPr marL="228600" indent="-182563" algn="ctr">
              <a:spcBef>
                <a:spcPct val="20000"/>
              </a:spcBef>
              <a:spcAft>
                <a:spcPts val="300"/>
              </a:spcAft>
              <a:buClr>
                <a:srgbClr val="E46C0A"/>
              </a:buClr>
              <a:buSzPct val="130000"/>
              <a:buFont typeface="Georgia" pitchFamily="18" charset="0"/>
              <a:buNone/>
            </a:pPr>
            <a:r>
              <a:rPr lang="en-US" sz="400">
                <a:solidFill>
                  <a:srgbClr val="404040"/>
                </a:solidFill>
                <a:latin typeface="Calibri" pitchFamily="34" charset="0"/>
              </a:rPr>
              <a:t>Panel pillars erection</a:t>
            </a:r>
          </a:p>
        </p:txBody>
      </p:sp>
      <p:sp>
        <p:nvSpPr>
          <p:cNvPr id="32843" name="Объект 4"/>
          <p:cNvSpPr txBox="1">
            <a:spLocks/>
          </p:cNvSpPr>
          <p:nvPr/>
        </p:nvSpPr>
        <p:spPr bwMode="auto">
          <a:xfrm>
            <a:off x="1870075" y="5761038"/>
            <a:ext cx="520700" cy="58737"/>
          </a:xfrm>
          <a:prstGeom prst="rect">
            <a:avLst/>
          </a:prstGeom>
          <a:solidFill>
            <a:srgbClr val="FFF9E7"/>
          </a:solidFill>
          <a:ln w="9525">
            <a:noFill/>
            <a:miter lim="800000"/>
            <a:headEnd/>
            <a:tailEnd/>
          </a:ln>
        </p:spPr>
        <p:txBody>
          <a:bodyPr lIns="0" tIns="0" rIns="0" bIns="0"/>
          <a:lstStyle/>
          <a:p>
            <a:pPr marL="228600" indent="-182563">
              <a:spcBef>
                <a:spcPct val="20000"/>
              </a:spcBef>
              <a:spcAft>
                <a:spcPts val="300"/>
              </a:spcAft>
              <a:buClr>
                <a:srgbClr val="E46C0A"/>
              </a:buClr>
              <a:buSzPct val="130000"/>
              <a:buFont typeface="Georgia" pitchFamily="18" charset="0"/>
              <a:buNone/>
            </a:pPr>
            <a:r>
              <a:rPr lang="en-US" sz="400" dirty="0" smtClean="0">
                <a:solidFill>
                  <a:srgbClr val="404040"/>
                </a:solidFill>
                <a:latin typeface="Calibri" pitchFamily="34" charset="0"/>
              </a:rPr>
              <a:t>Face-entry</a:t>
            </a:r>
            <a:endParaRPr lang="en-US" sz="400" dirty="0">
              <a:solidFill>
                <a:srgbClr val="404040"/>
              </a:solidFill>
              <a:latin typeface="Calibri" pitchFamily="34" charset="0"/>
            </a:endParaRPr>
          </a:p>
        </p:txBody>
      </p:sp>
      <p:sp>
        <p:nvSpPr>
          <p:cNvPr id="32844" name="Объект 4"/>
          <p:cNvSpPr txBox="1">
            <a:spLocks/>
          </p:cNvSpPr>
          <p:nvPr/>
        </p:nvSpPr>
        <p:spPr bwMode="auto">
          <a:xfrm>
            <a:off x="3735388" y="4538663"/>
            <a:ext cx="608012" cy="66675"/>
          </a:xfrm>
          <a:prstGeom prst="rect">
            <a:avLst/>
          </a:prstGeom>
          <a:solidFill>
            <a:srgbClr val="FFF9E7"/>
          </a:solidFill>
          <a:ln w="9525">
            <a:noFill/>
            <a:miter lim="800000"/>
            <a:headEnd/>
            <a:tailEnd/>
          </a:ln>
        </p:spPr>
        <p:txBody>
          <a:bodyPr lIns="0" tIns="0" rIns="0" bIns="0"/>
          <a:lstStyle/>
          <a:p>
            <a:pPr marL="228600" indent="-182563">
              <a:spcBef>
                <a:spcPct val="20000"/>
              </a:spcBef>
              <a:spcAft>
                <a:spcPts val="300"/>
              </a:spcAft>
              <a:buClr>
                <a:srgbClr val="E46C0A"/>
              </a:buClr>
              <a:buSzPct val="130000"/>
              <a:buFont typeface="Georgia" pitchFamily="18" charset="0"/>
              <a:buNone/>
            </a:pPr>
            <a:r>
              <a:rPr lang="en-US" sz="400">
                <a:solidFill>
                  <a:srgbClr val="404040"/>
                </a:solidFill>
                <a:latin typeface="Calibri" pitchFamily="34" charset="0"/>
              </a:rPr>
              <a:t>Crown pillar made of solid </a:t>
            </a:r>
          </a:p>
        </p:txBody>
      </p:sp>
      <p:sp>
        <p:nvSpPr>
          <p:cNvPr id="32845" name="Объект 4"/>
          <p:cNvSpPr txBox="1">
            <a:spLocks/>
          </p:cNvSpPr>
          <p:nvPr/>
        </p:nvSpPr>
        <p:spPr bwMode="auto">
          <a:xfrm>
            <a:off x="3744913" y="4611688"/>
            <a:ext cx="254000" cy="60325"/>
          </a:xfrm>
          <a:prstGeom prst="rect">
            <a:avLst/>
          </a:prstGeom>
          <a:solidFill>
            <a:srgbClr val="FFF9E7"/>
          </a:solidFill>
          <a:ln w="9525">
            <a:noFill/>
            <a:miter lim="800000"/>
            <a:headEnd/>
            <a:tailEnd/>
          </a:ln>
        </p:spPr>
        <p:txBody>
          <a:bodyPr lIns="0" tIns="0" rIns="0" bIns="0"/>
          <a:lstStyle/>
          <a:p>
            <a:pPr marL="228600" indent="-182563">
              <a:spcBef>
                <a:spcPct val="20000"/>
              </a:spcBef>
              <a:spcAft>
                <a:spcPts val="300"/>
              </a:spcAft>
              <a:buClr>
                <a:srgbClr val="E46C0A"/>
              </a:buClr>
              <a:buSzPct val="130000"/>
              <a:buFont typeface="Georgia" pitchFamily="18" charset="0"/>
              <a:buNone/>
            </a:pPr>
            <a:r>
              <a:rPr lang="en-US" sz="400">
                <a:solidFill>
                  <a:srgbClr val="404040"/>
                </a:solidFill>
                <a:latin typeface="Calibri" pitchFamily="34" charset="0"/>
              </a:rPr>
              <a:t>stowing</a:t>
            </a:r>
          </a:p>
        </p:txBody>
      </p:sp>
      <p:sp>
        <p:nvSpPr>
          <p:cNvPr id="32846" name="Объект 4"/>
          <p:cNvSpPr txBox="1">
            <a:spLocks/>
          </p:cNvSpPr>
          <p:nvPr/>
        </p:nvSpPr>
        <p:spPr bwMode="auto">
          <a:xfrm>
            <a:off x="4006850" y="4619625"/>
            <a:ext cx="290513" cy="66675"/>
          </a:xfrm>
          <a:prstGeom prst="rect">
            <a:avLst/>
          </a:prstGeom>
          <a:solidFill>
            <a:srgbClr val="FFF9E7"/>
          </a:solidFill>
          <a:ln w="9525">
            <a:noFill/>
            <a:miter lim="800000"/>
            <a:headEnd/>
            <a:tailEnd/>
          </a:ln>
        </p:spPr>
        <p:txBody>
          <a:bodyPr lIns="0" tIns="0" rIns="0" bIns="0"/>
          <a:lstStyle/>
          <a:p>
            <a:pPr marL="228600" indent="-182563">
              <a:spcBef>
                <a:spcPct val="20000"/>
              </a:spcBef>
              <a:spcAft>
                <a:spcPts val="300"/>
              </a:spcAft>
              <a:buClr>
                <a:srgbClr val="E46C0A"/>
              </a:buClr>
              <a:buSzPct val="130000"/>
              <a:buFont typeface="Georgia" pitchFamily="18" charset="0"/>
              <a:buNone/>
            </a:pPr>
            <a:r>
              <a:rPr lang="en-US" sz="400">
                <a:solidFill>
                  <a:srgbClr val="404040"/>
                </a:solidFill>
                <a:latin typeface="Calibri" pitchFamily="34" charset="0"/>
              </a:rPr>
              <a:t>Panel pillar</a:t>
            </a:r>
          </a:p>
        </p:txBody>
      </p:sp>
      <p:sp>
        <p:nvSpPr>
          <p:cNvPr id="32847" name="Объект 4"/>
          <p:cNvSpPr txBox="1">
            <a:spLocks/>
          </p:cNvSpPr>
          <p:nvPr/>
        </p:nvSpPr>
        <p:spPr bwMode="auto">
          <a:xfrm>
            <a:off x="4030663" y="4695825"/>
            <a:ext cx="292100" cy="46038"/>
          </a:xfrm>
          <a:prstGeom prst="rect">
            <a:avLst/>
          </a:prstGeom>
          <a:solidFill>
            <a:srgbClr val="FFF9E7"/>
          </a:solidFill>
          <a:ln w="9525">
            <a:noFill/>
            <a:miter lim="800000"/>
            <a:headEnd/>
            <a:tailEnd/>
          </a:ln>
        </p:spPr>
        <p:txBody>
          <a:bodyPr lIns="0" tIns="0" rIns="0" bIns="0"/>
          <a:lstStyle/>
          <a:p>
            <a:pPr marL="228600" indent="-182563">
              <a:spcBef>
                <a:spcPct val="20000"/>
              </a:spcBef>
              <a:spcAft>
                <a:spcPts val="300"/>
              </a:spcAft>
              <a:buClr>
                <a:srgbClr val="E46C0A"/>
              </a:buClr>
              <a:buSzPct val="130000"/>
              <a:buFont typeface="Georgia" pitchFamily="18" charset="0"/>
              <a:buNone/>
            </a:pPr>
            <a:endParaRPr lang="en-US" sz="400">
              <a:solidFill>
                <a:srgbClr val="404040"/>
              </a:solidFill>
              <a:latin typeface="Calibri" pitchFamily="34" charset="0"/>
            </a:endParaRPr>
          </a:p>
        </p:txBody>
      </p:sp>
      <p:sp>
        <p:nvSpPr>
          <p:cNvPr id="32848" name="Объект 4"/>
          <p:cNvSpPr txBox="1">
            <a:spLocks/>
          </p:cNvSpPr>
          <p:nvPr/>
        </p:nvSpPr>
        <p:spPr bwMode="auto">
          <a:xfrm>
            <a:off x="5678488" y="4616450"/>
            <a:ext cx="703262" cy="65088"/>
          </a:xfrm>
          <a:prstGeom prst="rect">
            <a:avLst/>
          </a:prstGeom>
          <a:solidFill>
            <a:srgbClr val="FFF9E7"/>
          </a:solidFill>
          <a:ln w="9525">
            <a:noFill/>
            <a:miter lim="800000"/>
            <a:headEnd/>
            <a:tailEnd/>
          </a:ln>
        </p:spPr>
        <p:txBody>
          <a:bodyPr lIns="0" tIns="0" rIns="0" bIns="0"/>
          <a:lstStyle/>
          <a:p>
            <a:pPr marL="228600" indent="-182563">
              <a:spcBef>
                <a:spcPct val="20000"/>
              </a:spcBef>
              <a:spcAft>
                <a:spcPts val="300"/>
              </a:spcAft>
              <a:buClr>
                <a:srgbClr val="E46C0A"/>
              </a:buClr>
              <a:buSzPct val="130000"/>
              <a:buFont typeface="Georgia" pitchFamily="18" charset="0"/>
              <a:buNone/>
            </a:pPr>
            <a:r>
              <a:rPr lang="en-US" sz="400">
                <a:solidFill>
                  <a:srgbClr val="404040"/>
                </a:solidFill>
                <a:latin typeface="Calibri" pitchFamily="34" charset="0"/>
              </a:rPr>
              <a:t>Crown pillar made of</a:t>
            </a:r>
          </a:p>
        </p:txBody>
      </p:sp>
      <p:sp>
        <p:nvSpPr>
          <p:cNvPr id="32849" name="Объект 4"/>
          <p:cNvSpPr txBox="1">
            <a:spLocks/>
          </p:cNvSpPr>
          <p:nvPr/>
        </p:nvSpPr>
        <p:spPr bwMode="auto">
          <a:xfrm>
            <a:off x="5688013" y="4691063"/>
            <a:ext cx="479425" cy="60325"/>
          </a:xfrm>
          <a:prstGeom prst="rect">
            <a:avLst/>
          </a:prstGeom>
          <a:solidFill>
            <a:srgbClr val="FFF9E7"/>
          </a:solidFill>
          <a:ln w="9525">
            <a:noFill/>
            <a:miter lim="800000"/>
            <a:headEnd/>
            <a:tailEnd/>
          </a:ln>
        </p:spPr>
        <p:txBody>
          <a:bodyPr lIns="0" tIns="0" rIns="0" bIns="0"/>
          <a:lstStyle/>
          <a:p>
            <a:pPr marL="228600" indent="-182563">
              <a:spcBef>
                <a:spcPct val="20000"/>
              </a:spcBef>
              <a:spcAft>
                <a:spcPts val="300"/>
              </a:spcAft>
              <a:buClr>
                <a:srgbClr val="E46C0A"/>
              </a:buClr>
              <a:buSzPct val="130000"/>
              <a:buFont typeface="Georgia" pitchFamily="18" charset="0"/>
              <a:buNone/>
            </a:pPr>
            <a:r>
              <a:rPr lang="en-US" sz="400">
                <a:solidFill>
                  <a:srgbClr val="404040"/>
                </a:solidFill>
                <a:latin typeface="Calibri" pitchFamily="34" charset="0"/>
              </a:rPr>
              <a:t>solid stowing</a:t>
            </a:r>
          </a:p>
        </p:txBody>
      </p:sp>
      <p:sp>
        <p:nvSpPr>
          <p:cNvPr id="32850" name="Объект 4"/>
          <p:cNvSpPr txBox="1">
            <a:spLocks/>
          </p:cNvSpPr>
          <p:nvPr/>
        </p:nvSpPr>
        <p:spPr bwMode="auto">
          <a:xfrm>
            <a:off x="7872413" y="4608513"/>
            <a:ext cx="603250" cy="68262"/>
          </a:xfrm>
          <a:prstGeom prst="rect">
            <a:avLst/>
          </a:prstGeom>
          <a:solidFill>
            <a:srgbClr val="FFF9E7"/>
          </a:solidFill>
          <a:ln w="9525">
            <a:noFill/>
            <a:miter lim="800000"/>
            <a:headEnd/>
            <a:tailEnd/>
          </a:ln>
        </p:spPr>
        <p:txBody>
          <a:bodyPr lIns="0" tIns="0" rIns="0" bIns="0"/>
          <a:lstStyle/>
          <a:p>
            <a:pPr marL="228600" indent="-182563">
              <a:spcBef>
                <a:spcPct val="20000"/>
              </a:spcBef>
              <a:spcAft>
                <a:spcPts val="300"/>
              </a:spcAft>
              <a:buClr>
                <a:srgbClr val="E46C0A"/>
              </a:buClr>
              <a:buSzPct val="130000"/>
              <a:buFont typeface="Georgia" pitchFamily="18" charset="0"/>
              <a:buNone/>
            </a:pPr>
            <a:r>
              <a:rPr lang="en-US" sz="400">
                <a:solidFill>
                  <a:srgbClr val="404040"/>
                </a:solidFill>
                <a:latin typeface="Calibri" pitchFamily="34" charset="0"/>
              </a:rPr>
              <a:t>Crown pillar made of</a:t>
            </a:r>
          </a:p>
        </p:txBody>
      </p:sp>
      <p:sp>
        <p:nvSpPr>
          <p:cNvPr id="32851" name="Объект 4"/>
          <p:cNvSpPr txBox="1">
            <a:spLocks/>
          </p:cNvSpPr>
          <p:nvPr/>
        </p:nvSpPr>
        <p:spPr bwMode="auto">
          <a:xfrm>
            <a:off x="7891463" y="4692650"/>
            <a:ext cx="458787" cy="46038"/>
          </a:xfrm>
          <a:prstGeom prst="rect">
            <a:avLst/>
          </a:prstGeom>
          <a:solidFill>
            <a:srgbClr val="FFF9E7"/>
          </a:solidFill>
          <a:ln w="9525">
            <a:noFill/>
            <a:miter lim="800000"/>
            <a:headEnd/>
            <a:tailEnd/>
          </a:ln>
        </p:spPr>
        <p:txBody>
          <a:bodyPr lIns="0" tIns="0" rIns="0" bIns="0"/>
          <a:lstStyle/>
          <a:p>
            <a:pPr marL="228600" indent="-182563">
              <a:spcBef>
                <a:spcPct val="20000"/>
              </a:spcBef>
              <a:spcAft>
                <a:spcPts val="300"/>
              </a:spcAft>
              <a:buClr>
                <a:srgbClr val="E46C0A"/>
              </a:buClr>
              <a:buSzPct val="130000"/>
              <a:buFont typeface="Georgia" pitchFamily="18" charset="0"/>
              <a:buNone/>
            </a:pPr>
            <a:r>
              <a:rPr lang="en-US" sz="400">
                <a:solidFill>
                  <a:srgbClr val="404040"/>
                </a:solidFill>
                <a:latin typeface="Calibri" pitchFamily="34" charset="0"/>
              </a:rPr>
              <a:t>solid stowing</a:t>
            </a:r>
          </a:p>
        </p:txBody>
      </p:sp>
      <p:sp>
        <p:nvSpPr>
          <p:cNvPr id="32852" name="Объект 4"/>
          <p:cNvSpPr txBox="1">
            <a:spLocks/>
          </p:cNvSpPr>
          <p:nvPr/>
        </p:nvSpPr>
        <p:spPr bwMode="auto">
          <a:xfrm>
            <a:off x="1885950" y="5829300"/>
            <a:ext cx="185738" cy="46038"/>
          </a:xfrm>
          <a:prstGeom prst="rect">
            <a:avLst/>
          </a:prstGeom>
          <a:solidFill>
            <a:srgbClr val="FFF9E7"/>
          </a:solidFill>
          <a:ln w="9525">
            <a:noFill/>
            <a:miter lim="800000"/>
            <a:headEnd/>
            <a:tailEnd/>
          </a:ln>
        </p:spPr>
        <p:txBody>
          <a:bodyPr lIns="0" tIns="0" rIns="0" bIns="0"/>
          <a:lstStyle/>
          <a:p>
            <a:pPr marL="228600" indent="-182563">
              <a:spcBef>
                <a:spcPct val="20000"/>
              </a:spcBef>
              <a:spcAft>
                <a:spcPts val="300"/>
              </a:spcAft>
              <a:buClr>
                <a:srgbClr val="E46C0A"/>
              </a:buClr>
              <a:buSzPct val="130000"/>
              <a:buFont typeface="Georgia" pitchFamily="18" charset="0"/>
              <a:buNone/>
            </a:pPr>
            <a:endParaRPr lang="en-US" sz="300">
              <a:solidFill>
                <a:srgbClr val="404040"/>
              </a:solidFill>
              <a:latin typeface="Calibri" pitchFamily="34" charset="0"/>
            </a:endParaRPr>
          </a:p>
        </p:txBody>
      </p:sp>
      <p:sp>
        <p:nvSpPr>
          <p:cNvPr id="32853" name="Объект 4"/>
          <p:cNvSpPr txBox="1">
            <a:spLocks/>
          </p:cNvSpPr>
          <p:nvPr/>
        </p:nvSpPr>
        <p:spPr bwMode="auto">
          <a:xfrm>
            <a:off x="1922463" y="5962650"/>
            <a:ext cx="501650" cy="60325"/>
          </a:xfrm>
          <a:prstGeom prst="rect">
            <a:avLst/>
          </a:prstGeom>
          <a:solidFill>
            <a:srgbClr val="FFF9E7"/>
          </a:solidFill>
          <a:ln w="9525">
            <a:noFill/>
            <a:miter lim="800000"/>
            <a:headEnd/>
            <a:tailEnd/>
          </a:ln>
        </p:spPr>
        <p:txBody>
          <a:bodyPr lIns="0" tIns="0" rIns="0" bIns="0"/>
          <a:lstStyle/>
          <a:p>
            <a:pPr marL="228600" indent="-182563">
              <a:spcBef>
                <a:spcPct val="20000"/>
              </a:spcBef>
              <a:spcAft>
                <a:spcPts val="300"/>
              </a:spcAft>
              <a:buClr>
                <a:srgbClr val="E46C0A"/>
              </a:buClr>
              <a:buSzPct val="130000"/>
              <a:buFont typeface="Georgia" pitchFamily="18" charset="0"/>
              <a:buNone/>
            </a:pPr>
            <a:r>
              <a:rPr lang="en-US" sz="400">
                <a:solidFill>
                  <a:srgbClr val="404040"/>
                </a:solidFill>
                <a:latin typeface="Calibri" pitchFamily="34" charset="0"/>
              </a:rPr>
              <a:t>Delivery crosscut</a:t>
            </a:r>
          </a:p>
          <a:p>
            <a:pPr marL="228600" indent="-182563">
              <a:spcBef>
                <a:spcPct val="20000"/>
              </a:spcBef>
              <a:spcAft>
                <a:spcPts val="300"/>
              </a:spcAft>
              <a:buClr>
                <a:srgbClr val="E46C0A"/>
              </a:buClr>
              <a:buSzPct val="130000"/>
              <a:buFont typeface="Georgia" pitchFamily="18" charset="0"/>
              <a:buNone/>
            </a:pPr>
            <a:endParaRPr lang="en-US" sz="400">
              <a:solidFill>
                <a:srgbClr val="404040"/>
              </a:solidFill>
              <a:latin typeface="Calibri" pitchFamily="34" charset="0"/>
            </a:endParaRPr>
          </a:p>
        </p:txBody>
      </p:sp>
      <p:sp>
        <p:nvSpPr>
          <p:cNvPr id="32854" name="Объект 4"/>
          <p:cNvSpPr txBox="1">
            <a:spLocks/>
          </p:cNvSpPr>
          <p:nvPr/>
        </p:nvSpPr>
        <p:spPr bwMode="auto">
          <a:xfrm>
            <a:off x="1914525" y="6032500"/>
            <a:ext cx="185738" cy="44450"/>
          </a:xfrm>
          <a:prstGeom prst="rect">
            <a:avLst/>
          </a:prstGeom>
          <a:solidFill>
            <a:srgbClr val="FFF9E7"/>
          </a:solidFill>
          <a:ln w="9525">
            <a:noFill/>
            <a:miter lim="800000"/>
            <a:headEnd/>
            <a:tailEnd/>
          </a:ln>
        </p:spPr>
        <p:txBody>
          <a:bodyPr lIns="0" tIns="0" rIns="0" bIns="0"/>
          <a:lstStyle/>
          <a:p>
            <a:pPr marL="228600" indent="-182563">
              <a:spcBef>
                <a:spcPct val="20000"/>
              </a:spcBef>
              <a:spcAft>
                <a:spcPts val="300"/>
              </a:spcAft>
              <a:buClr>
                <a:srgbClr val="E46C0A"/>
              </a:buClr>
              <a:buSzPct val="130000"/>
              <a:buFont typeface="Georgia" pitchFamily="18" charset="0"/>
              <a:buNone/>
            </a:pPr>
            <a:endParaRPr lang="en-US" sz="300">
              <a:solidFill>
                <a:srgbClr val="404040"/>
              </a:solidFill>
              <a:latin typeface="Calibri" pitchFamily="34" charset="0"/>
            </a:endParaRPr>
          </a:p>
        </p:txBody>
      </p:sp>
      <p:sp>
        <p:nvSpPr>
          <p:cNvPr id="32855" name="Объект 4"/>
          <p:cNvSpPr txBox="1">
            <a:spLocks/>
          </p:cNvSpPr>
          <p:nvPr/>
        </p:nvSpPr>
        <p:spPr bwMode="auto">
          <a:xfrm>
            <a:off x="1827213" y="6086475"/>
            <a:ext cx="388937" cy="60325"/>
          </a:xfrm>
          <a:prstGeom prst="rect">
            <a:avLst/>
          </a:prstGeom>
          <a:solidFill>
            <a:srgbClr val="FFF9E7"/>
          </a:solidFill>
          <a:ln w="9525">
            <a:noFill/>
            <a:miter lim="800000"/>
            <a:headEnd/>
            <a:tailEnd/>
          </a:ln>
        </p:spPr>
        <p:txBody>
          <a:bodyPr lIns="0" tIns="0" rIns="0" bIns="0"/>
          <a:lstStyle/>
          <a:p>
            <a:pPr marL="228600" indent="-182563">
              <a:spcBef>
                <a:spcPct val="20000"/>
              </a:spcBef>
              <a:spcAft>
                <a:spcPts val="300"/>
              </a:spcAft>
              <a:buClr>
                <a:srgbClr val="E46C0A"/>
              </a:buClr>
              <a:buSzPct val="130000"/>
              <a:buFont typeface="Georgia" pitchFamily="18" charset="0"/>
              <a:buNone/>
            </a:pPr>
            <a:r>
              <a:rPr lang="en-US" sz="400">
                <a:solidFill>
                  <a:srgbClr val="404040"/>
                </a:solidFill>
                <a:latin typeface="Calibri" pitchFamily="34" charset="0"/>
              </a:rPr>
              <a:t>Delivery entry</a:t>
            </a:r>
          </a:p>
        </p:txBody>
      </p:sp>
      <p:sp>
        <p:nvSpPr>
          <p:cNvPr id="32856" name="Объект 4"/>
          <p:cNvSpPr txBox="1">
            <a:spLocks/>
          </p:cNvSpPr>
          <p:nvPr/>
        </p:nvSpPr>
        <p:spPr bwMode="auto">
          <a:xfrm>
            <a:off x="1819275" y="6165850"/>
            <a:ext cx="185738" cy="44450"/>
          </a:xfrm>
          <a:prstGeom prst="rect">
            <a:avLst/>
          </a:prstGeom>
          <a:solidFill>
            <a:srgbClr val="FFF9E7"/>
          </a:solidFill>
          <a:ln w="9525">
            <a:noFill/>
            <a:miter lim="800000"/>
            <a:headEnd/>
            <a:tailEnd/>
          </a:ln>
        </p:spPr>
        <p:txBody>
          <a:bodyPr lIns="0" tIns="0" rIns="0" bIns="0"/>
          <a:lstStyle/>
          <a:p>
            <a:pPr marL="228600" indent="-182563">
              <a:spcBef>
                <a:spcPct val="20000"/>
              </a:spcBef>
              <a:spcAft>
                <a:spcPts val="300"/>
              </a:spcAft>
              <a:buClr>
                <a:srgbClr val="E46C0A"/>
              </a:buClr>
              <a:buSzPct val="130000"/>
              <a:buFont typeface="Georgia" pitchFamily="18" charset="0"/>
              <a:buNone/>
            </a:pPr>
            <a:endParaRPr lang="en-US" sz="300">
              <a:solidFill>
                <a:srgbClr val="404040"/>
              </a:solidFill>
              <a:latin typeface="Calibri" pitchFamily="34" charset="0"/>
            </a:endParaRPr>
          </a:p>
        </p:txBody>
      </p:sp>
      <p:sp>
        <p:nvSpPr>
          <p:cNvPr id="32857" name="Объект 4"/>
          <p:cNvSpPr txBox="1">
            <a:spLocks/>
          </p:cNvSpPr>
          <p:nvPr/>
        </p:nvSpPr>
        <p:spPr bwMode="auto">
          <a:xfrm>
            <a:off x="3729038" y="5757863"/>
            <a:ext cx="520700" cy="60325"/>
          </a:xfrm>
          <a:prstGeom prst="rect">
            <a:avLst/>
          </a:prstGeom>
          <a:solidFill>
            <a:srgbClr val="FFF9E7"/>
          </a:solidFill>
          <a:ln w="9525">
            <a:noFill/>
            <a:miter lim="800000"/>
            <a:headEnd/>
            <a:tailEnd/>
          </a:ln>
        </p:spPr>
        <p:txBody>
          <a:bodyPr lIns="0" tIns="0" rIns="0" bIns="0"/>
          <a:lstStyle/>
          <a:p>
            <a:pPr marL="228600" indent="-182563">
              <a:spcBef>
                <a:spcPct val="20000"/>
              </a:spcBef>
              <a:spcAft>
                <a:spcPts val="300"/>
              </a:spcAft>
              <a:buClr>
                <a:srgbClr val="E46C0A"/>
              </a:buClr>
              <a:buSzPct val="130000"/>
              <a:buFont typeface="Georgia" pitchFamily="18" charset="0"/>
              <a:buNone/>
            </a:pPr>
            <a:r>
              <a:rPr lang="en-US" sz="400" dirty="0" smtClean="0">
                <a:solidFill>
                  <a:srgbClr val="404040"/>
                </a:solidFill>
                <a:latin typeface="Calibri" pitchFamily="34" charset="0"/>
              </a:rPr>
              <a:t>Face-entry</a:t>
            </a:r>
            <a:endParaRPr lang="en-US" sz="400" dirty="0">
              <a:solidFill>
                <a:srgbClr val="404040"/>
              </a:solidFill>
              <a:latin typeface="Calibri" pitchFamily="34" charset="0"/>
            </a:endParaRPr>
          </a:p>
        </p:txBody>
      </p:sp>
      <p:sp>
        <p:nvSpPr>
          <p:cNvPr id="32858" name="Объект 4"/>
          <p:cNvSpPr txBox="1">
            <a:spLocks/>
          </p:cNvSpPr>
          <p:nvPr/>
        </p:nvSpPr>
        <p:spPr bwMode="auto">
          <a:xfrm>
            <a:off x="3746500" y="5827713"/>
            <a:ext cx="184150" cy="44450"/>
          </a:xfrm>
          <a:prstGeom prst="rect">
            <a:avLst/>
          </a:prstGeom>
          <a:solidFill>
            <a:srgbClr val="FFF9E7"/>
          </a:solidFill>
          <a:ln w="9525">
            <a:noFill/>
            <a:miter lim="800000"/>
            <a:headEnd/>
            <a:tailEnd/>
          </a:ln>
        </p:spPr>
        <p:txBody>
          <a:bodyPr lIns="0" tIns="0" rIns="0" bIns="0"/>
          <a:lstStyle/>
          <a:p>
            <a:pPr marL="228600" indent="-182563">
              <a:spcBef>
                <a:spcPct val="20000"/>
              </a:spcBef>
              <a:spcAft>
                <a:spcPts val="300"/>
              </a:spcAft>
              <a:buClr>
                <a:srgbClr val="E46C0A"/>
              </a:buClr>
              <a:buSzPct val="130000"/>
              <a:buFont typeface="Georgia" pitchFamily="18" charset="0"/>
              <a:buNone/>
            </a:pPr>
            <a:endParaRPr lang="en-US" sz="300">
              <a:solidFill>
                <a:srgbClr val="404040"/>
              </a:solidFill>
              <a:latin typeface="Calibri" pitchFamily="34" charset="0"/>
            </a:endParaRPr>
          </a:p>
        </p:txBody>
      </p:sp>
      <p:sp>
        <p:nvSpPr>
          <p:cNvPr id="32859" name="Объект 4"/>
          <p:cNvSpPr txBox="1">
            <a:spLocks/>
          </p:cNvSpPr>
          <p:nvPr/>
        </p:nvSpPr>
        <p:spPr bwMode="auto">
          <a:xfrm>
            <a:off x="3779838" y="5965825"/>
            <a:ext cx="501650" cy="58738"/>
          </a:xfrm>
          <a:prstGeom prst="rect">
            <a:avLst/>
          </a:prstGeom>
          <a:solidFill>
            <a:srgbClr val="FFF9E7"/>
          </a:solidFill>
          <a:ln w="9525">
            <a:noFill/>
            <a:miter lim="800000"/>
            <a:headEnd/>
            <a:tailEnd/>
          </a:ln>
        </p:spPr>
        <p:txBody>
          <a:bodyPr lIns="0" tIns="0" rIns="0" bIns="0"/>
          <a:lstStyle/>
          <a:p>
            <a:pPr marL="228600" indent="-182563">
              <a:spcBef>
                <a:spcPct val="20000"/>
              </a:spcBef>
              <a:spcAft>
                <a:spcPts val="300"/>
              </a:spcAft>
              <a:buClr>
                <a:srgbClr val="E46C0A"/>
              </a:buClr>
              <a:buSzPct val="130000"/>
              <a:buFont typeface="Georgia" pitchFamily="18" charset="0"/>
              <a:buNone/>
            </a:pPr>
            <a:r>
              <a:rPr lang="en-US" sz="400">
                <a:solidFill>
                  <a:srgbClr val="404040"/>
                </a:solidFill>
                <a:latin typeface="Calibri" pitchFamily="34" charset="0"/>
              </a:rPr>
              <a:t>Delivery crosscut</a:t>
            </a:r>
          </a:p>
          <a:p>
            <a:pPr marL="228600" indent="-182563">
              <a:spcBef>
                <a:spcPct val="20000"/>
              </a:spcBef>
              <a:spcAft>
                <a:spcPts val="300"/>
              </a:spcAft>
              <a:buClr>
                <a:srgbClr val="E46C0A"/>
              </a:buClr>
              <a:buSzPct val="130000"/>
              <a:buFont typeface="Georgia" pitchFamily="18" charset="0"/>
              <a:buNone/>
            </a:pPr>
            <a:endParaRPr lang="en-US" sz="400">
              <a:solidFill>
                <a:srgbClr val="404040"/>
              </a:solidFill>
              <a:latin typeface="Calibri" pitchFamily="34" charset="0"/>
            </a:endParaRPr>
          </a:p>
        </p:txBody>
      </p:sp>
      <p:sp>
        <p:nvSpPr>
          <p:cNvPr id="32860" name="Объект 4"/>
          <p:cNvSpPr txBox="1">
            <a:spLocks/>
          </p:cNvSpPr>
          <p:nvPr/>
        </p:nvSpPr>
        <p:spPr bwMode="auto">
          <a:xfrm>
            <a:off x="3775075" y="6042025"/>
            <a:ext cx="184150" cy="44450"/>
          </a:xfrm>
          <a:prstGeom prst="rect">
            <a:avLst/>
          </a:prstGeom>
          <a:solidFill>
            <a:srgbClr val="FFF9E7"/>
          </a:solidFill>
          <a:ln w="9525">
            <a:noFill/>
            <a:miter lim="800000"/>
            <a:headEnd/>
            <a:tailEnd/>
          </a:ln>
        </p:spPr>
        <p:txBody>
          <a:bodyPr lIns="0" tIns="0" rIns="0" bIns="0"/>
          <a:lstStyle/>
          <a:p>
            <a:pPr marL="228600" indent="-182563">
              <a:spcBef>
                <a:spcPct val="20000"/>
              </a:spcBef>
              <a:spcAft>
                <a:spcPts val="300"/>
              </a:spcAft>
              <a:buClr>
                <a:srgbClr val="E46C0A"/>
              </a:buClr>
              <a:buSzPct val="130000"/>
              <a:buFont typeface="Georgia" pitchFamily="18" charset="0"/>
              <a:buNone/>
            </a:pPr>
            <a:endParaRPr lang="en-US" sz="300">
              <a:solidFill>
                <a:srgbClr val="404040"/>
              </a:solidFill>
              <a:latin typeface="Calibri" pitchFamily="34" charset="0"/>
            </a:endParaRPr>
          </a:p>
        </p:txBody>
      </p:sp>
      <p:sp>
        <p:nvSpPr>
          <p:cNvPr id="32861" name="Объект 4"/>
          <p:cNvSpPr txBox="1">
            <a:spLocks/>
          </p:cNvSpPr>
          <p:nvPr/>
        </p:nvSpPr>
        <p:spPr bwMode="auto">
          <a:xfrm>
            <a:off x="3684588" y="6091238"/>
            <a:ext cx="388937" cy="60325"/>
          </a:xfrm>
          <a:prstGeom prst="rect">
            <a:avLst/>
          </a:prstGeom>
          <a:solidFill>
            <a:srgbClr val="FFF9E7"/>
          </a:solidFill>
          <a:ln w="9525">
            <a:noFill/>
            <a:miter lim="800000"/>
            <a:headEnd/>
            <a:tailEnd/>
          </a:ln>
        </p:spPr>
        <p:txBody>
          <a:bodyPr lIns="0" tIns="0" rIns="0" bIns="0"/>
          <a:lstStyle/>
          <a:p>
            <a:pPr marL="228600" indent="-182563">
              <a:spcBef>
                <a:spcPct val="20000"/>
              </a:spcBef>
              <a:spcAft>
                <a:spcPts val="300"/>
              </a:spcAft>
              <a:buClr>
                <a:srgbClr val="E46C0A"/>
              </a:buClr>
              <a:buSzPct val="130000"/>
              <a:buFont typeface="Georgia" pitchFamily="18" charset="0"/>
              <a:buNone/>
            </a:pPr>
            <a:r>
              <a:rPr lang="en-US" sz="400">
                <a:solidFill>
                  <a:srgbClr val="404040"/>
                </a:solidFill>
                <a:latin typeface="Calibri" pitchFamily="34" charset="0"/>
              </a:rPr>
              <a:t>Delivery entry</a:t>
            </a:r>
          </a:p>
        </p:txBody>
      </p:sp>
      <p:sp>
        <p:nvSpPr>
          <p:cNvPr id="32862" name="Объект 4"/>
          <p:cNvSpPr txBox="1">
            <a:spLocks/>
          </p:cNvSpPr>
          <p:nvPr/>
        </p:nvSpPr>
        <p:spPr bwMode="auto">
          <a:xfrm>
            <a:off x="3679825" y="6162675"/>
            <a:ext cx="184150" cy="46038"/>
          </a:xfrm>
          <a:prstGeom prst="rect">
            <a:avLst/>
          </a:prstGeom>
          <a:solidFill>
            <a:srgbClr val="FFF9E7"/>
          </a:solidFill>
          <a:ln w="9525">
            <a:noFill/>
            <a:miter lim="800000"/>
            <a:headEnd/>
            <a:tailEnd/>
          </a:ln>
        </p:spPr>
        <p:txBody>
          <a:bodyPr lIns="0" tIns="0" rIns="0" bIns="0"/>
          <a:lstStyle/>
          <a:p>
            <a:pPr marL="228600" indent="-182563">
              <a:spcBef>
                <a:spcPct val="20000"/>
              </a:spcBef>
              <a:spcAft>
                <a:spcPts val="300"/>
              </a:spcAft>
              <a:buClr>
                <a:srgbClr val="E46C0A"/>
              </a:buClr>
              <a:buSzPct val="130000"/>
              <a:buFont typeface="Georgia" pitchFamily="18" charset="0"/>
              <a:buNone/>
            </a:pPr>
            <a:endParaRPr lang="en-US" sz="300">
              <a:solidFill>
                <a:srgbClr val="404040"/>
              </a:solidFill>
              <a:latin typeface="Calibri" pitchFamily="34" charset="0"/>
            </a:endParaRPr>
          </a:p>
        </p:txBody>
      </p:sp>
      <p:sp>
        <p:nvSpPr>
          <p:cNvPr id="32863" name="Объект 4"/>
          <p:cNvSpPr txBox="1">
            <a:spLocks/>
          </p:cNvSpPr>
          <p:nvPr/>
        </p:nvSpPr>
        <p:spPr bwMode="auto">
          <a:xfrm>
            <a:off x="5676900" y="5830888"/>
            <a:ext cx="522288" cy="60325"/>
          </a:xfrm>
          <a:prstGeom prst="rect">
            <a:avLst/>
          </a:prstGeom>
          <a:solidFill>
            <a:srgbClr val="FFF9E7"/>
          </a:solidFill>
          <a:ln w="9525">
            <a:noFill/>
            <a:miter lim="800000"/>
            <a:headEnd/>
            <a:tailEnd/>
          </a:ln>
        </p:spPr>
        <p:txBody>
          <a:bodyPr lIns="0" tIns="0" rIns="0" bIns="0"/>
          <a:lstStyle/>
          <a:p>
            <a:pPr marL="228600" indent="-182563">
              <a:spcBef>
                <a:spcPct val="20000"/>
              </a:spcBef>
              <a:spcAft>
                <a:spcPts val="300"/>
              </a:spcAft>
              <a:buClr>
                <a:srgbClr val="E46C0A"/>
              </a:buClr>
              <a:buSzPct val="130000"/>
              <a:buFont typeface="Georgia" pitchFamily="18" charset="0"/>
              <a:buNone/>
            </a:pPr>
            <a:r>
              <a:rPr lang="en-US" sz="400" dirty="0" smtClean="0">
                <a:solidFill>
                  <a:srgbClr val="404040"/>
                </a:solidFill>
                <a:latin typeface="Calibri" pitchFamily="34" charset="0"/>
              </a:rPr>
              <a:t>Face-entry</a:t>
            </a:r>
            <a:endParaRPr lang="en-US" sz="400" dirty="0">
              <a:solidFill>
                <a:srgbClr val="404040"/>
              </a:solidFill>
              <a:latin typeface="Calibri" pitchFamily="34" charset="0"/>
            </a:endParaRPr>
          </a:p>
        </p:txBody>
      </p:sp>
      <p:sp>
        <p:nvSpPr>
          <p:cNvPr id="32864" name="Объект 4"/>
          <p:cNvSpPr txBox="1">
            <a:spLocks/>
          </p:cNvSpPr>
          <p:nvPr/>
        </p:nvSpPr>
        <p:spPr bwMode="auto">
          <a:xfrm>
            <a:off x="5694363" y="5900738"/>
            <a:ext cx="184150" cy="44450"/>
          </a:xfrm>
          <a:prstGeom prst="rect">
            <a:avLst/>
          </a:prstGeom>
          <a:solidFill>
            <a:srgbClr val="FFF9E7"/>
          </a:solidFill>
          <a:ln w="9525">
            <a:noFill/>
            <a:miter lim="800000"/>
            <a:headEnd/>
            <a:tailEnd/>
          </a:ln>
        </p:spPr>
        <p:txBody>
          <a:bodyPr lIns="0" tIns="0" rIns="0" bIns="0"/>
          <a:lstStyle/>
          <a:p>
            <a:pPr marL="228600" indent="-182563">
              <a:spcBef>
                <a:spcPct val="20000"/>
              </a:spcBef>
              <a:spcAft>
                <a:spcPts val="300"/>
              </a:spcAft>
              <a:buClr>
                <a:srgbClr val="E46C0A"/>
              </a:buClr>
              <a:buSzPct val="130000"/>
              <a:buFont typeface="Georgia" pitchFamily="18" charset="0"/>
              <a:buNone/>
            </a:pPr>
            <a:endParaRPr lang="en-US" sz="300">
              <a:solidFill>
                <a:srgbClr val="404040"/>
              </a:solidFill>
              <a:latin typeface="Calibri" pitchFamily="34" charset="0"/>
            </a:endParaRPr>
          </a:p>
        </p:txBody>
      </p:sp>
      <p:sp>
        <p:nvSpPr>
          <p:cNvPr id="32865" name="Объект 4"/>
          <p:cNvSpPr txBox="1">
            <a:spLocks/>
          </p:cNvSpPr>
          <p:nvPr/>
        </p:nvSpPr>
        <p:spPr bwMode="auto">
          <a:xfrm>
            <a:off x="5727700" y="6038850"/>
            <a:ext cx="501650" cy="58738"/>
          </a:xfrm>
          <a:prstGeom prst="rect">
            <a:avLst/>
          </a:prstGeom>
          <a:solidFill>
            <a:srgbClr val="FFF9E7"/>
          </a:solidFill>
          <a:ln w="9525">
            <a:noFill/>
            <a:miter lim="800000"/>
            <a:headEnd/>
            <a:tailEnd/>
          </a:ln>
        </p:spPr>
        <p:txBody>
          <a:bodyPr lIns="0" tIns="0" rIns="0" bIns="0"/>
          <a:lstStyle/>
          <a:p>
            <a:pPr marL="228600" indent="-182563">
              <a:spcBef>
                <a:spcPct val="20000"/>
              </a:spcBef>
              <a:spcAft>
                <a:spcPts val="300"/>
              </a:spcAft>
              <a:buClr>
                <a:srgbClr val="E46C0A"/>
              </a:buClr>
              <a:buSzPct val="130000"/>
              <a:buFont typeface="Georgia" pitchFamily="18" charset="0"/>
              <a:buNone/>
            </a:pPr>
            <a:r>
              <a:rPr lang="en-US" sz="400">
                <a:solidFill>
                  <a:srgbClr val="404040"/>
                </a:solidFill>
                <a:latin typeface="Calibri" pitchFamily="34" charset="0"/>
              </a:rPr>
              <a:t>Delivery crosscut</a:t>
            </a:r>
          </a:p>
          <a:p>
            <a:pPr marL="228600" indent="-182563">
              <a:spcBef>
                <a:spcPct val="20000"/>
              </a:spcBef>
              <a:spcAft>
                <a:spcPts val="300"/>
              </a:spcAft>
              <a:buClr>
                <a:srgbClr val="E46C0A"/>
              </a:buClr>
              <a:buSzPct val="130000"/>
              <a:buFont typeface="Georgia" pitchFamily="18" charset="0"/>
              <a:buNone/>
            </a:pPr>
            <a:endParaRPr lang="en-US" sz="400">
              <a:solidFill>
                <a:srgbClr val="404040"/>
              </a:solidFill>
              <a:latin typeface="Calibri" pitchFamily="34" charset="0"/>
            </a:endParaRPr>
          </a:p>
        </p:txBody>
      </p:sp>
      <p:sp>
        <p:nvSpPr>
          <p:cNvPr id="32866" name="Объект 4"/>
          <p:cNvSpPr txBox="1">
            <a:spLocks/>
          </p:cNvSpPr>
          <p:nvPr/>
        </p:nvSpPr>
        <p:spPr bwMode="auto">
          <a:xfrm>
            <a:off x="5722938" y="6115050"/>
            <a:ext cx="184150" cy="44450"/>
          </a:xfrm>
          <a:prstGeom prst="rect">
            <a:avLst/>
          </a:prstGeom>
          <a:solidFill>
            <a:srgbClr val="FFF9E7"/>
          </a:solidFill>
          <a:ln w="9525">
            <a:noFill/>
            <a:miter lim="800000"/>
            <a:headEnd/>
            <a:tailEnd/>
          </a:ln>
        </p:spPr>
        <p:txBody>
          <a:bodyPr lIns="0" tIns="0" rIns="0" bIns="0"/>
          <a:lstStyle/>
          <a:p>
            <a:pPr marL="228600" indent="-182563">
              <a:spcBef>
                <a:spcPct val="20000"/>
              </a:spcBef>
              <a:spcAft>
                <a:spcPts val="300"/>
              </a:spcAft>
              <a:buClr>
                <a:srgbClr val="E46C0A"/>
              </a:buClr>
              <a:buSzPct val="130000"/>
              <a:buFont typeface="Georgia" pitchFamily="18" charset="0"/>
              <a:buNone/>
            </a:pPr>
            <a:endParaRPr lang="en-US" sz="300">
              <a:solidFill>
                <a:srgbClr val="404040"/>
              </a:solidFill>
              <a:latin typeface="Calibri" pitchFamily="34" charset="0"/>
            </a:endParaRPr>
          </a:p>
        </p:txBody>
      </p:sp>
      <p:sp>
        <p:nvSpPr>
          <p:cNvPr id="32867" name="Объект 4"/>
          <p:cNvSpPr txBox="1">
            <a:spLocks/>
          </p:cNvSpPr>
          <p:nvPr/>
        </p:nvSpPr>
        <p:spPr bwMode="auto">
          <a:xfrm>
            <a:off x="5629275" y="6154738"/>
            <a:ext cx="390525" cy="60325"/>
          </a:xfrm>
          <a:prstGeom prst="rect">
            <a:avLst/>
          </a:prstGeom>
          <a:solidFill>
            <a:srgbClr val="FFF9E7"/>
          </a:solidFill>
          <a:ln w="9525">
            <a:noFill/>
            <a:miter lim="800000"/>
            <a:headEnd/>
            <a:tailEnd/>
          </a:ln>
        </p:spPr>
        <p:txBody>
          <a:bodyPr lIns="0" tIns="0" rIns="0" bIns="0"/>
          <a:lstStyle/>
          <a:p>
            <a:pPr marL="228600" indent="-182563">
              <a:spcBef>
                <a:spcPct val="20000"/>
              </a:spcBef>
              <a:spcAft>
                <a:spcPts val="300"/>
              </a:spcAft>
              <a:buClr>
                <a:srgbClr val="E46C0A"/>
              </a:buClr>
              <a:buSzPct val="130000"/>
              <a:buFont typeface="Georgia" pitchFamily="18" charset="0"/>
              <a:buNone/>
            </a:pPr>
            <a:r>
              <a:rPr lang="en-US" sz="400">
                <a:solidFill>
                  <a:srgbClr val="404040"/>
                </a:solidFill>
                <a:latin typeface="Calibri" pitchFamily="34" charset="0"/>
              </a:rPr>
              <a:t>Delivery entry</a:t>
            </a:r>
          </a:p>
        </p:txBody>
      </p:sp>
      <p:sp>
        <p:nvSpPr>
          <p:cNvPr id="32868" name="Объект 4"/>
          <p:cNvSpPr txBox="1">
            <a:spLocks/>
          </p:cNvSpPr>
          <p:nvPr/>
        </p:nvSpPr>
        <p:spPr bwMode="auto">
          <a:xfrm>
            <a:off x="5627688" y="6235700"/>
            <a:ext cx="184150" cy="46038"/>
          </a:xfrm>
          <a:prstGeom prst="rect">
            <a:avLst/>
          </a:prstGeom>
          <a:solidFill>
            <a:srgbClr val="FFF9E7"/>
          </a:solidFill>
          <a:ln w="9525">
            <a:noFill/>
            <a:miter lim="800000"/>
            <a:headEnd/>
            <a:tailEnd/>
          </a:ln>
        </p:spPr>
        <p:txBody>
          <a:bodyPr lIns="0" tIns="0" rIns="0" bIns="0"/>
          <a:lstStyle/>
          <a:p>
            <a:pPr marL="228600" indent="-182563">
              <a:spcBef>
                <a:spcPct val="20000"/>
              </a:spcBef>
              <a:spcAft>
                <a:spcPts val="300"/>
              </a:spcAft>
              <a:buClr>
                <a:srgbClr val="E46C0A"/>
              </a:buClr>
              <a:buSzPct val="130000"/>
              <a:buFont typeface="Georgia" pitchFamily="18" charset="0"/>
              <a:buNone/>
            </a:pPr>
            <a:endParaRPr lang="en-US" sz="300">
              <a:solidFill>
                <a:srgbClr val="404040"/>
              </a:solidFill>
              <a:latin typeface="Calibri" pitchFamily="34" charset="0"/>
            </a:endParaRPr>
          </a:p>
        </p:txBody>
      </p:sp>
      <p:sp>
        <p:nvSpPr>
          <p:cNvPr id="32869" name="Объект 4"/>
          <p:cNvSpPr txBox="1">
            <a:spLocks/>
          </p:cNvSpPr>
          <p:nvPr/>
        </p:nvSpPr>
        <p:spPr bwMode="auto">
          <a:xfrm>
            <a:off x="7439025" y="6156325"/>
            <a:ext cx="279400" cy="46038"/>
          </a:xfrm>
          <a:prstGeom prst="rect">
            <a:avLst/>
          </a:prstGeom>
          <a:solidFill>
            <a:srgbClr val="FFF9E7"/>
          </a:solidFill>
          <a:ln w="9525">
            <a:noFill/>
            <a:miter lim="800000"/>
            <a:headEnd/>
            <a:tailEnd/>
          </a:ln>
        </p:spPr>
        <p:txBody>
          <a:bodyPr lIns="0" tIns="0" rIns="0" bIns="0"/>
          <a:lstStyle/>
          <a:p>
            <a:pPr marL="228600" indent="-182563">
              <a:spcBef>
                <a:spcPct val="20000"/>
              </a:spcBef>
              <a:spcAft>
                <a:spcPts val="300"/>
              </a:spcAft>
              <a:buClr>
                <a:srgbClr val="E46C0A"/>
              </a:buClr>
              <a:buSzPct val="130000"/>
              <a:buFont typeface="Georgia" pitchFamily="18" charset="0"/>
              <a:buNone/>
            </a:pPr>
            <a:r>
              <a:rPr lang="en-US" sz="400">
                <a:solidFill>
                  <a:srgbClr val="404040"/>
                </a:solidFill>
                <a:latin typeface="Calibri" pitchFamily="34" charset="0"/>
              </a:rPr>
              <a:t>Ore pass</a:t>
            </a:r>
          </a:p>
        </p:txBody>
      </p:sp>
      <p:sp>
        <p:nvSpPr>
          <p:cNvPr id="32870" name="Объект 4"/>
          <p:cNvSpPr txBox="1">
            <a:spLocks/>
          </p:cNvSpPr>
          <p:nvPr/>
        </p:nvSpPr>
        <p:spPr bwMode="auto">
          <a:xfrm>
            <a:off x="7924800" y="6035675"/>
            <a:ext cx="431800" cy="58738"/>
          </a:xfrm>
          <a:prstGeom prst="rect">
            <a:avLst/>
          </a:prstGeom>
          <a:solidFill>
            <a:srgbClr val="FFF9E7"/>
          </a:solidFill>
          <a:ln w="9525">
            <a:noFill/>
            <a:miter lim="800000"/>
            <a:headEnd/>
            <a:tailEnd/>
          </a:ln>
        </p:spPr>
        <p:txBody>
          <a:bodyPr lIns="0" tIns="0" rIns="0" bIns="0"/>
          <a:lstStyle/>
          <a:p>
            <a:pPr marL="228600" indent="-182563">
              <a:spcBef>
                <a:spcPct val="20000"/>
              </a:spcBef>
              <a:spcAft>
                <a:spcPts val="300"/>
              </a:spcAft>
              <a:buClr>
                <a:srgbClr val="E46C0A"/>
              </a:buClr>
              <a:buSzPct val="130000"/>
              <a:buFont typeface="Georgia" pitchFamily="18" charset="0"/>
              <a:buNone/>
            </a:pPr>
            <a:r>
              <a:rPr lang="en-US" sz="400">
                <a:solidFill>
                  <a:srgbClr val="404040"/>
                </a:solidFill>
                <a:latin typeface="Calibri" pitchFamily="34" charset="0"/>
              </a:rPr>
              <a:t>Delivery crosscut</a:t>
            </a:r>
          </a:p>
          <a:p>
            <a:pPr marL="228600" indent="-182563">
              <a:spcBef>
                <a:spcPct val="20000"/>
              </a:spcBef>
              <a:spcAft>
                <a:spcPts val="300"/>
              </a:spcAft>
              <a:buClr>
                <a:srgbClr val="E46C0A"/>
              </a:buClr>
              <a:buSzPct val="130000"/>
              <a:buFont typeface="Georgia" pitchFamily="18" charset="0"/>
              <a:buNone/>
            </a:pPr>
            <a:endParaRPr lang="en-US" sz="400">
              <a:solidFill>
                <a:srgbClr val="404040"/>
              </a:solidFill>
              <a:latin typeface="Calibri" pitchFamily="34" charset="0"/>
            </a:endParaRPr>
          </a:p>
        </p:txBody>
      </p:sp>
      <p:sp>
        <p:nvSpPr>
          <p:cNvPr id="32871" name="Объект 4"/>
          <p:cNvSpPr txBox="1">
            <a:spLocks/>
          </p:cNvSpPr>
          <p:nvPr/>
        </p:nvSpPr>
        <p:spPr bwMode="auto">
          <a:xfrm>
            <a:off x="7920038" y="6111875"/>
            <a:ext cx="184150" cy="44450"/>
          </a:xfrm>
          <a:prstGeom prst="rect">
            <a:avLst/>
          </a:prstGeom>
          <a:solidFill>
            <a:srgbClr val="FFF9E7"/>
          </a:solidFill>
          <a:ln w="9525">
            <a:noFill/>
            <a:miter lim="800000"/>
            <a:headEnd/>
            <a:tailEnd/>
          </a:ln>
        </p:spPr>
        <p:txBody>
          <a:bodyPr lIns="0" tIns="0" rIns="0" bIns="0"/>
          <a:lstStyle/>
          <a:p>
            <a:pPr marL="228600" indent="-182563">
              <a:spcBef>
                <a:spcPct val="20000"/>
              </a:spcBef>
              <a:spcAft>
                <a:spcPts val="300"/>
              </a:spcAft>
              <a:buClr>
                <a:srgbClr val="E46C0A"/>
              </a:buClr>
              <a:buSzPct val="130000"/>
              <a:buFont typeface="Georgia" pitchFamily="18" charset="0"/>
              <a:buNone/>
            </a:pPr>
            <a:endParaRPr lang="en-US" sz="300">
              <a:solidFill>
                <a:srgbClr val="404040"/>
              </a:solidFill>
              <a:latin typeface="Calibri" pitchFamily="34" charset="0"/>
            </a:endParaRPr>
          </a:p>
        </p:txBody>
      </p:sp>
      <p:sp>
        <p:nvSpPr>
          <p:cNvPr id="32872" name="Объект 4"/>
          <p:cNvSpPr txBox="1">
            <a:spLocks/>
          </p:cNvSpPr>
          <p:nvPr/>
        </p:nvSpPr>
        <p:spPr bwMode="auto">
          <a:xfrm>
            <a:off x="7829550" y="6157913"/>
            <a:ext cx="388938" cy="60325"/>
          </a:xfrm>
          <a:prstGeom prst="rect">
            <a:avLst/>
          </a:prstGeom>
          <a:solidFill>
            <a:srgbClr val="FFF9E7"/>
          </a:solidFill>
          <a:ln w="9525">
            <a:noFill/>
            <a:miter lim="800000"/>
            <a:headEnd/>
            <a:tailEnd/>
          </a:ln>
        </p:spPr>
        <p:txBody>
          <a:bodyPr lIns="0" tIns="0" rIns="0" bIns="0"/>
          <a:lstStyle/>
          <a:p>
            <a:pPr marL="228600" indent="-182563">
              <a:spcBef>
                <a:spcPct val="20000"/>
              </a:spcBef>
              <a:spcAft>
                <a:spcPts val="300"/>
              </a:spcAft>
              <a:buClr>
                <a:srgbClr val="E46C0A"/>
              </a:buClr>
              <a:buSzPct val="130000"/>
              <a:buFont typeface="Georgia" pitchFamily="18" charset="0"/>
              <a:buNone/>
            </a:pPr>
            <a:r>
              <a:rPr lang="en-US" sz="400">
                <a:solidFill>
                  <a:srgbClr val="404040"/>
                </a:solidFill>
                <a:latin typeface="Calibri" pitchFamily="34" charset="0"/>
              </a:rPr>
              <a:t>Delivery entry</a:t>
            </a:r>
          </a:p>
        </p:txBody>
      </p:sp>
      <p:sp>
        <p:nvSpPr>
          <p:cNvPr id="32873" name="Объект 4"/>
          <p:cNvSpPr txBox="1">
            <a:spLocks/>
          </p:cNvSpPr>
          <p:nvPr/>
        </p:nvSpPr>
        <p:spPr bwMode="auto">
          <a:xfrm>
            <a:off x="7824788" y="6232525"/>
            <a:ext cx="184150" cy="46038"/>
          </a:xfrm>
          <a:prstGeom prst="rect">
            <a:avLst/>
          </a:prstGeom>
          <a:solidFill>
            <a:srgbClr val="FFF9E7"/>
          </a:solidFill>
          <a:ln w="9525">
            <a:noFill/>
            <a:miter lim="800000"/>
            <a:headEnd/>
            <a:tailEnd/>
          </a:ln>
        </p:spPr>
        <p:txBody>
          <a:bodyPr lIns="0" tIns="0" rIns="0" bIns="0"/>
          <a:lstStyle/>
          <a:p>
            <a:pPr marL="228600" indent="-182563">
              <a:spcBef>
                <a:spcPct val="20000"/>
              </a:spcBef>
              <a:spcAft>
                <a:spcPts val="300"/>
              </a:spcAft>
              <a:buClr>
                <a:srgbClr val="E46C0A"/>
              </a:buClr>
              <a:buSzPct val="130000"/>
              <a:buFont typeface="Georgia" pitchFamily="18" charset="0"/>
              <a:buNone/>
            </a:pPr>
            <a:endParaRPr lang="en-US" sz="300">
              <a:solidFill>
                <a:srgbClr val="404040"/>
              </a:solidFill>
              <a:latin typeface="Calibri" pitchFamily="34" charset="0"/>
            </a:endParaRPr>
          </a:p>
        </p:txBody>
      </p:sp>
      <p:sp>
        <p:nvSpPr>
          <p:cNvPr id="32874" name="Объект 4"/>
          <p:cNvSpPr txBox="1">
            <a:spLocks/>
          </p:cNvSpPr>
          <p:nvPr/>
        </p:nvSpPr>
        <p:spPr bwMode="auto">
          <a:xfrm>
            <a:off x="4664075" y="4562475"/>
            <a:ext cx="822325" cy="61913"/>
          </a:xfrm>
          <a:prstGeom prst="rect">
            <a:avLst/>
          </a:prstGeom>
          <a:solidFill>
            <a:srgbClr val="FFF9E7"/>
          </a:solidFill>
          <a:ln w="9525">
            <a:noFill/>
            <a:miter lim="800000"/>
            <a:headEnd/>
            <a:tailEnd/>
          </a:ln>
        </p:spPr>
        <p:txBody>
          <a:bodyPr lIns="0" tIns="0" rIns="0" bIns="0"/>
          <a:lstStyle/>
          <a:p>
            <a:pPr marL="228600" indent="-182563">
              <a:spcBef>
                <a:spcPct val="20000"/>
              </a:spcBef>
              <a:spcAft>
                <a:spcPts val="300"/>
              </a:spcAft>
              <a:buClr>
                <a:srgbClr val="E46C0A"/>
              </a:buClr>
              <a:buSzPct val="130000"/>
              <a:buFont typeface="Georgia" pitchFamily="18" charset="0"/>
              <a:buNone/>
            </a:pPr>
            <a:r>
              <a:rPr lang="en-US" sz="400">
                <a:solidFill>
                  <a:srgbClr val="404040"/>
                </a:solidFill>
                <a:latin typeface="Calibri" pitchFamily="34" charset="0"/>
              </a:rPr>
              <a:t>Removing ore from the chamber</a:t>
            </a:r>
          </a:p>
        </p:txBody>
      </p:sp>
      <p:sp>
        <p:nvSpPr>
          <p:cNvPr id="32875" name="Объект 4"/>
          <p:cNvSpPr txBox="1">
            <a:spLocks/>
          </p:cNvSpPr>
          <p:nvPr/>
        </p:nvSpPr>
        <p:spPr bwMode="auto">
          <a:xfrm>
            <a:off x="6967538" y="4540250"/>
            <a:ext cx="747712" cy="127000"/>
          </a:xfrm>
          <a:prstGeom prst="rect">
            <a:avLst/>
          </a:prstGeom>
          <a:solidFill>
            <a:srgbClr val="FFF9E7"/>
          </a:solidFill>
          <a:ln w="9525">
            <a:noFill/>
            <a:miter lim="800000"/>
            <a:headEnd/>
            <a:tailEnd/>
          </a:ln>
        </p:spPr>
        <p:txBody>
          <a:bodyPr lIns="0" tIns="0" rIns="0" bIns="0"/>
          <a:lstStyle/>
          <a:p>
            <a:pPr marL="228600" indent="-182563">
              <a:spcBef>
                <a:spcPct val="20000"/>
              </a:spcBef>
              <a:spcAft>
                <a:spcPts val="300"/>
              </a:spcAft>
              <a:buClr>
                <a:srgbClr val="E46C0A"/>
              </a:buClr>
              <a:buSzPct val="130000"/>
              <a:buFont typeface="Georgia" pitchFamily="18" charset="0"/>
              <a:buNone/>
            </a:pPr>
            <a:r>
              <a:rPr lang="en-US" sz="400">
                <a:solidFill>
                  <a:srgbClr val="404040"/>
                </a:solidFill>
                <a:latin typeface="Calibri" pitchFamily="34" charset="0"/>
              </a:rPr>
              <a:t>Chamber fill with dry or paste filling</a:t>
            </a:r>
          </a:p>
        </p:txBody>
      </p:sp>
      <p:sp>
        <p:nvSpPr>
          <p:cNvPr id="32876" name="Объект 4"/>
          <p:cNvSpPr txBox="1">
            <a:spLocks/>
          </p:cNvSpPr>
          <p:nvPr/>
        </p:nvSpPr>
        <p:spPr bwMode="auto">
          <a:xfrm>
            <a:off x="5673725" y="5046663"/>
            <a:ext cx="155575" cy="134937"/>
          </a:xfrm>
          <a:prstGeom prst="rect">
            <a:avLst/>
          </a:prstGeom>
          <a:solidFill>
            <a:schemeClr val="bg1"/>
          </a:solidFill>
          <a:ln w="9525">
            <a:noFill/>
            <a:miter lim="800000"/>
            <a:headEnd/>
            <a:tailEnd/>
          </a:ln>
        </p:spPr>
        <p:txBody>
          <a:bodyPr lIns="0" tIns="0" rIns="0" bIns="0"/>
          <a:lstStyle/>
          <a:p>
            <a:pPr marL="1588" indent="-1588">
              <a:spcBef>
                <a:spcPct val="20000"/>
              </a:spcBef>
              <a:spcAft>
                <a:spcPts val="300"/>
              </a:spcAft>
              <a:buClr>
                <a:srgbClr val="E46C0A"/>
              </a:buClr>
              <a:buSzPct val="130000"/>
              <a:buFont typeface="Georgia" pitchFamily="18" charset="0"/>
              <a:buNone/>
            </a:pPr>
            <a:r>
              <a:rPr lang="en-US" sz="400">
                <a:solidFill>
                  <a:srgbClr val="404040"/>
                </a:solidFill>
                <a:latin typeface="Calibri" pitchFamily="34" charset="0"/>
              </a:rPr>
              <a:t>Freed </a:t>
            </a:r>
            <a:br>
              <a:rPr lang="en-US" sz="400">
                <a:solidFill>
                  <a:srgbClr val="404040"/>
                </a:solidFill>
                <a:latin typeface="Calibri" pitchFamily="34" charset="0"/>
              </a:rPr>
            </a:br>
            <a:r>
              <a:rPr lang="en-US" sz="400">
                <a:solidFill>
                  <a:srgbClr val="404040"/>
                </a:solidFill>
                <a:latin typeface="Calibri" pitchFamily="34" charset="0"/>
              </a:rPr>
              <a:t>ore</a:t>
            </a:r>
          </a:p>
        </p:txBody>
      </p:sp>
      <p:sp>
        <p:nvSpPr>
          <p:cNvPr id="32877" name="Объект 4"/>
          <p:cNvSpPr txBox="1">
            <a:spLocks/>
          </p:cNvSpPr>
          <p:nvPr/>
        </p:nvSpPr>
        <p:spPr bwMode="auto">
          <a:xfrm>
            <a:off x="7731125" y="4886325"/>
            <a:ext cx="179388" cy="71438"/>
          </a:xfrm>
          <a:prstGeom prst="rect">
            <a:avLst/>
          </a:prstGeom>
          <a:solidFill>
            <a:schemeClr val="bg1"/>
          </a:solidFill>
          <a:ln w="9525">
            <a:noFill/>
            <a:miter lim="800000"/>
            <a:headEnd/>
            <a:tailEnd/>
          </a:ln>
        </p:spPr>
        <p:txBody>
          <a:bodyPr lIns="0" tIns="0" rIns="0" bIns="0"/>
          <a:lstStyle/>
          <a:p>
            <a:pPr marL="1588" indent="-1588">
              <a:spcBef>
                <a:spcPct val="20000"/>
              </a:spcBef>
              <a:spcAft>
                <a:spcPts val="300"/>
              </a:spcAft>
              <a:buClr>
                <a:srgbClr val="E46C0A"/>
              </a:buClr>
              <a:buSzPct val="130000"/>
              <a:buFont typeface="Georgia" pitchFamily="18" charset="0"/>
              <a:buNone/>
            </a:pPr>
            <a:r>
              <a:rPr lang="en-US" sz="400">
                <a:solidFill>
                  <a:srgbClr val="404040"/>
                </a:solidFill>
                <a:latin typeface="Calibri" pitchFamily="34" charset="0"/>
              </a:rPr>
              <a:t>Backfill</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3" name="Picture 2"/>
          <p:cNvPicPr>
            <a:picLocks noChangeAspect="1" noChangeArrowheads="1"/>
          </p:cNvPicPr>
          <p:nvPr/>
        </p:nvPicPr>
        <p:blipFill>
          <a:blip r:embed="rId2" cstate="print"/>
          <a:srcRect/>
          <a:stretch>
            <a:fillRect/>
          </a:stretch>
        </p:blipFill>
        <p:spPr bwMode="auto">
          <a:xfrm>
            <a:off x="395288" y="1916113"/>
            <a:ext cx="8426450" cy="3960812"/>
          </a:xfrm>
          <a:prstGeom prst="rect">
            <a:avLst/>
          </a:prstGeom>
          <a:noFill/>
          <a:ln w="9525">
            <a:noFill/>
            <a:miter lim="800000"/>
            <a:headEnd/>
            <a:tailEnd/>
          </a:ln>
        </p:spPr>
      </p:pic>
      <p:sp>
        <p:nvSpPr>
          <p:cNvPr id="33796" name="Содержимое 8"/>
          <p:cNvSpPr>
            <a:spLocks noGrp="1"/>
          </p:cNvSpPr>
          <p:nvPr>
            <p:ph sz="quarter" idx="4294967295"/>
          </p:nvPr>
        </p:nvSpPr>
        <p:spPr>
          <a:xfrm>
            <a:off x="1403350" y="4483100"/>
            <a:ext cx="1008063" cy="241300"/>
          </a:xfrm>
        </p:spPr>
        <p:txBody>
          <a:bodyPr/>
          <a:lstStyle/>
          <a:p>
            <a:pPr marL="346075" indent="-346075">
              <a:spcBef>
                <a:spcPts val="188"/>
              </a:spcBef>
              <a:buFont typeface="Arial" charset="0"/>
              <a:buNone/>
            </a:pPr>
            <a:r>
              <a:rPr lang="en-US" sz="800" smtClean="0"/>
              <a:t>Ramp</a:t>
            </a:r>
          </a:p>
        </p:txBody>
      </p:sp>
      <p:cxnSp>
        <p:nvCxnSpPr>
          <p:cNvPr id="16" name="Прямая соединительная линия 15"/>
          <p:cNvCxnSpPr/>
          <p:nvPr/>
        </p:nvCxnSpPr>
        <p:spPr>
          <a:xfrm>
            <a:off x="1331913" y="4652963"/>
            <a:ext cx="8636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Прямая со стрелкой 17"/>
          <p:cNvCxnSpPr/>
          <p:nvPr/>
        </p:nvCxnSpPr>
        <p:spPr>
          <a:xfrm flipV="1">
            <a:off x="2195513" y="3933825"/>
            <a:ext cx="431800" cy="71913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9" name="Содержимое 8"/>
          <p:cNvSpPr txBox="1">
            <a:spLocks/>
          </p:cNvSpPr>
          <p:nvPr/>
        </p:nvSpPr>
        <p:spPr>
          <a:xfrm>
            <a:off x="2555875" y="4797425"/>
            <a:ext cx="1008063" cy="287338"/>
          </a:xfrm>
          <a:prstGeom prst="rect">
            <a:avLst/>
          </a:prstGeom>
        </p:spPr>
        <p:txBody>
          <a:bodyPr>
            <a:normAutofit fontScale="70000" lnSpcReduction="20000"/>
          </a:bodyPr>
          <a:lstStyle/>
          <a:p>
            <a:pPr marL="228600" indent="-182880">
              <a:spcBef>
                <a:spcPts val="288"/>
              </a:spcBef>
              <a:spcAft>
                <a:spcPts val="300"/>
              </a:spcAft>
              <a:defRPr/>
            </a:pPr>
            <a:r>
              <a:rPr lang="ru-RU" sz="1200">
                <a:solidFill>
                  <a:schemeClr val="tx1">
                    <a:lumMod val="75000"/>
                    <a:lumOff val="25000"/>
                  </a:schemeClr>
                </a:solidFill>
                <a:latin typeface="Calibri"/>
              </a:rPr>
              <a:t>Haulage roadway</a:t>
            </a:r>
          </a:p>
        </p:txBody>
      </p:sp>
      <p:cxnSp>
        <p:nvCxnSpPr>
          <p:cNvPr id="21" name="Прямая соединительная линия 20"/>
          <p:cNvCxnSpPr/>
          <p:nvPr/>
        </p:nvCxnSpPr>
        <p:spPr>
          <a:xfrm>
            <a:off x="2700338" y="4941888"/>
            <a:ext cx="79216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Прямая со стрелкой 22"/>
          <p:cNvCxnSpPr/>
          <p:nvPr/>
        </p:nvCxnSpPr>
        <p:spPr>
          <a:xfrm flipV="1">
            <a:off x="3492500" y="4652963"/>
            <a:ext cx="71438" cy="28892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4" name="Содержимое 8"/>
          <p:cNvSpPr txBox="1">
            <a:spLocks/>
          </p:cNvSpPr>
          <p:nvPr/>
        </p:nvSpPr>
        <p:spPr>
          <a:xfrm>
            <a:off x="395288" y="2908300"/>
            <a:ext cx="1081087" cy="233363"/>
          </a:xfrm>
          <a:prstGeom prst="rect">
            <a:avLst/>
          </a:prstGeom>
        </p:spPr>
        <p:txBody>
          <a:bodyPr>
            <a:normAutofit fontScale="77500" lnSpcReduction="20000"/>
          </a:bodyPr>
          <a:lstStyle/>
          <a:p>
            <a:pPr marL="228600" indent="-182880">
              <a:spcBef>
                <a:spcPts val="288"/>
              </a:spcBef>
              <a:spcAft>
                <a:spcPts val="300"/>
              </a:spcAft>
              <a:defRPr/>
            </a:pPr>
            <a:r>
              <a:rPr lang="ru-RU" sz="1200" dirty="0" err="1" smtClean="0">
                <a:solidFill>
                  <a:schemeClr val="tx1">
                    <a:lumMod val="75000"/>
                    <a:lumOff val="25000"/>
                  </a:schemeClr>
                </a:solidFill>
                <a:latin typeface="Calibri"/>
              </a:rPr>
              <a:t>Vent</a:t>
            </a:r>
            <a:r>
              <a:rPr lang="en-US" sz="1200" dirty="0" err="1" smtClean="0">
                <a:solidFill>
                  <a:schemeClr val="tx1">
                    <a:lumMod val="75000"/>
                    <a:lumOff val="25000"/>
                  </a:schemeClr>
                </a:solidFill>
                <a:latin typeface="Calibri"/>
              </a:rPr>
              <a:t>ilation</a:t>
            </a:r>
            <a:r>
              <a:rPr lang="en-US" sz="1200" dirty="0" smtClean="0">
                <a:solidFill>
                  <a:schemeClr val="tx1">
                    <a:lumMod val="75000"/>
                    <a:lumOff val="25000"/>
                  </a:schemeClr>
                </a:solidFill>
                <a:latin typeface="Calibri"/>
              </a:rPr>
              <a:t> </a:t>
            </a:r>
            <a:r>
              <a:rPr lang="ru-RU" sz="1200" dirty="0" smtClean="0">
                <a:solidFill>
                  <a:schemeClr val="tx1">
                    <a:lumMod val="75000"/>
                    <a:lumOff val="25000"/>
                  </a:schemeClr>
                </a:solidFill>
                <a:latin typeface="Calibri"/>
              </a:rPr>
              <a:t> </a:t>
            </a:r>
            <a:r>
              <a:rPr lang="en-US" sz="1200" dirty="0" smtClean="0">
                <a:solidFill>
                  <a:schemeClr val="tx1">
                    <a:lumMod val="75000"/>
                    <a:lumOff val="25000"/>
                  </a:schemeClr>
                </a:solidFill>
                <a:latin typeface="Calibri"/>
              </a:rPr>
              <a:t>entry</a:t>
            </a:r>
            <a:endParaRPr lang="ru-RU" sz="1200" dirty="0">
              <a:solidFill>
                <a:schemeClr val="tx1">
                  <a:lumMod val="75000"/>
                  <a:lumOff val="25000"/>
                </a:schemeClr>
              </a:solidFill>
              <a:latin typeface="Calibri"/>
            </a:endParaRPr>
          </a:p>
        </p:txBody>
      </p:sp>
      <p:cxnSp>
        <p:nvCxnSpPr>
          <p:cNvPr id="26" name="Прямая соединительная линия 25"/>
          <p:cNvCxnSpPr/>
          <p:nvPr/>
        </p:nvCxnSpPr>
        <p:spPr>
          <a:xfrm>
            <a:off x="539750" y="3068638"/>
            <a:ext cx="8636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Прямая со стрелкой 27"/>
          <p:cNvCxnSpPr/>
          <p:nvPr/>
        </p:nvCxnSpPr>
        <p:spPr>
          <a:xfrm flipV="1">
            <a:off x="1403350" y="2924175"/>
            <a:ext cx="73025" cy="14446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9" name="Содержимое 8"/>
          <p:cNvSpPr txBox="1">
            <a:spLocks/>
          </p:cNvSpPr>
          <p:nvPr/>
        </p:nvSpPr>
        <p:spPr>
          <a:xfrm>
            <a:off x="5364163" y="2924175"/>
            <a:ext cx="1008062" cy="288925"/>
          </a:xfrm>
          <a:prstGeom prst="rect">
            <a:avLst/>
          </a:prstGeom>
        </p:spPr>
        <p:txBody>
          <a:bodyPr>
            <a:normAutofit/>
          </a:bodyPr>
          <a:lstStyle/>
          <a:p>
            <a:pPr marL="228600" indent="-182880">
              <a:spcBef>
                <a:spcPts val="192"/>
              </a:spcBef>
              <a:spcAft>
                <a:spcPts val="300"/>
              </a:spcAft>
              <a:defRPr/>
            </a:pPr>
            <a:r>
              <a:rPr lang="ru-RU" sz="800" dirty="0" err="1">
                <a:solidFill>
                  <a:schemeClr val="tx1">
                    <a:lumMod val="75000"/>
                    <a:lumOff val="25000"/>
                  </a:schemeClr>
                </a:solidFill>
                <a:latin typeface="Calibri"/>
              </a:rPr>
              <a:t>Crosscut</a:t>
            </a:r>
            <a:endParaRPr lang="ru-RU" sz="800" dirty="0">
              <a:solidFill>
                <a:schemeClr val="tx1">
                  <a:lumMod val="75000"/>
                  <a:lumOff val="25000"/>
                </a:schemeClr>
              </a:solidFill>
              <a:latin typeface="Calibri"/>
            </a:endParaRPr>
          </a:p>
        </p:txBody>
      </p:sp>
      <p:cxnSp>
        <p:nvCxnSpPr>
          <p:cNvPr id="31" name="Прямая соединительная линия 30"/>
          <p:cNvCxnSpPr>
            <a:stCxn id="29" idx="1"/>
          </p:cNvCxnSpPr>
          <p:nvPr/>
        </p:nvCxnSpPr>
        <p:spPr>
          <a:xfrm>
            <a:off x="5364163" y="3068638"/>
            <a:ext cx="8636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5" name="Прямая со стрелкой 34"/>
          <p:cNvCxnSpPr/>
          <p:nvPr/>
        </p:nvCxnSpPr>
        <p:spPr>
          <a:xfrm>
            <a:off x="6227763" y="3068638"/>
            <a:ext cx="144462" cy="2159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6" name="Содержимое 8"/>
          <p:cNvSpPr txBox="1">
            <a:spLocks/>
          </p:cNvSpPr>
          <p:nvPr/>
        </p:nvSpPr>
        <p:spPr>
          <a:xfrm>
            <a:off x="6948488" y="3357563"/>
            <a:ext cx="1223962" cy="358775"/>
          </a:xfrm>
          <a:prstGeom prst="rect">
            <a:avLst/>
          </a:prstGeom>
        </p:spPr>
        <p:txBody>
          <a:bodyPr/>
          <a:lstStyle/>
          <a:p>
            <a:pPr marL="228600" indent="-182880" algn="ctr">
              <a:spcBef>
                <a:spcPts val="192"/>
              </a:spcBef>
              <a:spcAft>
                <a:spcPts val="300"/>
              </a:spcAft>
              <a:defRPr/>
            </a:pPr>
            <a:r>
              <a:rPr lang="ru-RU" sz="800">
                <a:solidFill>
                  <a:schemeClr val="tx1">
                    <a:lumMod val="75000"/>
                    <a:lumOff val="25000"/>
                  </a:schemeClr>
                </a:solidFill>
                <a:latin typeface="Arial"/>
              </a:rPr>
              <a:t>Adjacent</a:t>
            </a:r>
          </a:p>
          <a:p>
            <a:pPr marL="228600" indent="-182880" algn="ctr">
              <a:spcBef>
                <a:spcPts val="192"/>
              </a:spcBef>
              <a:spcAft>
                <a:spcPts val="300"/>
              </a:spcAft>
              <a:defRPr/>
            </a:pPr>
            <a:r>
              <a:rPr lang="ru-RU" sz="800">
                <a:solidFill>
                  <a:schemeClr val="tx1">
                    <a:lumMod val="75000"/>
                    <a:lumOff val="25000"/>
                  </a:schemeClr>
                </a:solidFill>
                <a:latin typeface="Arial"/>
              </a:rPr>
              <a:t>ore bodies</a:t>
            </a:r>
          </a:p>
        </p:txBody>
      </p:sp>
      <p:cxnSp>
        <p:nvCxnSpPr>
          <p:cNvPr id="38" name="Прямая соединительная линия 37"/>
          <p:cNvCxnSpPr/>
          <p:nvPr/>
        </p:nvCxnSpPr>
        <p:spPr>
          <a:xfrm>
            <a:off x="7164388" y="3573463"/>
            <a:ext cx="79216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2" name="Прямая со стрелкой 41"/>
          <p:cNvCxnSpPr/>
          <p:nvPr/>
        </p:nvCxnSpPr>
        <p:spPr>
          <a:xfrm flipH="1">
            <a:off x="6732588" y="3573463"/>
            <a:ext cx="431800" cy="2159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4" name="Прямая со стрелкой 43"/>
          <p:cNvCxnSpPr/>
          <p:nvPr/>
        </p:nvCxnSpPr>
        <p:spPr>
          <a:xfrm flipH="1">
            <a:off x="6804025" y="3573463"/>
            <a:ext cx="360363" cy="36036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6" name="Прямая со стрелкой 45"/>
          <p:cNvCxnSpPr/>
          <p:nvPr/>
        </p:nvCxnSpPr>
        <p:spPr>
          <a:xfrm flipH="1">
            <a:off x="6948488" y="3573463"/>
            <a:ext cx="215900" cy="36036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7" name="Содержимое 8"/>
          <p:cNvSpPr txBox="1">
            <a:spLocks/>
          </p:cNvSpPr>
          <p:nvPr/>
        </p:nvSpPr>
        <p:spPr>
          <a:xfrm>
            <a:off x="5795963" y="5589588"/>
            <a:ext cx="1008062" cy="287337"/>
          </a:xfrm>
          <a:prstGeom prst="rect">
            <a:avLst/>
          </a:prstGeom>
        </p:spPr>
        <p:txBody>
          <a:bodyPr>
            <a:normAutofit/>
          </a:bodyPr>
          <a:lstStyle/>
          <a:p>
            <a:pPr marL="228600" indent="-182880">
              <a:spcBef>
                <a:spcPts val="192"/>
              </a:spcBef>
              <a:spcAft>
                <a:spcPts val="300"/>
              </a:spcAft>
              <a:defRPr/>
            </a:pPr>
            <a:r>
              <a:rPr lang="ru-RU" sz="800">
                <a:solidFill>
                  <a:schemeClr val="tx1">
                    <a:lumMod val="75000"/>
                    <a:lumOff val="25000"/>
                  </a:schemeClr>
                </a:solidFill>
                <a:latin typeface="Calibri"/>
              </a:rPr>
              <a:t>Ore entry</a:t>
            </a:r>
          </a:p>
        </p:txBody>
      </p:sp>
      <p:cxnSp>
        <p:nvCxnSpPr>
          <p:cNvPr id="49" name="Прямая соединительная линия 48"/>
          <p:cNvCxnSpPr/>
          <p:nvPr/>
        </p:nvCxnSpPr>
        <p:spPr>
          <a:xfrm>
            <a:off x="5940425" y="5732463"/>
            <a:ext cx="71913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1" name="Прямая со стрелкой 50"/>
          <p:cNvCxnSpPr/>
          <p:nvPr/>
        </p:nvCxnSpPr>
        <p:spPr>
          <a:xfrm flipV="1">
            <a:off x="6659563" y="5229225"/>
            <a:ext cx="360362" cy="50323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3816" name="Заголовок 1"/>
          <p:cNvSpPr txBox="1">
            <a:spLocks/>
          </p:cNvSpPr>
          <p:nvPr/>
        </p:nvSpPr>
        <p:spPr bwMode="auto">
          <a:xfrm>
            <a:off x="1403350" y="117475"/>
            <a:ext cx="6953250" cy="307975"/>
          </a:xfrm>
          <a:prstGeom prst="rect">
            <a:avLst/>
          </a:prstGeom>
          <a:noFill/>
          <a:ln w="9525">
            <a:noFill/>
            <a:miter lim="800000"/>
            <a:headEnd/>
            <a:tailEnd/>
          </a:ln>
        </p:spPr>
        <p:txBody>
          <a:bodyPr lIns="0" tIns="0" rIns="0" bIns="0" anchor="ctr">
            <a:spAutoFit/>
          </a:bodyPr>
          <a:lstStyle/>
          <a:p>
            <a:pPr algn="ctr" eaLnBrk="0" hangingPunct="0"/>
            <a:r>
              <a:rPr lang="en-US" sz="2000" b="1">
                <a:solidFill>
                  <a:srgbClr val="00357B"/>
                </a:solidFill>
                <a:latin typeface="Calibri" pitchFamily="34" charset="0"/>
              </a:rPr>
              <a:t>Mining of a group of adjacent parallel ore bodies.           </a:t>
            </a:r>
          </a:p>
        </p:txBody>
      </p:sp>
      <p:sp>
        <p:nvSpPr>
          <p:cNvPr id="3" name="Прямоугольник 2"/>
          <p:cNvSpPr/>
          <p:nvPr/>
        </p:nvSpPr>
        <p:spPr>
          <a:xfrm>
            <a:off x="1763713" y="619125"/>
            <a:ext cx="6008687" cy="276225"/>
          </a:xfrm>
          <a:prstGeom prst="rect">
            <a:avLst/>
          </a:prstGeom>
        </p:spPr>
        <p:txBody>
          <a:bodyPr>
            <a:spAutoFit/>
          </a:bodyPr>
          <a:lstStyle/>
          <a:p>
            <a:pPr algn="ctr"/>
            <a:r>
              <a:rPr lang="en-US" sz="1200">
                <a:effectLst>
                  <a:outerShdw blurRad="38100" dist="38100" dir="2700000" algn="tl">
                    <a:srgbClr val="C0C0C0"/>
                  </a:outerShdw>
                </a:effectLst>
              </a:rPr>
              <a:t>Mining systems: sublevel-chamber, horizontal layers with filling.</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3"/>
          <p:cNvSpPr txBox="1">
            <a:spLocks noChangeArrowheads="1"/>
          </p:cNvSpPr>
          <p:nvPr/>
        </p:nvSpPr>
        <p:spPr bwMode="auto">
          <a:xfrm>
            <a:off x="1011238" y="227013"/>
            <a:ext cx="8172450" cy="476250"/>
          </a:xfrm>
          <a:prstGeom prst="rect">
            <a:avLst/>
          </a:prstGeom>
          <a:noFill/>
          <a:ln w="9525">
            <a:noFill/>
            <a:miter lim="800000"/>
            <a:headEnd/>
            <a:tailEnd/>
          </a:ln>
        </p:spPr>
        <p:txBody>
          <a:bodyPr anchor="ctr"/>
          <a:lstStyle/>
          <a:p>
            <a:pPr marL="0" lvl="1" algn="ctr" defTabSz="182563"/>
            <a:r>
              <a:rPr lang="en-US" sz="2000" b="1">
                <a:solidFill>
                  <a:srgbClr val="00357F"/>
                </a:solidFill>
                <a:latin typeface="Calibri" pitchFamily="34" charset="0"/>
              </a:rPr>
              <a:t>Innovation tendencies of  </a:t>
            </a:r>
          </a:p>
          <a:p>
            <a:pPr marL="0" lvl="1" algn="ctr" defTabSz="182563"/>
            <a:r>
              <a:rPr lang="en-US" sz="2000" b="1">
                <a:solidFill>
                  <a:srgbClr val="00357F"/>
                </a:solidFill>
                <a:latin typeface="Calibri" pitchFamily="34" charset="0"/>
              </a:rPr>
              <a:t>technical solutions optimization</a:t>
            </a:r>
          </a:p>
        </p:txBody>
      </p:sp>
      <p:pic>
        <p:nvPicPr>
          <p:cNvPr id="34818" name="Picture 3"/>
          <p:cNvPicPr>
            <a:picLocks noChangeAspect="1" noChangeArrowheads="1"/>
          </p:cNvPicPr>
          <p:nvPr/>
        </p:nvPicPr>
        <p:blipFill>
          <a:blip r:embed="rId2" cstate="print"/>
          <a:srcRect/>
          <a:stretch>
            <a:fillRect/>
          </a:stretch>
        </p:blipFill>
        <p:spPr bwMode="auto">
          <a:xfrm>
            <a:off x="7078663" y="5000625"/>
            <a:ext cx="2068512" cy="1293813"/>
          </a:xfrm>
          <a:prstGeom prst="rect">
            <a:avLst/>
          </a:prstGeom>
          <a:noFill/>
          <a:ln w="9525">
            <a:noFill/>
            <a:miter lim="800000"/>
            <a:headEnd/>
            <a:tailEnd/>
          </a:ln>
        </p:spPr>
      </p:pic>
      <p:sp>
        <p:nvSpPr>
          <p:cNvPr id="34819" name="Rectangle 8"/>
          <p:cNvSpPr>
            <a:spLocks noChangeArrowheads="1"/>
          </p:cNvSpPr>
          <p:nvPr/>
        </p:nvSpPr>
        <p:spPr bwMode="auto">
          <a:xfrm>
            <a:off x="7078663" y="4152900"/>
            <a:ext cx="2052637" cy="765175"/>
          </a:xfrm>
          <a:prstGeom prst="rect">
            <a:avLst/>
          </a:prstGeom>
          <a:noFill/>
          <a:ln w="9525">
            <a:noFill/>
            <a:miter lim="800000"/>
            <a:headEnd/>
            <a:tailEnd/>
          </a:ln>
        </p:spPr>
        <p:txBody>
          <a:bodyPr anchor="ctr">
            <a:spAutoFit/>
          </a:bodyPr>
          <a:lstStyle/>
          <a:p>
            <a:pPr algn="ctr"/>
            <a:r>
              <a:rPr lang="en-US" sz="1100">
                <a:solidFill>
                  <a:srgbClr val="003274"/>
                </a:solidFill>
                <a:cs typeface="Times New Roman" pitchFamily="18" charset="0"/>
              </a:rPr>
              <a:t>Application of the belt conveyor 11.5 km long instead of a railway line for ore delivery to OPC</a:t>
            </a:r>
          </a:p>
        </p:txBody>
      </p:sp>
      <p:sp>
        <p:nvSpPr>
          <p:cNvPr id="8" name="Пятиугольник 7"/>
          <p:cNvSpPr/>
          <p:nvPr/>
        </p:nvSpPr>
        <p:spPr>
          <a:xfrm>
            <a:off x="79375" y="1084263"/>
            <a:ext cx="1266825" cy="773112"/>
          </a:xfrm>
          <a:prstGeom prst="homePlate">
            <a:avLst>
              <a:gd name="adj" fmla="val 7371"/>
            </a:avLst>
          </a:prstGeom>
          <a:solidFill>
            <a:srgbClr val="1F497D">
              <a:lumMod val="75000"/>
            </a:srgbClr>
          </a:solidFill>
          <a:ln w="9525" cap="flat" cmpd="sng" algn="ctr">
            <a:solidFill>
              <a:sysClr val="windowText" lastClr="000000">
                <a:shade val="95000"/>
                <a:satMod val="105000"/>
              </a:sysClr>
            </a:solidFill>
            <a:prstDash val="solid"/>
          </a:ln>
          <a:effectLst>
            <a:outerShdw blurRad="50800" dist="38100" algn="l" rotWithShape="0">
              <a:prstClr val="black">
                <a:alpha val="40000"/>
              </a:prstClr>
            </a:outerShdw>
          </a:effectLst>
        </p:spPr>
        <p:txBody>
          <a:bodyPr anchor="ctr"/>
          <a:lstStyle/>
          <a:p>
            <a:pPr algn="ctr" fontAlgn="auto">
              <a:spcBef>
                <a:spcPts val="0"/>
              </a:spcBef>
              <a:spcAft>
                <a:spcPts val="0"/>
              </a:spcAft>
              <a:defRPr/>
            </a:pPr>
            <a:endParaRPr lang="ru-RU" kern="0">
              <a:solidFill>
                <a:sysClr val="window" lastClr="FFFFFF"/>
              </a:solidFill>
              <a:latin typeface="Calibri"/>
            </a:endParaRPr>
          </a:p>
        </p:txBody>
      </p:sp>
      <p:sp>
        <p:nvSpPr>
          <p:cNvPr id="9" name="Прямоугольник 8"/>
          <p:cNvSpPr/>
          <p:nvPr/>
        </p:nvSpPr>
        <p:spPr>
          <a:xfrm>
            <a:off x="79375" y="1084263"/>
            <a:ext cx="1195388" cy="812800"/>
          </a:xfrm>
          <a:prstGeom prst="rect">
            <a:avLst/>
          </a:prstGeom>
          <a:noFill/>
          <a:ln w="25400" cap="flat" cmpd="sng" algn="ctr">
            <a:noFill/>
            <a:prstDash val="solid"/>
          </a:ln>
          <a:effectLst>
            <a:outerShdw blurRad="50800" dist="38100" algn="l" rotWithShape="0">
              <a:prstClr val="black">
                <a:alpha val="40000"/>
              </a:prstClr>
            </a:outerShdw>
          </a:effectLst>
        </p:spPr>
        <p:txBody>
          <a:bodyPr anchor="ctr"/>
          <a:lstStyle/>
          <a:p>
            <a:pPr>
              <a:spcBef>
                <a:spcPts val="0"/>
              </a:spcBef>
              <a:spcAft>
                <a:spcPts val="0"/>
              </a:spcAft>
              <a:defRPr/>
            </a:pPr>
            <a:r>
              <a:rPr lang="ru-RU" sz="1200">
                <a:latin typeface="Calibri"/>
              </a:rPr>
              <a:t>Innovation tendency</a:t>
            </a:r>
          </a:p>
        </p:txBody>
      </p:sp>
      <p:sp>
        <p:nvSpPr>
          <p:cNvPr id="10" name="Пятиугольник 9"/>
          <p:cNvSpPr/>
          <p:nvPr/>
        </p:nvSpPr>
        <p:spPr>
          <a:xfrm rot="5400000">
            <a:off x="5006181" y="-1885156"/>
            <a:ext cx="384175" cy="7646988"/>
          </a:xfrm>
          <a:prstGeom prst="homePlate">
            <a:avLst>
              <a:gd name="adj" fmla="val 76305"/>
            </a:avLst>
          </a:prstGeom>
          <a:solidFill>
            <a:schemeClr val="tx2">
              <a:lumMod val="60000"/>
              <a:lumOff val="40000"/>
            </a:schemeClr>
          </a:solidFill>
          <a:ln w="9525" cap="flat" cmpd="sng" algn="ctr">
            <a:solidFill>
              <a:sysClr val="windowText" lastClr="000000">
                <a:shade val="95000"/>
                <a:satMod val="105000"/>
              </a:sysClr>
            </a:solidFill>
            <a:prstDash val="solid"/>
          </a:ln>
          <a:effectLst>
            <a:outerShdw blurRad="50800" dist="38100" dir="2700000" algn="tl" rotWithShape="0">
              <a:prstClr val="black">
                <a:alpha val="40000"/>
              </a:prstClr>
            </a:outerShdw>
          </a:effectLst>
        </p:spPr>
        <p:txBody>
          <a:bodyPr anchor="ctr"/>
          <a:lstStyle/>
          <a:p>
            <a:pPr algn="ctr" fontAlgn="auto">
              <a:spcBef>
                <a:spcPts val="0"/>
              </a:spcBef>
              <a:spcAft>
                <a:spcPts val="0"/>
              </a:spcAft>
              <a:defRPr/>
            </a:pPr>
            <a:endParaRPr lang="ru-RU" kern="0">
              <a:solidFill>
                <a:sysClr val="window" lastClr="FFFFFF"/>
              </a:solidFill>
              <a:latin typeface="Calibri"/>
            </a:endParaRPr>
          </a:p>
        </p:txBody>
      </p:sp>
      <p:sp>
        <p:nvSpPr>
          <p:cNvPr id="34823" name="Прямоугольник 10"/>
          <p:cNvSpPr>
            <a:spLocks noChangeArrowheads="1"/>
          </p:cNvSpPr>
          <p:nvPr/>
        </p:nvSpPr>
        <p:spPr bwMode="auto">
          <a:xfrm>
            <a:off x="4381500" y="1782763"/>
            <a:ext cx="1660525" cy="285750"/>
          </a:xfrm>
          <a:prstGeom prst="rect">
            <a:avLst/>
          </a:prstGeom>
          <a:noFill/>
          <a:ln w="25400" algn="ctr">
            <a:noFill/>
            <a:miter lim="800000"/>
            <a:headEnd/>
            <a:tailEnd/>
          </a:ln>
        </p:spPr>
        <p:txBody>
          <a:bodyPr anchor="ctr"/>
          <a:lstStyle/>
          <a:p>
            <a:r>
              <a:rPr lang="en-US" sz="1200" b="1">
                <a:solidFill>
                  <a:srgbClr val="254061"/>
                </a:solidFill>
                <a:latin typeface="Calibri" pitchFamily="34" charset="0"/>
              </a:rPr>
              <a:t>Expected effect</a:t>
            </a:r>
          </a:p>
        </p:txBody>
      </p:sp>
      <p:sp>
        <p:nvSpPr>
          <p:cNvPr id="12" name="Пятиугольник 11"/>
          <p:cNvSpPr/>
          <p:nvPr/>
        </p:nvSpPr>
        <p:spPr>
          <a:xfrm>
            <a:off x="74613" y="2257425"/>
            <a:ext cx="1271587" cy="431800"/>
          </a:xfrm>
          <a:prstGeom prst="homePlate">
            <a:avLst>
              <a:gd name="adj" fmla="val 10069"/>
            </a:avLst>
          </a:prstGeom>
          <a:solidFill>
            <a:srgbClr val="4F81BD">
              <a:lumMod val="75000"/>
            </a:srgbClr>
          </a:solidFill>
          <a:ln w="25400" cap="flat" cmpd="sng" algn="ctr">
            <a:noFill/>
            <a:prstDash val="solid"/>
          </a:ln>
          <a:effectLst>
            <a:outerShdw blurRad="50800" dist="38100" algn="l" rotWithShape="0">
              <a:prstClr val="black">
                <a:alpha val="40000"/>
              </a:prstClr>
            </a:outerShdw>
          </a:effectLst>
        </p:spPr>
        <p:txBody>
          <a:bodyPr anchor="ctr"/>
          <a:lstStyle/>
          <a:p>
            <a:pPr>
              <a:spcBef>
                <a:spcPts val="0"/>
              </a:spcBef>
              <a:spcAft>
                <a:spcPts val="0"/>
              </a:spcAft>
              <a:defRPr/>
            </a:pPr>
            <a:r>
              <a:rPr lang="ru-RU" sz="1000">
                <a:latin typeface="Calibri"/>
              </a:rPr>
              <a:t>Capital costs</a:t>
            </a:r>
          </a:p>
        </p:txBody>
      </p:sp>
      <p:sp>
        <p:nvSpPr>
          <p:cNvPr id="13" name="Пятиугольник 12"/>
          <p:cNvSpPr/>
          <p:nvPr/>
        </p:nvSpPr>
        <p:spPr>
          <a:xfrm>
            <a:off x="79375" y="2863850"/>
            <a:ext cx="1271588" cy="431800"/>
          </a:xfrm>
          <a:prstGeom prst="homePlate">
            <a:avLst>
              <a:gd name="adj" fmla="val 10069"/>
            </a:avLst>
          </a:prstGeom>
          <a:solidFill>
            <a:srgbClr val="4F81BD">
              <a:lumMod val="75000"/>
            </a:srgbClr>
          </a:solidFill>
          <a:ln w="25400" cap="flat" cmpd="sng" algn="ctr">
            <a:noFill/>
            <a:prstDash val="solid"/>
          </a:ln>
          <a:effectLst>
            <a:outerShdw blurRad="50800" dist="38100" algn="l" rotWithShape="0">
              <a:prstClr val="black">
                <a:alpha val="40000"/>
              </a:prstClr>
            </a:outerShdw>
          </a:effectLst>
        </p:spPr>
        <p:txBody>
          <a:bodyPr anchor="ctr"/>
          <a:lstStyle/>
          <a:p>
            <a:pPr>
              <a:spcBef>
                <a:spcPts val="0"/>
              </a:spcBef>
              <a:spcAft>
                <a:spcPts val="0"/>
              </a:spcAft>
              <a:defRPr/>
            </a:pPr>
            <a:r>
              <a:rPr lang="ru-RU" sz="1000">
                <a:latin typeface="Calibri"/>
              </a:rPr>
              <a:t>Operating costs</a:t>
            </a:r>
          </a:p>
        </p:txBody>
      </p:sp>
      <p:sp>
        <p:nvSpPr>
          <p:cNvPr id="14" name="Пятиугольник 13"/>
          <p:cNvSpPr/>
          <p:nvPr/>
        </p:nvSpPr>
        <p:spPr>
          <a:xfrm>
            <a:off x="79375" y="3546475"/>
            <a:ext cx="1271588" cy="431800"/>
          </a:xfrm>
          <a:prstGeom prst="homePlate">
            <a:avLst>
              <a:gd name="adj" fmla="val 10069"/>
            </a:avLst>
          </a:prstGeom>
          <a:solidFill>
            <a:srgbClr val="4F81BD">
              <a:lumMod val="75000"/>
            </a:srgbClr>
          </a:solidFill>
          <a:ln w="25400" cap="flat" cmpd="sng" algn="ctr">
            <a:noFill/>
            <a:prstDash val="solid"/>
          </a:ln>
          <a:effectLst>
            <a:outerShdw blurRad="50800" dist="38100" algn="l" rotWithShape="0">
              <a:prstClr val="black">
                <a:alpha val="40000"/>
              </a:prstClr>
            </a:outerShdw>
          </a:effectLst>
        </p:spPr>
        <p:txBody>
          <a:bodyPr anchor="ctr"/>
          <a:lstStyle/>
          <a:p>
            <a:pPr>
              <a:spcBef>
                <a:spcPts val="0"/>
              </a:spcBef>
              <a:spcAft>
                <a:spcPts val="0"/>
              </a:spcAft>
              <a:defRPr/>
            </a:pPr>
            <a:r>
              <a:rPr lang="ru-RU" sz="1000">
                <a:latin typeface="Calibri"/>
              </a:rPr>
              <a:t>Environmental impact</a:t>
            </a:r>
          </a:p>
        </p:txBody>
      </p:sp>
      <p:sp>
        <p:nvSpPr>
          <p:cNvPr id="16" name="Прямоугольник 15"/>
          <p:cNvSpPr/>
          <p:nvPr/>
        </p:nvSpPr>
        <p:spPr bwMode="auto">
          <a:xfrm>
            <a:off x="1374775" y="1084263"/>
            <a:ext cx="1474788" cy="546100"/>
          </a:xfrm>
          <a:prstGeom prst="rect">
            <a:avLst/>
          </a:prstGeom>
          <a:solidFill>
            <a:srgbClr val="4F81BD">
              <a:lumMod val="60000"/>
              <a:lumOff val="40000"/>
            </a:srgbClr>
          </a:solidFill>
          <a:ln w="25400" cap="flat" cmpd="sng" algn="ctr">
            <a:noFill/>
            <a:prstDash val="solid"/>
          </a:ln>
          <a:effectLst>
            <a:outerShdw blurRad="50800" dist="38100" dir="2700000" algn="tl" rotWithShape="0">
              <a:prstClr val="black">
                <a:alpha val="40000"/>
              </a:prstClr>
            </a:outerShdw>
          </a:effectLst>
        </p:spPr>
        <p:txBody>
          <a:bodyPr anchor="ctr"/>
          <a:lstStyle/>
          <a:p>
            <a:pPr algn="ctr">
              <a:spcBef>
                <a:spcPts val="0"/>
              </a:spcBef>
              <a:spcAft>
                <a:spcPts val="0"/>
              </a:spcAft>
              <a:defRPr/>
            </a:pPr>
            <a:r>
              <a:rPr lang="ru-RU" sz="1000" dirty="0" err="1">
                <a:solidFill>
                  <a:srgbClr val="4F81BD">
                    <a:lumMod val="50000"/>
                  </a:srgbClr>
                </a:solidFill>
                <a:latin typeface="Calibri"/>
              </a:rPr>
              <a:t>Paste</a:t>
            </a:r>
            <a:r>
              <a:rPr lang="ru-RU" sz="1000" dirty="0">
                <a:solidFill>
                  <a:srgbClr val="4F81BD">
                    <a:lumMod val="50000"/>
                  </a:srgbClr>
                </a:solidFill>
                <a:latin typeface="Calibri"/>
              </a:rPr>
              <a:t> </a:t>
            </a:r>
            <a:r>
              <a:rPr lang="ru-RU" sz="1000" dirty="0" err="1">
                <a:solidFill>
                  <a:srgbClr val="4F81BD">
                    <a:lumMod val="50000"/>
                  </a:srgbClr>
                </a:solidFill>
                <a:latin typeface="Calibri"/>
              </a:rPr>
              <a:t>filling</a:t>
            </a:r>
            <a:r>
              <a:rPr lang="ru-RU" sz="1000" dirty="0">
                <a:solidFill>
                  <a:srgbClr val="4F81BD">
                    <a:lumMod val="50000"/>
                  </a:srgbClr>
                </a:solidFill>
                <a:latin typeface="Calibri"/>
              </a:rPr>
              <a:t> </a:t>
            </a:r>
            <a:r>
              <a:rPr lang="ru-RU" sz="1000" dirty="0" err="1">
                <a:solidFill>
                  <a:srgbClr val="4F81BD">
                    <a:lumMod val="50000"/>
                  </a:srgbClr>
                </a:solidFill>
                <a:latin typeface="Calibri"/>
              </a:rPr>
              <a:t>application</a:t>
            </a:r>
            <a:endParaRPr lang="ru-RU" sz="1000" dirty="0">
              <a:solidFill>
                <a:srgbClr val="4F81BD">
                  <a:lumMod val="50000"/>
                </a:srgbClr>
              </a:solidFill>
              <a:latin typeface="Calibri"/>
            </a:endParaRPr>
          </a:p>
        </p:txBody>
      </p:sp>
      <p:sp>
        <p:nvSpPr>
          <p:cNvPr id="34828" name="Прямоугольник 16"/>
          <p:cNvSpPr>
            <a:spLocks noChangeArrowheads="1"/>
          </p:cNvSpPr>
          <p:nvPr/>
        </p:nvSpPr>
        <p:spPr bwMode="auto">
          <a:xfrm>
            <a:off x="1374775" y="2257425"/>
            <a:ext cx="1474788" cy="431800"/>
          </a:xfrm>
          <a:prstGeom prst="rect">
            <a:avLst/>
          </a:prstGeom>
          <a:noFill/>
          <a:ln w="9525" algn="ctr">
            <a:solidFill>
              <a:srgbClr val="000000"/>
            </a:solidFill>
            <a:miter lim="800000"/>
            <a:headEnd/>
            <a:tailEnd/>
          </a:ln>
        </p:spPr>
        <p:txBody>
          <a:bodyPr anchor="ctr"/>
          <a:lstStyle/>
          <a:p>
            <a:pPr algn="ctr"/>
            <a:r>
              <a:rPr lang="en-US" sz="900">
                <a:solidFill>
                  <a:srgbClr val="254061"/>
                </a:solidFill>
                <a:latin typeface="Calibri" pitchFamily="34" charset="0"/>
              </a:rPr>
              <a:t>Reduction of capital costs for a tailing dump</a:t>
            </a:r>
          </a:p>
        </p:txBody>
      </p:sp>
      <p:sp>
        <p:nvSpPr>
          <p:cNvPr id="34829" name="Прямоугольник 17"/>
          <p:cNvSpPr>
            <a:spLocks noChangeArrowheads="1"/>
          </p:cNvSpPr>
          <p:nvPr/>
        </p:nvSpPr>
        <p:spPr bwMode="auto">
          <a:xfrm>
            <a:off x="1374775" y="2863850"/>
            <a:ext cx="1474788" cy="547688"/>
          </a:xfrm>
          <a:prstGeom prst="rect">
            <a:avLst/>
          </a:prstGeom>
          <a:noFill/>
          <a:ln w="9525" algn="ctr">
            <a:solidFill>
              <a:srgbClr val="000000"/>
            </a:solidFill>
            <a:miter lim="800000"/>
            <a:headEnd/>
            <a:tailEnd/>
          </a:ln>
        </p:spPr>
        <p:txBody>
          <a:bodyPr anchor="ctr"/>
          <a:lstStyle/>
          <a:p>
            <a:pPr algn="ctr"/>
            <a:r>
              <a:rPr lang="en-US" sz="700">
                <a:solidFill>
                  <a:srgbClr val="254061"/>
                </a:solidFill>
                <a:latin typeface="Calibri" pitchFamily="34" charset="0"/>
              </a:rPr>
              <a:t>Reduction of tails transportation and solid stowing costs due to application of the efficient composition</a:t>
            </a:r>
          </a:p>
        </p:txBody>
      </p:sp>
      <p:sp>
        <p:nvSpPr>
          <p:cNvPr id="34830" name="Прямоугольник 18"/>
          <p:cNvSpPr>
            <a:spLocks noChangeArrowheads="1"/>
          </p:cNvSpPr>
          <p:nvPr/>
        </p:nvSpPr>
        <p:spPr bwMode="auto">
          <a:xfrm>
            <a:off x="1374775" y="3554413"/>
            <a:ext cx="1474788" cy="431800"/>
          </a:xfrm>
          <a:prstGeom prst="rect">
            <a:avLst/>
          </a:prstGeom>
          <a:noFill/>
          <a:ln w="9525" algn="ctr">
            <a:solidFill>
              <a:srgbClr val="000000"/>
            </a:solidFill>
            <a:miter lim="800000"/>
            <a:headEnd/>
            <a:tailEnd/>
          </a:ln>
        </p:spPr>
        <p:txBody>
          <a:bodyPr anchor="ctr"/>
          <a:lstStyle/>
          <a:p>
            <a:pPr algn="ctr"/>
            <a:r>
              <a:rPr lang="en-US" sz="900">
                <a:solidFill>
                  <a:srgbClr val="254061"/>
                </a:solidFill>
                <a:latin typeface="Calibri" pitchFamily="34" charset="0"/>
              </a:rPr>
              <a:t>Reduction of tails environmental impact</a:t>
            </a:r>
          </a:p>
        </p:txBody>
      </p:sp>
      <p:sp>
        <p:nvSpPr>
          <p:cNvPr id="20" name="Прямоугольник 19"/>
          <p:cNvSpPr/>
          <p:nvPr/>
        </p:nvSpPr>
        <p:spPr>
          <a:xfrm>
            <a:off x="2916238" y="1084263"/>
            <a:ext cx="1476375" cy="546100"/>
          </a:xfrm>
          <a:prstGeom prst="rect">
            <a:avLst/>
          </a:prstGeom>
          <a:solidFill>
            <a:srgbClr val="4F81BD">
              <a:lumMod val="60000"/>
              <a:lumOff val="40000"/>
            </a:srgbClr>
          </a:solidFill>
          <a:ln w="25400" cap="flat" cmpd="sng" algn="ctr">
            <a:noFill/>
            <a:prstDash val="solid"/>
          </a:ln>
          <a:effectLst>
            <a:outerShdw blurRad="50800" dist="38100" dir="2700000" algn="tl" rotWithShape="0">
              <a:prstClr val="black">
                <a:alpha val="40000"/>
              </a:prstClr>
            </a:outerShdw>
          </a:effectLst>
        </p:spPr>
        <p:txBody>
          <a:bodyPr anchor="ctr"/>
          <a:lstStyle/>
          <a:p>
            <a:pPr algn="ctr">
              <a:spcBef>
                <a:spcPts val="0"/>
              </a:spcBef>
              <a:spcAft>
                <a:spcPts val="0"/>
              </a:spcAft>
              <a:defRPr/>
            </a:pPr>
            <a:r>
              <a:rPr lang="ru-RU" sz="900" dirty="0" err="1">
                <a:solidFill>
                  <a:srgbClr val="4F81BD">
                    <a:lumMod val="50000"/>
                  </a:srgbClr>
                </a:solidFill>
                <a:latin typeface="Calibri"/>
              </a:rPr>
              <a:t>Development</a:t>
            </a:r>
            <a:r>
              <a:rPr lang="ru-RU" sz="900" dirty="0">
                <a:solidFill>
                  <a:srgbClr val="4F81BD">
                    <a:lumMod val="50000"/>
                  </a:srgbClr>
                </a:solidFill>
                <a:latin typeface="Calibri"/>
              </a:rPr>
              <a:t> </a:t>
            </a:r>
            <a:r>
              <a:rPr lang="ru-RU" sz="900" dirty="0" err="1">
                <a:solidFill>
                  <a:srgbClr val="4F81BD">
                    <a:lumMod val="50000"/>
                  </a:srgbClr>
                </a:solidFill>
                <a:latin typeface="Calibri"/>
              </a:rPr>
              <a:t>of</a:t>
            </a:r>
            <a:r>
              <a:rPr lang="ru-RU" sz="900" dirty="0">
                <a:solidFill>
                  <a:srgbClr val="4F81BD">
                    <a:lumMod val="50000"/>
                  </a:srgbClr>
                </a:solidFill>
                <a:latin typeface="Calibri"/>
              </a:rPr>
              <a:t> </a:t>
            </a:r>
            <a:r>
              <a:rPr lang="ru-RU" sz="900" dirty="0" err="1">
                <a:solidFill>
                  <a:srgbClr val="4F81BD">
                    <a:lumMod val="50000"/>
                  </a:srgbClr>
                </a:solidFill>
                <a:latin typeface="Calibri"/>
              </a:rPr>
              <a:t>the</a:t>
            </a:r>
            <a:r>
              <a:rPr lang="ru-RU" sz="900" dirty="0">
                <a:solidFill>
                  <a:srgbClr val="4F81BD">
                    <a:lumMod val="50000"/>
                  </a:srgbClr>
                </a:solidFill>
                <a:latin typeface="Calibri"/>
              </a:rPr>
              <a:t> </a:t>
            </a:r>
            <a:r>
              <a:rPr lang="ru-RU" sz="900" dirty="0" err="1">
                <a:solidFill>
                  <a:srgbClr val="4F81BD">
                    <a:lumMod val="50000"/>
                  </a:srgbClr>
                </a:solidFill>
                <a:latin typeface="Calibri"/>
              </a:rPr>
              <a:t>efficient</a:t>
            </a:r>
            <a:r>
              <a:rPr lang="ru-RU" sz="900" dirty="0">
                <a:solidFill>
                  <a:srgbClr val="4F81BD">
                    <a:lumMod val="50000"/>
                  </a:srgbClr>
                </a:solidFill>
                <a:latin typeface="Calibri"/>
              </a:rPr>
              <a:t> </a:t>
            </a:r>
            <a:r>
              <a:rPr lang="ru-RU" sz="900" dirty="0" err="1">
                <a:solidFill>
                  <a:srgbClr val="4F81BD">
                    <a:lumMod val="50000"/>
                  </a:srgbClr>
                </a:solidFill>
                <a:latin typeface="Calibri"/>
              </a:rPr>
              <a:t>opening</a:t>
            </a:r>
            <a:r>
              <a:rPr lang="ru-RU" sz="900" dirty="0">
                <a:solidFill>
                  <a:srgbClr val="4F81BD">
                    <a:lumMod val="50000"/>
                  </a:srgbClr>
                </a:solidFill>
                <a:latin typeface="Calibri"/>
              </a:rPr>
              <a:t> </a:t>
            </a:r>
            <a:r>
              <a:rPr lang="ru-RU" sz="900" dirty="0" err="1">
                <a:solidFill>
                  <a:srgbClr val="4F81BD">
                    <a:lumMod val="50000"/>
                  </a:srgbClr>
                </a:solidFill>
                <a:latin typeface="Calibri"/>
              </a:rPr>
              <a:t>scheme</a:t>
            </a:r>
            <a:r>
              <a:rPr lang="ru-RU" sz="900" dirty="0">
                <a:solidFill>
                  <a:srgbClr val="4F81BD">
                    <a:lumMod val="50000"/>
                  </a:srgbClr>
                </a:solidFill>
                <a:latin typeface="Calibri"/>
              </a:rPr>
              <a:t>, </a:t>
            </a:r>
            <a:r>
              <a:rPr lang="ru-RU" sz="900" dirty="0" err="1">
                <a:solidFill>
                  <a:srgbClr val="4F81BD">
                    <a:lumMod val="50000"/>
                  </a:srgbClr>
                </a:solidFill>
                <a:latin typeface="Calibri"/>
              </a:rPr>
              <a:t>involving</a:t>
            </a:r>
            <a:r>
              <a:rPr lang="ru-RU" sz="900" dirty="0">
                <a:solidFill>
                  <a:srgbClr val="4F81BD">
                    <a:lumMod val="50000"/>
                  </a:srgbClr>
                </a:solidFill>
                <a:latin typeface="Calibri"/>
              </a:rPr>
              <a:t> 4 </a:t>
            </a:r>
            <a:r>
              <a:rPr lang="ru-RU" sz="900" dirty="0" err="1">
                <a:solidFill>
                  <a:srgbClr val="4F81BD">
                    <a:lumMod val="50000"/>
                  </a:srgbClr>
                </a:solidFill>
                <a:latin typeface="Calibri"/>
              </a:rPr>
              <a:t>vertical</a:t>
            </a:r>
            <a:r>
              <a:rPr lang="ru-RU" sz="900" dirty="0">
                <a:solidFill>
                  <a:srgbClr val="4F81BD">
                    <a:lumMod val="50000"/>
                  </a:srgbClr>
                </a:solidFill>
                <a:latin typeface="Calibri"/>
              </a:rPr>
              <a:t> </a:t>
            </a:r>
            <a:r>
              <a:rPr lang="ru-RU" sz="900" dirty="0" err="1">
                <a:solidFill>
                  <a:srgbClr val="4F81BD">
                    <a:lumMod val="50000"/>
                  </a:srgbClr>
                </a:solidFill>
                <a:latin typeface="Calibri"/>
              </a:rPr>
              <a:t>shafts</a:t>
            </a:r>
            <a:r>
              <a:rPr lang="ru-RU" sz="900" dirty="0">
                <a:solidFill>
                  <a:srgbClr val="4F81BD">
                    <a:lumMod val="50000"/>
                  </a:srgbClr>
                </a:solidFill>
                <a:latin typeface="Calibri"/>
              </a:rPr>
              <a:t> </a:t>
            </a:r>
            <a:r>
              <a:rPr lang="ru-RU" sz="900" dirty="0" err="1">
                <a:solidFill>
                  <a:srgbClr val="4F81BD">
                    <a:lumMod val="50000"/>
                  </a:srgbClr>
                </a:solidFill>
                <a:latin typeface="Calibri"/>
              </a:rPr>
              <a:t>and</a:t>
            </a:r>
            <a:r>
              <a:rPr lang="ru-RU" sz="900" dirty="0">
                <a:solidFill>
                  <a:srgbClr val="4F81BD">
                    <a:lumMod val="50000"/>
                  </a:srgbClr>
                </a:solidFill>
                <a:latin typeface="Calibri"/>
              </a:rPr>
              <a:t> 2 </a:t>
            </a:r>
            <a:r>
              <a:rPr lang="en-US" sz="900" dirty="0" smtClean="0">
                <a:solidFill>
                  <a:srgbClr val="4F81BD">
                    <a:lumMod val="50000"/>
                  </a:srgbClr>
                </a:solidFill>
                <a:latin typeface="Calibri"/>
              </a:rPr>
              <a:t>inclined shafts</a:t>
            </a:r>
            <a:endParaRPr lang="ru-RU" sz="900" dirty="0">
              <a:solidFill>
                <a:srgbClr val="4F81BD">
                  <a:lumMod val="50000"/>
                </a:srgbClr>
              </a:solidFill>
              <a:latin typeface="Calibri"/>
            </a:endParaRPr>
          </a:p>
        </p:txBody>
      </p:sp>
      <p:sp>
        <p:nvSpPr>
          <p:cNvPr id="21" name="Прямоугольник 20"/>
          <p:cNvSpPr/>
          <p:nvPr/>
        </p:nvSpPr>
        <p:spPr>
          <a:xfrm>
            <a:off x="2916238" y="2257425"/>
            <a:ext cx="1476375" cy="431800"/>
          </a:xfrm>
          <a:prstGeom prst="rect">
            <a:avLst/>
          </a:prstGeom>
          <a:noFill/>
          <a:ln w="9525" cap="flat" cmpd="sng" algn="ctr">
            <a:solidFill>
              <a:sysClr val="windowText" lastClr="000000"/>
            </a:solidFill>
            <a:prstDash val="solid"/>
          </a:ln>
          <a:effectLst/>
        </p:spPr>
        <p:txBody>
          <a:bodyPr anchor="ctr"/>
          <a:lstStyle/>
          <a:p>
            <a:pPr algn="ctr">
              <a:spcBef>
                <a:spcPts val="0"/>
              </a:spcBef>
              <a:spcAft>
                <a:spcPts val="0"/>
              </a:spcAft>
              <a:defRPr/>
            </a:pPr>
            <a:r>
              <a:rPr lang="ru-RU" sz="750">
                <a:solidFill>
                  <a:srgbClr val="4F81BD">
                    <a:lumMod val="50000"/>
                  </a:srgbClr>
                </a:solidFill>
                <a:latin typeface="Calibri"/>
              </a:rPr>
              <a:t>Reduction of capital costs for main openings, equipment and surface facilities</a:t>
            </a:r>
          </a:p>
        </p:txBody>
      </p:sp>
      <p:sp>
        <p:nvSpPr>
          <p:cNvPr id="22" name="Прямоугольник 21"/>
          <p:cNvSpPr/>
          <p:nvPr/>
        </p:nvSpPr>
        <p:spPr>
          <a:xfrm>
            <a:off x="2916238" y="2863850"/>
            <a:ext cx="1476375" cy="547688"/>
          </a:xfrm>
          <a:prstGeom prst="rect">
            <a:avLst/>
          </a:prstGeom>
          <a:noFill/>
          <a:ln w="9525" cap="flat" cmpd="sng" algn="ctr">
            <a:solidFill>
              <a:sysClr val="windowText" lastClr="000000"/>
            </a:solidFill>
            <a:prstDash val="solid"/>
          </a:ln>
          <a:effectLst/>
        </p:spPr>
        <p:txBody>
          <a:bodyPr anchor="ctr"/>
          <a:lstStyle/>
          <a:p>
            <a:pPr algn="ctr" fontAlgn="auto">
              <a:lnSpc>
                <a:spcPts val="800"/>
              </a:lnSpc>
              <a:spcBef>
                <a:spcPts val="0"/>
              </a:spcBef>
              <a:spcAft>
                <a:spcPts val="0"/>
              </a:spcAft>
              <a:defRPr/>
            </a:pPr>
            <a:endParaRPr lang="ru-RU" sz="1000" kern="0" dirty="0">
              <a:solidFill>
                <a:srgbClr val="4F81BD">
                  <a:lumMod val="50000"/>
                </a:srgbClr>
              </a:solidFill>
              <a:latin typeface="Calibri"/>
            </a:endParaRPr>
          </a:p>
        </p:txBody>
      </p:sp>
      <p:sp>
        <p:nvSpPr>
          <p:cNvPr id="34834" name="Прямоугольник 22"/>
          <p:cNvSpPr>
            <a:spLocks noChangeArrowheads="1"/>
          </p:cNvSpPr>
          <p:nvPr/>
        </p:nvSpPr>
        <p:spPr bwMode="auto">
          <a:xfrm>
            <a:off x="2916238" y="3546475"/>
            <a:ext cx="1476375" cy="431800"/>
          </a:xfrm>
          <a:prstGeom prst="rect">
            <a:avLst/>
          </a:prstGeom>
          <a:noFill/>
          <a:ln w="9525" algn="ctr">
            <a:solidFill>
              <a:srgbClr val="000000"/>
            </a:solidFill>
            <a:miter lim="800000"/>
            <a:headEnd/>
            <a:tailEnd/>
          </a:ln>
        </p:spPr>
        <p:txBody>
          <a:bodyPr anchor="ctr"/>
          <a:lstStyle/>
          <a:p>
            <a:pPr algn="ctr"/>
            <a:r>
              <a:rPr lang="en-US" sz="900" dirty="0">
                <a:solidFill>
                  <a:srgbClr val="254061"/>
                </a:solidFill>
                <a:latin typeface="Calibri" pitchFamily="34" charset="0"/>
              </a:rPr>
              <a:t>Reduction of surface facilities, ore and </a:t>
            </a:r>
            <a:r>
              <a:rPr lang="en-US" sz="900" dirty="0" smtClean="0">
                <a:solidFill>
                  <a:srgbClr val="254061"/>
                </a:solidFill>
                <a:latin typeface="Calibri" pitchFamily="34" charset="0"/>
              </a:rPr>
              <a:t>rock storehouses</a:t>
            </a:r>
            <a:r>
              <a:rPr lang="en-US" sz="1000" dirty="0">
                <a:solidFill>
                  <a:srgbClr val="254061"/>
                </a:solidFill>
                <a:latin typeface="Calibri" pitchFamily="34" charset="0"/>
              </a:rPr>
              <a:t>.</a:t>
            </a:r>
          </a:p>
        </p:txBody>
      </p:sp>
      <p:sp>
        <p:nvSpPr>
          <p:cNvPr id="25" name="Прямоугольник 24"/>
          <p:cNvSpPr/>
          <p:nvPr/>
        </p:nvSpPr>
        <p:spPr bwMode="auto">
          <a:xfrm>
            <a:off x="4459288" y="1084263"/>
            <a:ext cx="1474787" cy="546100"/>
          </a:xfrm>
          <a:prstGeom prst="rect">
            <a:avLst/>
          </a:prstGeom>
          <a:solidFill>
            <a:srgbClr val="4F81BD">
              <a:lumMod val="60000"/>
              <a:lumOff val="40000"/>
            </a:srgbClr>
          </a:solidFill>
          <a:ln w="25400" cap="flat" cmpd="sng" algn="ctr">
            <a:noFill/>
            <a:prstDash val="solid"/>
          </a:ln>
          <a:effectLst>
            <a:outerShdw blurRad="50800" dist="38100" dir="2700000" algn="tl" rotWithShape="0">
              <a:prstClr val="black">
                <a:alpha val="40000"/>
              </a:prstClr>
            </a:outerShdw>
          </a:effectLst>
        </p:spPr>
        <p:txBody>
          <a:bodyPr anchor="ctr"/>
          <a:lstStyle/>
          <a:p>
            <a:pPr algn="ctr">
              <a:defRPr/>
            </a:pPr>
            <a:r>
              <a:rPr lang="ru-RU" sz="900">
                <a:solidFill>
                  <a:srgbClr val="254061"/>
                </a:solidFill>
                <a:latin typeface="Calibri" pitchFamily="34" charset="0"/>
              </a:rPr>
              <a:t>OPC shift to the Yuzhnaya Zone and Severnoye deposits </a:t>
            </a:r>
          </a:p>
          <a:p>
            <a:pPr algn="ctr">
              <a:defRPr/>
            </a:pPr>
            <a:r>
              <a:rPr lang="ru-RU" sz="900">
                <a:solidFill>
                  <a:srgbClr val="254061"/>
                </a:solidFill>
                <a:latin typeface="Calibri" pitchFamily="34" charset="0"/>
              </a:rPr>
              <a:t>by 4 km</a:t>
            </a:r>
          </a:p>
        </p:txBody>
      </p:sp>
      <p:sp>
        <p:nvSpPr>
          <p:cNvPr id="26" name="Прямоугольник 25"/>
          <p:cNvSpPr/>
          <p:nvPr/>
        </p:nvSpPr>
        <p:spPr bwMode="auto">
          <a:xfrm>
            <a:off x="4459288" y="2257425"/>
            <a:ext cx="1474787" cy="431800"/>
          </a:xfrm>
          <a:prstGeom prst="rect">
            <a:avLst/>
          </a:prstGeom>
          <a:noFill/>
          <a:ln w="9525" cap="flat" cmpd="sng" algn="ctr">
            <a:solidFill>
              <a:sysClr val="windowText" lastClr="000000"/>
            </a:solidFill>
            <a:prstDash val="solid"/>
          </a:ln>
          <a:effectLst/>
        </p:spPr>
        <p:txBody>
          <a:bodyPr anchor="ctr"/>
          <a:lstStyle/>
          <a:p>
            <a:pPr algn="ctr" fontAlgn="auto">
              <a:spcBef>
                <a:spcPts val="0"/>
              </a:spcBef>
              <a:spcAft>
                <a:spcPts val="0"/>
              </a:spcAft>
              <a:defRPr/>
            </a:pPr>
            <a:endParaRPr lang="ru-RU" sz="1000" kern="0" dirty="0">
              <a:solidFill>
                <a:srgbClr val="4F81BD">
                  <a:lumMod val="50000"/>
                </a:srgbClr>
              </a:solidFill>
              <a:latin typeface="Calibri"/>
            </a:endParaRPr>
          </a:p>
        </p:txBody>
      </p:sp>
      <p:sp>
        <p:nvSpPr>
          <p:cNvPr id="34837" name="Прямоугольник 27"/>
          <p:cNvSpPr>
            <a:spLocks noChangeArrowheads="1"/>
          </p:cNvSpPr>
          <p:nvPr/>
        </p:nvSpPr>
        <p:spPr bwMode="auto">
          <a:xfrm>
            <a:off x="4459288" y="3546475"/>
            <a:ext cx="1474787" cy="431800"/>
          </a:xfrm>
          <a:prstGeom prst="rect">
            <a:avLst/>
          </a:prstGeom>
          <a:noFill/>
          <a:ln w="9525" algn="ctr">
            <a:solidFill>
              <a:srgbClr val="000000"/>
            </a:solidFill>
            <a:miter lim="800000"/>
            <a:headEnd/>
            <a:tailEnd/>
          </a:ln>
        </p:spPr>
        <p:txBody>
          <a:bodyPr anchor="ctr"/>
          <a:lstStyle/>
          <a:p>
            <a:pPr algn="ctr"/>
            <a:r>
              <a:rPr lang="en-US" sz="900">
                <a:solidFill>
                  <a:srgbClr val="254061"/>
                </a:solidFill>
                <a:latin typeface="Calibri" pitchFamily="34" charset="0"/>
              </a:rPr>
              <a:t>Shift of treatment facilities closer to the ore-processing complex</a:t>
            </a:r>
          </a:p>
        </p:txBody>
      </p:sp>
      <p:sp>
        <p:nvSpPr>
          <p:cNvPr id="29" name="Прямоугольник 28"/>
          <p:cNvSpPr/>
          <p:nvPr/>
        </p:nvSpPr>
        <p:spPr>
          <a:xfrm>
            <a:off x="7543800" y="1084263"/>
            <a:ext cx="1474788" cy="546100"/>
          </a:xfrm>
          <a:prstGeom prst="rect">
            <a:avLst/>
          </a:prstGeom>
          <a:solidFill>
            <a:srgbClr val="4F81BD">
              <a:lumMod val="60000"/>
              <a:lumOff val="40000"/>
            </a:srgbClr>
          </a:solidFill>
          <a:ln w="25400" cap="flat" cmpd="sng" algn="ctr">
            <a:noFill/>
            <a:prstDash val="solid"/>
          </a:ln>
          <a:effectLst>
            <a:outerShdw blurRad="50800" dist="38100" dir="2700000" algn="tl" rotWithShape="0">
              <a:prstClr val="black">
                <a:alpha val="40000"/>
              </a:prstClr>
            </a:outerShdw>
          </a:effectLst>
        </p:spPr>
        <p:txBody>
          <a:bodyPr anchor="ctr"/>
          <a:lstStyle/>
          <a:p>
            <a:pPr algn="ctr"/>
            <a:r>
              <a:rPr lang="en-US" sz="1000">
                <a:solidFill>
                  <a:srgbClr val="254061"/>
                </a:solidFill>
                <a:latin typeface="Calibri" pitchFamily="34" charset="0"/>
              </a:rPr>
              <a:t>Application of Metso Minerals belt conveyor </a:t>
            </a:r>
          </a:p>
        </p:txBody>
      </p:sp>
      <p:sp>
        <p:nvSpPr>
          <p:cNvPr id="34839" name="Прямоугольник 29"/>
          <p:cNvSpPr>
            <a:spLocks noChangeArrowheads="1"/>
          </p:cNvSpPr>
          <p:nvPr/>
        </p:nvSpPr>
        <p:spPr bwMode="auto">
          <a:xfrm>
            <a:off x="7543800" y="2257425"/>
            <a:ext cx="1474788" cy="431800"/>
          </a:xfrm>
          <a:prstGeom prst="rect">
            <a:avLst/>
          </a:prstGeom>
          <a:noFill/>
          <a:ln w="9525" algn="ctr">
            <a:solidFill>
              <a:srgbClr val="000000"/>
            </a:solidFill>
            <a:miter lim="800000"/>
            <a:headEnd/>
            <a:tailEnd/>
          </a:ln>
        </p:spPr>
        <p:txBody>
          <a:bodyPr anchor="ctr"/>
          <a:lstStyle/>
          <a:p>
            <a:pPr algn="ctr"/>
            <a:r>
              <a:rPr lang="en-US" sz="900">
                <a:solidFill>
                  <a:srgbClr val="254061"/>
                </a:solidFill>
                <a:latin typeface="Calibri" pitchFamily="34" charset="0"/>
              </a:rPr>
              <a:t>Construction of the railway section was cancelled</a:t>
            </a:r>
          </a:p>
        </p:txBody>
      </p:sp>
      <p:sp>
        <p:nvSpPr>
          <p:cNvPr id="34840" name="Прямоугольник 30"/>
          <p:cNvSpPr>
            <a:spLocks noChangeArrowheads="1"/>
          </p:cNvSpPr>
          <p:nvPr/>
        </p:nvSpPr>
        <p:spPr bwMode="auto">
          <a:xfrm>
            <a:off x="7543800" y="2790825"/>
            <a:ext cx="1474788" cy="620713"/>
          </a:xfrm>
          <a:prstGeom prst="rect">
            <a:avLst/>
          </a:prstGeom>
          <a:noFill/>
          <a:ln w="9525" algn="ctr">
            <a:solidFill>
              <a:srgbClr val="000000"/>
            </a:solidFill>
            <a:miter lim="800000"/>
            <a:headEnd/>
            <a:tailEnd/>
          </a:ln>
        </p:spPr>
        <p:txBody>
          <a:bodyPr anchor="ctr"/>
          <a:lstStyle/>
          <a:p>
            <a:pPr algn="ctr"/>
            <a:r>
              <a:rPr lang="en-US" sz="900">
                <a:solidFill>
                  <a:srgbClr val="254061"/>
                </a:solidFill>
                <a:latin typeface="Calibri" pitchFamily="34" charset="0"/>
              </a:rPr>
              <a:t>Reduction of transportation costs</a:t>
            </a:r>
          </a:p>
        </p:txBody>
      </p:sp>
      <p:sp>
        <p:nvSpPr>
          <p:cNvPr id="34841" name="Прямоугольник 31"/>
          <p:cNvSpPr>
            <a:spLocks noChangeArrowheads="1"/>
          </p:cNvSpPr>
          <p:nvPr/>
        </p:nvSpPr>
        <p:spPr bwMode="auto">
          <a:xfrm>
            <a:off x="7543800" y="3546475"/>
            <a:ext cx="1474788" cy="431800"/>
          </a:xfrm>
          <a:prstGeom prst="rect">
            <a:avLst/>
          </a:prstGeom>
          <a:noFill/>
          <a:ln w="9525" algn="ctr">
            <a:solidFill>
              <a:srgbClr val="000000"/>
            </a:solidFill>
            <a:miter lim="800000"/>
            <a:headEnd/>
            <a:tailEnd/>
          </a:ln>
        </p:spPr>
        <p:txBody>
          <a:bodyPr anchor="ctr"/>
          <a:lstStyle/>
          <a:p>
            <a:pPr algn="ctr"/>
            <a:r>
              <a:rPr lang="en-US" sz="800">
                <a:solidFill>
                  <a:srgbClr val="254061"/>
                </a:solidFill>
                <a:latin typeface="Calibri" pitchFamily="34" charset="0"/>
              </a:rPr>
              <a:t>Reduction of the environmental impact due to the close scheme application</a:t>
            </a:r>
          </a:p>
        </p:txBody>
      </p:sp>
      <p:pic>
        <p:nvPicPr>
          <p:cNvPr id="34842" name="Picture 2" descr="http://sdk-geo.ru/images/pic_7.jpg"/>
          <p:cNvPicPr>
            <a:picLocks noChangeAspect="1" noChangeArrowheads="1"/>
          </p:cNvPicPr>
          <p:nvPr/>
        </p:nvPicPr>
        <p:blipFill>
          <a:blip r:embed="rId3" cstate="print"/>
          <a:srcRect/>
          <a:stretch>
            <a:fillRect/>
          </a:stretch>
        </p:blipFill>
        <p:spPr bwMode="auto">
          <a:xfrm>
            <a:off x="74613" y="4832350"/>
            <a:ext cx="2447925" cy="1462088"/>
          </a:xfrm>
          <a:prstGeom prst="rect">
            <a:avLst/>
          </a:prstGeom>
          <a:noFill/>
          <a:ln w="9525">
            <a:noFill/>
            <a:miter lim="800000"/>
            <a:headEnd/>
            <a:tailEnd/>
          </a:ln>
        </p:spPr>
      </p:pic>
      <p:sp>
        <p:nvSpPr>
          <p:cNvPr id="34843" name="Rectangle 8"/>
          <p:cNvSpPr>
            <a:spLocks noChangeArrowheads="1"/>
          </p:cNvSpPr>
          <p:nvPr/>
        </p:nvSpPr>
        <p:spPr bwMode="auto">
          <a:xfrm>
            <a:off x="34925" y="4346575"/>
            <a:ext cx="2601595" cy="430887"/>
          </a:xfrm>
          <a:prstGeom prst="rect">
            <a:avLst/>
          </a:prstGeom>
          <a:noFill/>
          <a:ln w="9525">
            <a:noFill/>
            <a:miter lim="800000"/>
            <a:headEnd/>
            <a:tailEnd/>
          </a:ln>
        </p:spPr>
        <p:txBody>
          <a:bodyPr wrap="square" anchor="ctr">
            <a:spAutoFit/>
          </a:bodyPr>
          <a:lstStyle/>
          <a:p>
            <a:pPr algn="ctr"/>
            <a:r>
              <a:rPr lang="en-US" sz="1100" dirty="0">
                <a:solidFill>
                  <a:srgbClr val="003274"/>
                </a:solidFill>
                <a:cs typeface="Times New Roman" pitchFamily="18" charset="0"/>
              </a:rPr>
              <a:t>Application of paste filling reduces the tailings dam size </a:t>
            </a:r>
            <a:r>
              <a:rPr lang="en-US" sz="1100" dirty="0" smtClean="0">
                <a:solidFill>
                  <a:srgbClr val="003274"/>
                </a:solidFill>
                <a:cs typeface="Times New Roman" pitchFamily="18" charset="0"/>
              </a:rPr>
              <a:t>approx. two times</a:t>
            </a:r>
            <a:endParaRPr lang="en-US" sz="1100" dirty="0">
              <a:solidFill>
                <a:srgbClr val="003274"/>
              </a:solidFill>
              <a:cs typeface="Times New Roman" pitchFamily="18" charset="0"/>
            </a:endParaRPr>
          </a:p>
        </p:txBody>
      </p:sp>
      <p:sp>
        <p:nvSpPr>
          <p:cNvPr id="36" name="Прямоугольник 35"/>
          <p:cNvSpPr/>
          <p:nvPr/>
        </p:nvSpPr>
        <p:spPr bwMode="auto">
          <a:xfrm>
            <a:off x="6000750" y="1085850"/>
            <a:ext cx="1476375" cy="546100"/>
          </a:xfrm>
          <a:prstGeom prst="rect">
            <a:avLst/>
          </a:prstGeom>
          <a:solidFill>
            <a:srgbClr val="4F81BD">
              <a:lumMod val="60000"/>
              <a:lumOff val="40000"/>
            </a:srgbClr>
          </a:solidFill>
          <a:ln w="25400" cap="flat" cmpd="sng" algn="ctr">
            <a:noFill/>
            <a:prstDash val="solid"/>
          </a:ln>
          <a:effectLst>
            <a:outerShdw blurRad="50800" dist="38100" dir="2700000" algn="tl" rotWithShape="0">
              <a:prstClr val="black">
                <a:alpha val="40000"/>
              </a:prstClr>
            </a:outerShdw>
          </a:effectLst>
        </p:spPr>
        <p:txBody>
          <a:bodyPr anchor="ctr"/>
          <a:lstStyle/>
          <a:p>
            <a:pPr algn="ctr">
              <a:spcBef>
                <a:spcPts val="0"/>
              </a:spcBef>
              <a:spcAft>
                <a:spcPts val="0"/>
              </a:spcAft>
              <a:defRPr/>
            </a:pPr>
            <a:r>
              <a:rPr lang="ru-RU" sz="1000">
                <a:solidFill>
                  <a:srgbClr val="4F81BD">
                    <a:lumMod val="50000"/>
                  </a:srgbClr>
                </a:solidFill>
                <a:latin typeface="Calibri"/>
              </a:rPr>
              <a:t>Production panels efficiency optimization</a:t>
            </a:r>
          </a:p>
        </p:txBody>
      </p:sp>
      <p:sp>
        <p:nvSpPr>
          <p:cNvPr id="37" name="Прямоугольник 36"/>
          <p:cNvSpPr/>
          <p:nvPr/>
        </p:nvSpPr>
        <p:spPr bwMode="auto">
          <a:xfrm>
            <a:off x="6000750" y="2259013"/>
            <a:ext cx="1476375" cy="431800"/>
          </a:xfrm>
          <a:prstGeom prst="rect">
            <a:avLst/>
          </a:prstGeom>
          <a:noFill/>
          <a:ln w="9525" cap="flat" cmpd="sng" algn="ctr">
            <a:solidFill>
              <a:sysClr val="windowText" lastClr="000000"/>
            </a:solidFill>
            <a:prstDash val="solid"/>
          </a:ln>
          <a:effectLst/>
        </p:spPr>
        <p:txBody>
          <a:bodyPr anchor="ctr"/>
          <a:lstStyle/>
          <a:p>
            <a:pPr algn="ctr" fontAlgn="auto">
              <a:spcBef>
                <a:spcPts val="0"/>
              </a:spcBef>
              <a:spcAft>
                <a:spcPts val="0"/>
              </a:spcAft>
              <a:defRPr/>
            </a:pPr>
            <a:endParaRPr lang="ru-RU" sz="1000" kern="0" dirty="0">
              <a:solidFill>
                <a:srgbClr val="4F81BD">
                  <a:lumMod val="50000"/>
                </a:srgbClr>
              </a:solidFill>
              <a:latin typeface="Calibri"/>
            </a:endParaRPr>
          </a:p>
        </p:txBody>
      </p:sp>
      <p:sp>
        <p:nvSpPr>
          <p:cNvPr id="34846" name="Прямоугольник 37"/>
          <p:cNvSpPr>
            <a:spLocks noChangeArrowheads="1"/>
          </p:cNvSpPr>
          <p:nvPr/>
        </p:nvSpPr>
        <p:spPr bwMode="auto">
          <a:xfrm>
            <a:off x="5934075" y="2790825"/>
            <a:ext cx="1609725" cy="620713"/>
          </a:xfrm>
          <a:prstGeom prst="rect">
            <a:avLst/>
          </a:prstGeom>
          <a:noFill/>
          <a:ln w="9525" algn="ctr">
            <a:noFill/>
            <a:miter lim="800000"/>
            <a:headEnd/>
            <a:tailEnd/>
          </a:ln>
        </p:spPr>
        <p:txBody>
          <a:bodyPr anchor="ctr"/>
          <a:lstStyle/>
          <a:p>
            <a:pPr algn="ctr"/>
            <a:r>
              <a:rPr lang="en-US" sz="800" dirty="0">
                <a:solidFill>
                  <a:srgbClr val="254061"/>
                </a:solidFill>
                <a:latin typeface="Calibri" pitchFamily="34" charset="0"/>
              </a:rPr>
              <a:t>Panel production growth by 2 times and above due to transition to </a:t>
            </a:r>
            <a:r>
              <a:rPr lang="en-US" sz="800">
                <a:solidFill>
                  <a:srgbClr val="254061"/>
                </a:solidFill>
                <a:latin typeface="Calibri" pitchFamily="34" charset="0"/>
              </a:rPr>
              <a:t>the </a:t>
            </a:r>
            <a:r>
              <a:rPr lang="en-US" sz="800" smtClean="0">
                <a:solidFill>
                  <a:srgbClr val="254061"/>
                </a:solidFill>
                <a:latin typeface="Calibri" pitchFamily="34" charset="0"/>
              </a:rPr>
              <a:t>vertical chamber </a:t>
            </a:r>
            <a:r>
              <a:rPr lang="en-US" sz="800" dirty="0">
                <a:solidFill>
                  <a:srgbClr val="254061"/>
                </a:solidFill>
                <a:latin typeface="Calibri" pitchFamily="34" charset="0"/>
              </a:rPr>
              <a:t>mining system and production modules</a:t>
            </a:r>
          </a:p>
        </p:txBody>
      </p:sp>
      <p:sp>
        <p:nvSpPr>
          <p:cNvPr id="34847" name="Прямоугольник 38"/>
          <p:cNvSpPr>
            <a:spLocks noChangeArrowheads="1"/>
          </p:cNvSpPr>
          <p:nvPr/>
        </p:nvSpPr>
        <p:spPr bwMode="auto">
          <a:xfrm>
            <a:off x="6000750" y="3548063"/>
            <a:ext cx="1476375" cy="431800"/>
          </a:xfrm>
          <a:prstGeom prst="rect">
            <a:avLst/>
          </a:prstGeom>
          <a:noFill/>
          <a:ln w="9525" algn="ctr">
            <a:solidFill>
              <a:srgbClr val="000000"/>
            </a:solidFill>
            <a:miter lim="800000"/>
            <a:headEnd/>
            <a:tailEnd/>
          </a:ln>
        </p:spPr>
        <p:txBody>
          <a:bodyPr anchor="ctr"/>
          <a:lstStyle/>
          <a:p>
            <a:pPr algn="ctr"/>
            <a:r>
              <a:rPr lang="en-US" sz="900">
                <a:solidFill>
                  <a:srgbClr val="254061"/>
                </a:solidFill>
                <a:latin typeface="Calibri" pitchFamily="34" charset="0"/>
              </a:rPr>
              <a:t>Mining concentration, reduction of radon release into the air</a:t>
            </a:r>
          </a:p>
        </p:txBody>
      </p:sp>
      <p:sp>
        <p:nvSpPr>
          <p:cNvPr id="40" name="Прямоугольник 39"/>
          <p:cNvSpPr/>
          <p:nvPr/>
        </p:nvSpPr>
        <p:spPr>
          <a:xfrm>
            <a:off x="4392613" y="2230438"/>
            <a:ext cx="1611312" cy="471487"/>
          </a:xfrm>
          <a:prstGeom prst="rect">
            <a:avLst/>
          </a:prstGeom>
          <a:noFill/>
          <a:ln w="9525" cap="flat" cmpd="sng" algn="ctr">
            <a:noFill/>
            <a:prstDash val="solid"/>
          </a:ln>
          <a:effectLst/>
        </p:spPr>
        <p:txBody>
          <a:bodyPr anchor="ctr"/>
          <a:lstStyle/>
          <a:p>
            <a:pPr algn="ctr">
              <a:spcBef>
                <a:spcPts val="0"/>
              </a:spcBef>
              <a:spcAft>
                <a:spcPts val="0"/>
              </a:spcAft>
              <a:defRPr/>
            </a:pPr>
            <a:r>
              <a:rPr lang="ru-RU" sz="750" dirty="0" err="1">
                <a:solidFill>
                  <a:srgbClr val="4F81BD">
                    <a:lumMod val="50000"/>
                  </a:srgbClr>
                </a:solidFill>
                <a:latin typeface="Calibri"/>
              </a:rPr>
              <a:t>Reduction</a:t>
            </a:r>
            <a:r>
              <a:rPr lang="ru-RU" sz="750" dirty="0">
                <a:solidFill>
                  <a:srgbClr val="4F81BD">
                    <a:lumMod val="50000"/>
                  </a:srgbClr>
                </a:solidFill>
                <a:latin typeface="Calibri"/>
              </a:rPr>
              <a:t> </a:t>
            </a:r>
            <a:r>
              <a:rPr lang="ru-RU" sz="750" dirty="0" err="1">
                <a:solidFill>
                  <a:srgbClr val="4F81BD">
                    <a:lumMod val="50000"/>
                  </a:srgbClr>
                </a:solidFill>
                <a:latin typeface="Calibri"/>
              </a:rPr>
              <a:t>of</a:t>
            </a:r>
            <a:r>
              <a:rPr lang="ru-RU" sz="750" dirty="0">
                <a:solidFill>
                  <a:srgbClr val="4F81BD">
                    <a:lumMod val="50000"/>
                  </a:srgbClr>
                </a:solidFill>
                <a:latin typeface="Calibri"/>
              </a:rPr>
              <a:t> </a:t>
            </a:r>
            <a:r>
              <a:rPr lang="ru-RU" sz="750" dirty="0" err="1">
                <a:solidFill>
                  <a:srgbClr val="4F81BD">
                    <a:lumMod val="50000"/>
                  </a:srgbClr>
                </a:solidFill>
                <a:latin typeface="Calibri"/>
              </a:rPr>
              <a:t>the</a:t>
            </a:r>
            <a:r>
              <a:rPr lang="ru-RU" sz="750" dirty="0">
                <a:solidFill>
                  <a:srgbClr val="4F81BD">
                    <a:lumMod val="50000"/>
                  </a:srgbClr>
                </a:solidFill>
                <a:latin typeface="Calibri"/>
              </a:rPr>
              <a:t> </a:t>
            </a:r>
            <a:r>
              <a:rPr lang="ru-RU" sz="750" dirty="0" err="1">
                <a:solidFill>
                  <a:srgbClr val="4F81BD">
                    <a:lumMod val="50000"/>
                  </a:srgbClr>
                </a:solidFill>
                <a:latin typeface="Calibri"/>
              </a:rPr>
              <a:t>capital</a:t>
            </a:r>
            <a:r>
              <a:rPr lang="ru-RU" sz="750" dirty="0">
                <a:solidFill>
                  <a:srgbClr val="4F81BD">
                    <a:lumMod val="50000"/>
                  </a:srgbClr>
                </a:solidFill>
                <a:latin typeface="Calibri"/>
              </a:rPr>
              <a:t> </a:t>
            </a:r>
            <a:r>
              <a:rPr lang="ru-RU" sz="750" dirty="0" err="1">
                <a:solidFill>
                  <a:srgbClr val="4F81BD">
                    <a:lumMod val="50000"/>
                  </a:srgbClr>
                </a:solidFill>
                <a:latin typeface="Calibri"/>
              </a:rPr>
              <a:t>costs</a:t>
            </a:r>
            <a:r>
              <a:rPr lang="ru-RU" sz="750" dirty="0">
                <a:solidFill>
                  <a:srgbClr val="4F81BD">
                    <a:lumMod val="50000"/>
                  </a:srgbClr>
                </a:solidFill>
                <a:latin typeface="Calibri"/>
              </a:rPr>
              <a:t> </a:t>
            </a:r>
            <a:r>
              <a:rPr lang="ru-RU" sz="750" dirty="0" err="1">
                <a:solidFill>
                  <a:srgbClr val="4F81BD">
                    <a:lumMod val="50000"/>
                  </a:srgbClr>
                </a:solidFill>
                <a:latin typeface="Calibri"/>
              </a:rPr>
              <a:t>for</a:t>
            </a:r>
            <a:r>
              <a:rPr lang="ru-RU" sz="750" dirty="0">
                <a:solidFill>
                  <a:srgbClr val="4F81BD">
                    <a:lumMod val="50000"/>
                  </a:srgbClr>
                </a:solidFill>
                <a:latin typeface="Calibri"/>
              </a:rPr>
              <a:t> </a:t>
            </a:r>
            <a:r>
              <a:rPr lang="ru-RU" sz="750" dirty="0" err="1">
                <a:solidFill>
                  <a:srgbClr val="4F81BD">
                    <a:lumMod val="50000"/>
                  </a:srgbClr>
                </a:solidFill>
                <a:latin typeface="Calibri"/>
              </a:rPr>
              <a:t>the</a:t>
            </a:r>
            <a:r>
              <a:rPr lang="ru-RU" sz="750" dirty="0">
                <a:solidFill>
                  <a:srgbClr val="4F81BD">
                    <a:lumMod val="50000"/>
                  </a:srgbClr>
                </a:solidFill>
                <a:latin typeface="Calibri"/>
              </a:rPr>
              <a:t> </a:t>
            </a:r>
            <a:r>
              <a:rPr lang="ru-RU" sz="750" dirty="0" err="1">
                <a:solidFill>
                  <a:srgbClr val="4F81BD">
                    <a:lumMod val="50000"/>
                  </a:srgbClr>
                </a:solidFill>
                <a:latin typeface="Calibri"/>
              </a:rPr>
              <a:t>surface</a:t>
            </a:r>
            <a:r>
              <a:rPr lang="ru-RU" sz="750" dirty="0">
                <a:solidFill>
                  <a:srgbClr val="4F81BD">
                    <a:lumMod val="50000"/>
                  </a:srgbClr>
                </a:solidFill>
                <a:latin typeface="Calibri"/>
              </a:rPr>
              <a:t> </a:t>
            </a:r>
            <a:r>
              <a:rPr lang="ru-RU" sz="750" dirty="0" err="1">
                <a:solidFill>
                  <a:srgbClr val="4F81BD">
                    <a:lumMod val="50000"/>
                  </a:srgbClr>
                </a:solidFill>
                <a:latin typeface="Calibri"/>
              </a:rPr>
              <a:t>gallery</a:t>
            </a:r>
            <a:r>
              <a:rPr lang="ru-RU" sz="750" dirty="0">
                <a:solidFill>
                  <a:srgbClr val="4F81BD">
                    <a:lumMod val="50000"/>
                  </a:srgbClr>
                </a:solidFill>
                <a:latin typeface="Calibri"/>
              </a:rPr>
              <a:t> </a:t>
            </a:r>
            <a:r>
              <a:rPr lang="ru-RU" sz="750" dirty="0" err="1">
                <a:solidFill>
                  <a:srgbClr val="4F81BD">
                    <a:lumMod val="50000"/>
                  </a:srgbClr>
                </a:solidFill>
                <a:latin typeface="Calibri"/>
              </a:rPr>
              <a:t>construction</a:t>
            </a:r>
            <a:r>
              <a:rPr lang="ru-RU" sz="750" dirty="0">
                <a:solidFill>
                  <a:srgbClr val="4F81BD">
                    <a:lumMod val="50000"/>
                  </a:srgbClr>
                </a:solidFill>
                <a:latin typeface="Calibri"/>
              </a:rPr>
              <a:t>, </a:t>
            </a:r>
            <a:r>
              <a:rPr lang="ru-RU" sz="750" dirty="0" err="1">
                <a:solidFill>
                  <a:srgbClr val="4F81BD">
                    <a:lumMod val="50000"/>
                  </a:srgbClr>
                </a:solidFill>
                <a:latin typeface="Calibri"/>
              </a:rPr>
              <a:t>ore</a:t>
            </a:r>
            <a:r>
              <a:rPr lang="ru-RU" sz="750" dirty="0">
                <a:solidFill>
                  <a:srgbClr val="4F81BD">
                    <a:lumMod val="50000"/>
                  </a:srgbClr>
                </a:solidFill>
                <a:latin typeface="Calibri"/>
              </a:rPr>
              <a:t> </a:t>
            </a:r>
            <a:r>
              <a:rPr lang="ru-RU" sz="750" dirty="0" err="1">
                <a:solidFill>
                  <a:srgbClr val="4F81BD">
                    <a:lumMod val="50000"/>
                  </a:srgbClr>
                </a:solidFill>
                <a:latin typeface="Calibri"/>
              </a:rPr>
              <a:t>re-loading</a:t>
            </a:r>
            <a:r>
              <a:rPr lang="ru-RU" sz="750" dirty="0">
                <a:solidFill>
                  <a:srgbClr val="4F81BD">
                    <a:lumMod val="50000"/>
                  </a:srgbClr>
                </a:solidFill>
                <a:latin typeface="Calibri"/>
              </a:rPr>
              <a:t> </a:t>
            </a:r>
            <a:r>
              <a:rPr lang="ru-RU" sz="750" dirty="0" err="1">
                <a:solidFill>
                  <a:srgbClr val="4F81BD">
                    <a:lumMod val="50000"/>
                  </a:srgbClr>
                </a:solidFill>
                <a:latin typeface="Calibri"/>
              </a:rPr>
              <a:t>unit</a:t>
            </a:r>
            <a:r>
              <a:rPr lang="ru-RU" sz="750" dirty="0">
                <a:solidFill>
                  <a:srgbClr val="4F81BD">
                    <a:lumMod val="50000"/>
                  </a:srgbClr>
                </a:solidFill>
                <a:latin typeface="Calibri"/>
              </a:rPr>
              <a:t> </a:t>
            </a:r>
            <a:r>
              <a:rPr lang="ru-RU" sz="750" dirty="0" err="1">
                <a:solidFill>
                  <a:srgbClr val="4F81BD">
                    <a:lumMod val="50000"/>
                  </a:srgbClr>
                </a:solidFill>
                <a:latin typeface="Calibri"/>
              </a:rPr>
              <a:t>and</a:t>
            </a:r>
            <a:r>
              <a:rPr lang="ru-RU" sz="750" dirty="0">
                <a:solidFill>
                  <a:srgbClr val="4F81BD">
                    <a:lumMod val="50000"/>
                  </a:srgbClr>
                </a:solidFill>
                <a:latin typeface="Calibri"/>
              </a:rPr>
              <a:t> OPC </a:t>
            </a:r>
            <a:r>
              <a:rPr lang="ru-RU" sz="750" dirty="0" err="1">
                <a:solidFill>
                  <a:srgbClr val="4F81BD">
                    <a:lumMod val="50000"/>
                  </a:srgbClr>
                </a:solidFill>
                <a:latin typeface="Calibri"/>
              </a:rPr>
              <a:t>storage</a:t>
            </a:r>
            <a:r>
              <a:rPr lang="ru-RU" sz="750" dirty="0">
                <a:solidFill>
                  <a:srgbClr val="4F81BD">
                    <a:lumMod val="50000"/>
                  </a:srgbClr>
                </a:solidFill>
                <a:latin typeface="Calibri"/>
              </a:rPr>
              <a:t> </a:t>
            </a:r>
            <a:r>
              <a:rPr lang="ru-RU" sz="750" dirty="0" err="1">
                <a:solidFill>
                  <a:srgbClr val="4F81BD">
                    <a:lumMod val="50000"/>
                  </a:srgbClr>
                </a:solidFill>
                <a:latin typeface="Calibri"/>
              </a:rPr>
              <a:t>facilities</a:t>
            </a:r>
            <a:endParaRPr lang="ru-RU" sz="750" dirty="0">
              <a:solidFill>
                <a:srgbClr val="4F81BD">
                  <a:lumMod val="50000"/>
                </a:srgbClr>
              </a:solidFill>
              <a:latin typeface="Calibri"/>
            </a:endParaRPr>
          </a:p>
        </p:txBody>
      </p:sp>
      <p:sp>
        <p:nvSpPr>
          <p:cNvPr id="41" name="Прямоугольник 40"/>
          <p:cNvSpPr/>
          <p:nvPr/>
        </p:nvSpPr>
        <p:spPr>
          <a:xfrm>
            <a:off x="4460875" y="2859088"/>
            <a:ext cx="1476375" cy="552450"/>
          </a:xfrm>
          <a:prstGeom prst="rect">
            <a:avLst/>
          </a:prstGeom>
          <a:noFill/>
          <a:ln w="9525" cap="flat" cmpd="sng" algn="ctr">
            <a:solidFill>
              <a:sysClr val="windowText" lastClr="000000"/>
            </a:solidFill>
            <a:prstDash val="solid"/>
          </a:ln>
          <a:effectLst/>
        </p:spPr>
        <p:txBody>
          <a:bodyPr anchor="ctr"/>
          <a:lstStyle/>
          <a:p>
            <a:pPr algn="ctr">
              <a:spcBef>
                <a:spcPts val="0"/>
              </a:spcBef>
              <a:spcAft>
                <a:spcPts val="0"/>
              </a:spcAft>
              <a:defRPr/>
            </a:pPr>
            <a:r>
              <a:rPr lang="ru-RU" sz="750" dirty="0" err="1">
                <a:solidFill>
                  <a:srgbClr val="4F81BD">
                    <a:lumMod val="50000"/>
                  </a:srgbClr>
                </a:solidFill>
                <a:latin typeface="Calibri"/>
              </a:rPr>
              <a:t>Reduction</a:t>
            </a:r>
            <a:r>
              <a:rPr lang="ru-RU" sz="750" dirty="0">
                <a:solidFill>
                  <a:srgbClr val="4F81BD">
                    <a:lumMod val="50000"/>
                  </a:srgbClr>
                </a:solidFill>
                <a:latin typeface="Calibri"/>
              </a:rPr>
              <a:t> </a:t>
            </a:r>
            <a:r>
              <a:rPr lang="ru-RU" sz="750" dirty="0" err="1">
                <a:solidFill>
                  <a:srgbClr val="4F81BD">
                    <a:lumMod val="50000"/>
                  </a:srgbClr>
                </a:solidFill>
                <a:latin typeface="Calibri"/>
              </a:rPr>
              <a:t>of</a:t>
            </a:r>
            <a:r>
              <a:rPr lang="ru-RU" sz="750" dirty="0">
                <a:solidFill>
                  <a:srgbClr val="4F81BD">
                    <a:lumMod val="50000"/>
                  </a:srgbClr>
                </a:solidFill>
                <a:latin typeface="Calibri"/>
              </a:rPr>
              <a:t> </a:t>
            </a:r>
            <a:r>
              <a:rPr lang="ru-RU" sz="750" dirty="0" err="1">
                <a:solidFill>
                  <a:srgbClr val="4F81BD">
                    <a:lumMod val="50000"/>
                  </a:srgbClr>
                </a:solidFill>
                <a:latin typeface="Calibri"/>
              </a:rPr>
              <a:t>operating</a:t>
            </a:r>
            <a:r>
              <a:rPr lang="ru-RU" sz="750" dirty="0">
                <a:solidFill>
                  <a:srgbClr val="4F81BD">
                    <a:lumMod val="50000"/>
                  </a:srgbClr>
                </a:solidFill>
                <a:latin typeface="Calibri"/>
              </a:rPr>
              <a:t> </a:t>
            </a:r>
            <a:r>
              <a:rPr lang="ru-RU" sz="750" dirty="0" err="1">
                <a:solidFill>
                  <a:srgbClr val="4F81BD">
                    <a:lumMod val="50000"/>
                  </a:srgbClr>
                </a:solidFill>
                <a:latin typeface="Calibri"/>
              </a:rPr>
              <a:t>costs</a:t>
            </a:r>
            <a:r>
              <a:rPr lang="ru-RU" sz="750" dirty="0">
                <a:solidFill>
                  <a:srgbClr val="4F81BD">
                    <a:lumMod val="50000"/>
                  </a:srgbClr>
                </a:solidFill>
                <a:latin typeface="Calibri"/>
              </a:rPr>
              <a:t> </a:t>
            </a:r>
            <a:r>
              <a:rPr lang="ru-RU" sz="750" dirty="0" err="1">
                <a:solidFill>
                  <a:srgbClr val="4F81BD">
                    <a:lumMod val="50000"/>
                  </a:srgbClr>
                </a:solidFill>
                <a:latin typeface="Calibri"/>
              </a:rPr>
              <a:t>on</a:t>
            </a:r>
            <a:r>
              <a:rPr lang="ru-RU" sz="750" dirty="0">
                <a:solidFill>
                  <a:srgbClr val="4F81BD">
                    <a:lumMod val="50000"/>
                  </a:srgbClr>
                </a:solidFill>
                <a:latin typeface="Calibri"/>
              </a:rPr>
              <a:t> </a:t>
            </a:r>
            <a:r>
              <a:rPr lang="ru-RU" sz="750" dirty="0" err="1">
                <a:solidFill>
                  <a:srgbClr val="4F81BD">
                    <a:lumMod val="50000"/>
                  </a:srgbClr>
                </a:solidFill>
                <a:latin typeface="Calibri"/>
              </a:rPr>
              <a:t>the</a:t>
            </a:r>
            <a:r>
              <a:rPr lang="ru-RU" sz="750" dirty="0">
                <a:solidFill>
                  <a:srgbClr val="4F81BD">
                    <a:lumMod val="50000"/>
                  </a:srgbClr>
                </a:solidFill>
                <a:latin typeface="Calibri"/>
              </a:rPr>
              <a:t> </a:t>
            </a:r>
            <a:r>
              <a:rPr lang="ru-RU" sz="750" dirty="0" err="1">
                <a:solidFill>
                  <a:srgbClr val="4F81BD">
                    <a:lumMod val="50000"/>
                  </a:srgbClr>
                </a:solidFill>
                <a:latin typeface="Calibri"/>
              </a:rPr>
              <a:t>account</a:t>
            </a:r>
            <a:r>
              <a:rPr lang="ru-RU" sz="750" dirty="0">
                <a:solidFill>
                  <a:srgbClr val="4F81BD">
                    <a:lumMod val="50000"/>
                  </a:srgbClr>
                </a:solidFill>
                <a:latin typeface="Calibri"/>
              </a:rPr>
              <a:t> </a:t>
            </a:r>
            <a:r>
              <a:rPr lang="ru-RU" sz="750" dirty="0" err="1">
                <a:solidFill>
                  <a:srgbClr val="4F81BD">
                    <a:lumMod val="50000"/>
                  </a:srgbClr>
                </a:solidFill>
                <a:latin typeface="Calibri"/>
              </a:rPr>
              <a:t>of</a:t>
            </a:r>
            <a:r>
              <a:rPr lang="ru-RU" sz="750" dirty="0">
                <a:solidFill>
                  <a:srgbClr val="4F81BD">
                    <a:lumMod val="50000"/>
                  </a:srgbClr>
                </a:solidFill>
                <a:latin typeface="Calibri"/>
              </a:rPr>
              <a:t> </a:t>
            </a:r>
            <a:r>
              <a:rPr lang="en-US" sz="750" dirty="0" smtClean="0">
                <a:solidFill>
                  <a:srgbClr val="4F81BD">
                    <a:lumMod val="50000"/>
                  </a:srgbClr>
                </a:solidFill>
                <a:latin typeface="Calibri"/>
              </a:rPr>
              <a:t>reduction</a:t>
            </a:r>
            <a:r>
              <a:rPr lang="ru-RU" sz="750" dirty="0" smtClean="0">
                <a:solidFill>
                  <a:srgbClr val="4F81BD">
                    <a:lumMod val="50000"/>
                  </a:srgbClr>
                </a:solidFill>
                <a:latin typeface="Calibri"/>
              </a:rPr>
              <a:t> </a:t>
            </a:r>
            <a:r>
              <a:rPr lang="ru-RU" sz="750" dirty="0" err="1">
                <a:solidFill>
                  <a:srgbClr val="4F81BD">
                    <a:lumMod val="50000"/>
                  </a:srgbClr>
                </a:solidFill>
                <a:latin typeface="Calibri"/>
              </a:rPr>
              <a:t>the</a:t>
            </a:r>
            <a:r>
              <a:rPr lang="ru-RU" sz="750" dirty="0">
                <a:solidFill>
                  <a:srgbClr val="4F81BD">
                    <a:lumMod val="50000"/>
                  </a:srgbClr>
                </a:solidFill>
                <a:latin typeface="Calibri"/>
              </a:rPr>
              <a:t> </a:t>
            </a:r>
            <a:r>
              <a:rPr lang="ru-RU" sz="750" dirty="0" err="1">
                <a:solidFill>
                  <a:srgbClr val="4F81BD">
                    <a:lumMod val="50000"/>
                  </a:srgbClr>
                </a:solidFill>
                <a:latin typeface="Calibri"/>
              </a:rPr>
              <a:t>ore</a:t>
            </a:r>
            <a:r>
              <a:rPr lang="ru-RU" sz="750" dirty="0">
                <a:solidFill>
                  <a:srgbClr val="4F81BD">
                    <a:lumMod val="50000"/>
                  </a:srgbClr>
                </a:solidFill>
                <a:latin typeface="Calibri"/>
              </a:rPr>
              <a:t> </a:t>
            </a:r>
            <a:r>
              <a:rPr lang="ru-RU" sz="750" dirty="0" err="1">
                <a:solidFill>
                  <a:srgbClr val="4F81BD">
                    <a:lumMod val="50000"/>
                  </a:srgbClr>
                </a:solidFill>
                <a:latin typeface="Calibri"/>
              </a:rPr>
              <a:t>transportation</a:t>
            </a:r>
            <a:r>
              <a:rPr lang="ru-RU" sz="750" dirty="0">
                <a:solidFill>
                  <a:srgbClr val="4F81BD">
                    <a:lumMod val="50000"/>
                  </a:srgbClr>
                </a:solidFill>
                <a:latin typeface="Calibri"/>
              </a:rPr>
              <a:t> </a:t>
            </a:r>
            <a:r>
              <a:rPr lang="ru-RU" sz="750" dirty="0" err="1">
                <a:solidFill>
                  <a:srgbClr val="4F81BD">
                    <a:lumMod val="50000"/>
                  </a:srgbClr>
                </a:solidFill>
                <a:latin typeface="Calibri"/>
              </a:rPr>
              <a:t>distance</a:t>
            </a:r>
            <a:r>
              <a:rPr lang="ru-RU" sz="750" dirty="0">
                <a:solidFill>
                  <a:srgbClr val="4F81BD">
                    <a:lumMod val="50000"/>
                  </a:srgbClr>
                </a:solidFill>
                <a:latin typeface="Calibri"/>
              </a:rPr>
              <a:t> </a:t>
            </a:r>
            <a:r>
              <a:rPr lang="en-US" sz="750" dirty="0" smtClean="0">
                <a:solidFill>
                  <a:srgbClr val="4F81BD">
                    <a:lumMod val="50000"/>
                  </a:srgbClr>
                </a:solidFill>
                <a:latin typeface="Calibri"/>
              </a:rPr>
              <a:t>by</a:t>
            </a:r>
            <a:r>
              <a:rPr lang="ru-RU" sz="750" dirty="0" smtClean="0">
                <a:solidFill>
                  <a:srgbClr val="4F81BD">
                    <a:lumMod val="50000"/>
                  </a:srgbClr>
                </a:solidFill>
                <a:latin typeface="Calibri"/>
              </a:rPr>
              <a:t> </a:t>
            </a:r>
            <a:r>
              <a:rPr lang="ru-RU" sz="750" dirty="0" err="1">
                <a:solidFill>
                  <a:srgbClr val="4F81BD">
                    <a:lumMod val="50000"/>
                  </a:srgbClr>
                </a:solidFill>
                <a:latin typeface="Calibri"/>
              </a:rPr>
              <a:t>the</a:t>
            </a:r>
            <a:r>
              <a:rPr lang="ru-RU" sz="750" dirty="0">
                <a:solidFill>
                  <a:srgbClr val="4F81BD">
                    <a:lumMod val="50000"/>
                  </a:srgbClr>
                </a:solidFill>
                <a:latin typeface="Calibri"/>
              </a:rPr>
              <a:t> </a:t>
            </a:r>
            <a:r>
              <a:rPr lang="en-US" sz="700" dirty="0" smtClean="0">
                <a:solidFill>
                  <a:srgbClr val="254061"/>
                </a:solidFill>
                <a:latin typeface="Calibri" pitchFamily="34" charset="0"/>
              </a:rPr>
              <a:t>inclined shafts </a:t>
            </a:r>
            <a:r>
              <a:rPr lang="en-US" sz="750" dirty="0" smtClean="0">
                <a:solidFill>
                  <a:srgbClr val="4F81BD">
                    <a:lumMod val="50000"/>
                  </a:srgbClr>
                </a:solidFill>
                <a:latin typeface="Calibri"/>
              </a:rPr>
              <a:t>,</a:t>
            </a:r>
            <a:r>
              <a:rPr lang="ru-RU" sz="750" dirty="0" smtClean="0">
                <a:solidFill>
                  <a:srgbClr val="4F81BD">
                    <a:lumMod val="50000"/>
                  </a:srgbClr>
                </a:solidFill>
                <a:latin typeface="Calibri"/>
              </a:rPr>
              <a:t> </a:t>
            </a:r>
            <a:r>
              <a:rPr lang="ru-RU" sz="750" dirty="0">
                <a:solidFill>
                  <a:srgbClr val="4F81BD">
                    <a:lumMod val="50000"/>
                  </a:srgbClr>
                </a:solidFill>
                <a:latin typeface="Calibri"/>
              </a:rPr>
              <a:t>25%.</a:t>
            </a:r>
          </a:p>
        </p:txBody>
      </p:sp>
      <p:sp>
        <p:nvSpPr>
          <p:cNvPr id="34850" name="Прямоугольник 42"/>
          <p:cNvSpPr>
            <a:spLocks noChangeArrowheads="1"/>
          </p:cNvSpPr>
          <p:nvPr/>
        </p:nvSpPr>
        <p:spPr bwMode="auto">
          <a:xfrm>
            <a:off x="5934075" y="2270125"/>
            <a:ext cx="1603375" cy="431800"/>
          </a:xfrm>
          <a:prstGeom prst="rect">
            <a:avLst/>
          </a:prstGeom>
          <a:noFill/>
          <a:ln w="9525" algn="ctr">
            <a:noFill/>
            <a:miter lim="800000"/>
            <a:headEnd/>
            <a:tailEnd/>
          </a:ln>
        </p:spPr>
        <p:txBody>
          <a:bodyPr anchor="ctr"/>
          <a:lstStyle/>
          <a:p>
            <a:pPr algn="ctr"/>
            <a:r>
              <a:rPr lang="en-US" sz="700">
                <a:solidFill>
                  <a:srgbClr val="254061"/>
                </a:solidFill>
                <a:latin typeface="Calibri" pitchFamily="34" charset="0"/>
              </a:rPr>
              <a:t>Raising up the panel efficiency, refusal from the second mining cascade construction aimed at costs reduction</a:t>
            </a:r>
          </a:p>
        </p:txBody>
      </p:sp>
      <p:sp>
        <p:nvSpPr>
          <p:cNvPr id="34851" name="Прямоугольник 43"/>
          <p:cNvSpPr>
            <a:spLocks noChangeArrowheads="1"/>
          </p:cNvSpPr>
          <p:nvPr/>
        </p:nvSpPr>
        <p:spPr bwMode="auto">
          <a:xfrm>
            <a:off x="2849563" y="2881313"/>
            <a:ext cx="1611312" cy="530225"/>
          </a:xfrm>
          <a:prstGeom prst="rect">
            <a:avLst/>
          </a:prstGeom>
          <a:noFill/>
          <a:ln w="9525" algn="ctr">
            <a:noFill/>
            <a:miter lim="800000"/>
            <a:headEnd/>
            <a:tailEnd/>
          </a:ln>
        </p:spPr>
        <p:txBody>
          <a:bodyPr anchor="ctr"/>
          <a:lstStyle/>
          <a:p>
            <a:pPr algn="ctr"/>
            <a:r>
              <a:rPr lang="en-US" sz="800" dirty="0">
                <a:solidFill>
                  <a:srgbClr val="254061"/>
                </a:solidFill>
                <a:latin typeface="Calibri" pitchFamily="34" charset="0"/>
              </a:rPr>
              <a:t>Reduction of operating costs due to the use of the efficient transportation routes over the </a:t>
            </a:r>
            <a:r>
              <a:rPr lang="en-US" sz="800" dirty="0" smtClean="0">
                <a:solidFill>
                  <a:srgbClr val="254061"/>
                </a:solidFill>
                <a:latin typeface="Calibri" pitchFamily="34" charset="0"/>
              </a:rPr>
              <a:t>inclined shafts by </a:t>
            </a:r>
            <a:r>
              <a:rPr lang="en-US" sz="800" dirty="0">
                <a:solidFill>
                  <a:srgbClr val="254061"/>
                </a:solidFill>
                <a:latin typeface="Calibri" pitchFamily="34" charset="0"/>
              </a:rPr>
              <a:t>25%.</a:t>
            </a:r>
          </a:p>
        </p:txBody>
      </p:sp>
      <p:pic>
        <p:nvPicPr>
          <p:cNvPr id="34852" name="Picture 60"/>
          <p:cNvPicPr>
            <a:picLocks noChangeAspect="1" noChangeArrowheads="1"/>
          </p:cNvPicPr>
          <p:nvPr/>
        </p:nvPicPr>
        <p:blipFill>
          <a:blip r:embed="rId4" cstate="print"/>
          <a:srcRect/>
          <a:stretch>
            <a:fillRect/>
          </a:stretch>
        </p:blipFill>
        <p:spPr bwMode="auto">
          <a:xfrm>
            <a:off x="2671763" y="4197350"/>
            <a:ext cx="4302125" cy="2078038"/>
          </a:xfrm>
          <a:prstGeom prst="rect">
            <a:avLst/>
          </a:prstGeom>
          <a:noFill/>
          <a:ln w="9525">
            <a:noFill/>
            <a:miter lim="800000"/>
            <a:headEnd/>
            <a:tailEnd/>
          </a:ln>
        </p:spPr>
      </p:pic>
      <p:sp>
        <p:nvSpPr>
          <p:cNvPr id="46" name="Прямоугольник 45"/>
          <p:cNvSpPr/>
          <p:nvPr/>
        </p:nvSpPr>
        <p:spPr>
          <a:xfrm>
            <a:off x="6003925" y="2790825"/>
            <a:ext cx="1476375" cy="620713"/>
          </a:xfrm>
          <a:prstGeom prst="rect">
            <a:avLst/>
          </a:prstGeom>
          <a:noFill/>
          <a:ln w="9525" cap="flat" cmpd="sng" algn="ctr">
            <a:solidFill>
              <a:sysClr val="windowText" lastClr="000000"/>
            </a:solidFill>
            <a:prstDash val="solid"/>
          </a:ln>
          <a:effectLst/>
        </p:spPr>
        <p:txBody>
          <a:bodyPr anchor="ctr"/>
          <a:lstStyle/>
          <a:p>
            <a:pPr algn="ctr" fontAlgn="auto">
              <a:lnSpc>
                <a:spcPts val="800"/>
              </a:lnSpc>
              <a:spcBef>
                <a:spcPts val="0"/>
              </a:spcBef>
              <a:spcAft>
                <a:spcPts val="0"/>
              </a:spcAft>
              <a:defRPr/>
            </a:pPr>
            <a:endParaRPr lang="ru-RU" sz="750" kern="0" dirty="0">
              <a:solidFill>
                <a:srgbClr val="4F81BD">
                  <a:lumMod val="50000"/>
                </a:srgbClr>
              </a:solidFill>
              <a:latin typeface="Calibri"/>
            </a:endParaRPr>
          </a:p>
        </p:txBody>
      </p:sp>
      <p:sp>
        <p:nvSpPr>
          <p:cNvPr id="34854" name="Номер слайда 3"/>
          <p:cNvSpPr>
            <a:spLocks noGrp="1"/>
          </p:cNvSpPr>
          <p:nvPr>
            <p:ph type="sldNum" sz="quarter" idx="12"/>
          </p:nvPr>
        </p:nvSpPr>
        <p:spPr bwMode="auto">
          <a:xfrm>
            <a:off x="7019925" y="6508750"/>
            <a:ext cx="2133600" cy="365125"/>
          </a:xfrm>
          <a:ln>
            <a:miter lim="800000"/>
            <a:headEnd/>
            <a:tailEnd/>
          </a:ln>
        </p:spPr>
        <p:txBody>
          <a:bodyPr wrap="square" numCol="1" anchorCtr="0" compatLnSpc="1">
            <a:prstTxWarp prst="textNoShape">
              <a:avLst/>
            </a:prstTxWarp>
          </a:bodyPr>
          <a:lstStyle/>
          <a:p>
            <a:pPr fontAlgn="base">
              <a:spcBef>
                <a:spcPct val="0"/>
              </a:spcBef>
              <a:spcAft>
                <a:spcPct val="0"/>
              </a:spcAft>
              <a:defRPr/>
            </a:pPr>
            <a:fld id="{76FFE8AD-BEB1-4F9B-A3EF-FDEDD087270A}" type="slidenum">
              <a:rPr lang="ru-RU" b="1" smtClean="0">
                <a:solidFill>
                  <a:srgbClr val="00357F"/>
                </a:solidFill>
              </a:rPr>
              <a:pPr fontAlgn="base">
                <a:spcBef>
                  <a:spcPct val="0"/>
                </a:spcBef>
                <a:spcAft>
                  <a:spcPct val="0"/>
                </a:spcAft>
                <a:defRPr/>
              </a:pPr>
              <a:t>19</a:t>
            </a:fld>
            <a:endParaRPr lang="ru-RU" b="1" smtClean="0">
              <a:solidFill>
                <a:srgbClr val="00357F"/>
              </a:solidFill>
            </a:endParaRPr>
          </a:p>
        </p:txBody>
      </p:sp>
      <p:sp>
        <p:nvSpPr>
          <p:cNvPr id="34855" name="Прямоугольник 41"/>
          <p:cNvSpPr>
            <a:spLocks noChangeArrowheads="1"/>
          </p:cNvSpPr>
          <p:nvPr/>
        </p:nvSpPr>
        <p:spPr bwMode="auto">
          <a:xfrm>
            <a:off x="3306763" y="5945188"/>
            <a:ext cx="555625" cy="346075"/>
          </a:xfrm>
          <a:prstGeom prst="rect">
            <a:avLst/>
          </a:prstGeom>
          <a:solidFill>
            <a:schemeClr val="bg1"/>
          </a:solidFill>
          <a:ln w="9525" algn="ctr">
            <a:noFill/>
            <a:miter lim="800000"/>
            <a:headEnd/>
            <a:tailEnd/>
          </a:ln>
        </p:spPr>
        <p:txBody>
          <a:bodyPr lIns="0" tIns="0" rIns="0" bIns="0" anchor="ctr"/>
          <a:lstStyle/>
          <a:p>
            <a:pPr algn="ctr"/>
            <a:r>
              <a:rPr lang="en-US" sz="500"/>
              <a:t>Vent (air relief) shaft</a:t>
            </a:r>
            <a:endParaRPr lang="en-US" sz="500">
              <a:solidFill>
                <a:srgbClr val="254061"/>
              </a:solidFill>
              <a:latin typeface="Calibri" pitchFamily="34" charset="0"/>
            </a:endParaRPr>
          </a:p>
        </p:txBody>
      </p:sp>
      <p:sp>
        <p:nvSpPr>
          <p:cNvPr id="34856" name="Прямоугольник 46"/>
          <p:cNvSpPr>
            <a:spLocks noChangeArrowheads="1"/>
          </p:cNvSpPr>
          <p:nvPr/>
        </p:nvSpPr>
        <p:spPr bwMode="auto">
          <a:xfrm>
            <a:off x="3983038" y="5954713"/>
            <a:ext cx="555625" cy="312737"/>
          </a:xfrm>
          <a:prstGeom prst="rect">
            <a:avLst/>
          </a:prstGeom>
          <a:solidFill>
            <a:schemeClr val="bg1"/>
          </a:solidFill>
          <a:ln w="9525" algn="ctr">
            <a:noFill/>
            <a:miter lim="800000"/>
            <a:headEnd/>
            <a:tailEnd/>
          </a:ln>
        </p:spPr>
        <p:txBody>
          <a:bodyPr lIns="0" tIns="0" rIns="0" bIns="0" anchor="ctr"/>
          <a:lstStyle/>
          <a:p>
            <a:pPr algn="ctr"/>
            <a:r>
              <a:rPr lang="en-US" sz="500"/>
              <a:t>Air supplying shaft</a:t>
            </a:r>
            <a:endParaRPr lang="en-US" sz="500">
              <a:solidFill>
                <a:srgbClr val="254061"/>
              </a:solidFill>
              <a:latin typeface="Calibri" pitchFamily="34" charset="0"/>
            </a:endParaRPr>
          </a:p>
        </p:txBody>
      </p:sp>
      <p:sp>
        <p:nvSpPr>
          <p:cNvPr id="34857" name="Прямоугольник 48"/>
          <p:cNvSpPr>
            <a:spLocks noChangeArrowheads="1"/>
          </p:cNvSpPr>
          <p:nvPr/>
        </p:nvSpPr>
        <p:spPr bwMode="auto">
          <a:xfrm>
            <a:off x="4597400" y="5964238"/>
            <a:ext cx="327025" cy="312737"/>
          </a:xfrm>
          <a:prstGeom prst="rect">
            <a:avLst/>
          </a:prstGeom>
          <a:solidFill>
            <a:schemeClr val="bg1"/>
          </a:solidFill>
          <a:ln w="9525" algn="ctr">
            <a:noFill/>
            <a:miter lim="800000"/>
            <a:headEnd/>
            <a:tailEnd/>
          </a:ln>
        </p:spPr>
        <p:txBody>
          <a:bodyPr lIns="0" tIns="0" rIns="0" bIns="0" anchor="ctr"/>
          <a:lstStyle/>
          <a:p>
            <a:pPr algn="ctr"/>
            <a:r>
              <a:rPr lang="en-US" sz="500" dirty="0"/>
              <a:t>Conveyor inclined shaft</a:t>
            </a:r>
            <a:endParaRPr lang="en-US" sz="500" dirty="0">
              <a:solidFill>
                <a:srgbClr val="254061"/>
              </a:solidFill>
              <a:latin typeface="Calibri" pitchFamily="34" charset="0"/>
            </a:endParaRPr>
          </a:p>
        </p:txBody>
      </p:sp>
      <p:sp>
        <p:nvSpPr>
          <p:cNvPr id="34858" name="Прямоугольник 49"/>
          <p:cNvSpPr>
            <a:spLocks noChangeArrowheads="1"/>
          </p:cNvSpPr>
          <p:nvPr/>
        </p:nvSpPr>
        <p:spPr bwMode="auto">
          <a:xfrm>
            <a:off x="5048250" y="5949950"/>
            <a:ext cx="500063" cy="360363"/>
          </a:xfrm>
          <a:prstGeom prst="rect">
            <a:avLst/>
          </a:prstGeom>
          <a:solidFill>
            <a:schemeClr val="bg1"/>
          </a:solidFill>
          <a:ln w="9525" algn="ctr">
            <a:noFill/>
            <a:miter lim="800000"/>
            <a:headEnd/>
            <a:tailEnd/>
          </a:ln>
        </p:spPr>
        <p:txBody>
          <a:bodyPr lIns="0" tIns="0" rIns="0" bIns="0" anchor="ctr"/>
          <a:lstStyle/>
          <a:p>
            <a:pPr algn="ctr"/>
            <a:r>
              <a:rPr lang="en-US" sz="500"/>
              <a:t>Inclined shaft for the large-size equipment going</a:t>
            </a:r>
            <a:endParaRPr lang="en-US" sz="500">
              <a:solidFill>
                <a:srgbClr val="254061"/>
              </a:solidFill>
              <a:latin typeface="Calibri" pitchFamily="34" charset="0"/>
            </a:endParaRPr>
          </a:p>
        </p:txBody>
      </p:sp>
      <p:sp>
        <p:nvSpPr>
          <p:cNvPr id="34859" name="Прямоугольник 50"/>
          <p:cNvSpPr>
            <a:spLocks noChangeArrowheads="1"/>
          </p:cNvSpPr>
          <p:nvPr/>
        </p:nvSpPr>
        <p:spPr bwMode="auto">
          <a:xfrm>
            <a:off x="5867400" y="6029325"/>
            <a:ext cx="261938" cy="152400"/>
          </a:xfrm>
          <a:prstGeom prst="rect">
            <a:avLst/>
          </a:prstGeom>
          <a:solidFill>
            <a:schemeClr val="bg1"/>
          </a:solidFill>
          <a:ln w="9525" algn="ctr">
            <a:noFill/>
            <a:miter lim="800000"/>
            <a:headEnd/>
            <a:tailEnd/>
          </a:ln>
        </p:spPr>
        <p:txBody>
          <a:bodyPr lIns="0" tIns="0" rIns="0" bIns="0" anchor="ctr"/>
          <a:lstStyle/>
          <a:p>
            <a:pPr algn="ctr"/>
            <a:r>
              <a:rPr lang="en-US" sz="500"/>
              <a:t>Horizon</a:t>
            </a:r>
            <a:endParaRPr lang="en-US" sz="500">
              <a:solidFill>
                <a:srgbClr val="254061"/>
              </a:solidFill>
              <a:latin typeface="Calibri" pitchFamily="34" charset="0"/>
            </a:endParaRPr>
          </a:p>
        </p:txBody>
      </p:sp>
      <p:sp>
        <p:nvSpPr>
          <p:cNvPr id="34860" name="Прямоугольник 51"/>
          <p:cNvSpPr>
            <a:spLocks noChangeArrowheads="1"/>
          </p:cNvSpPr>
          <p:nvPr/>
        </p:nvSpPr>
        <p:spPr bwMode="auto">
          <a:xfrm>
            <a:off x="6396038" y="6019800"/>
            <a:ext cx="595312" cy="185738"/>
          </a:xfrm>
          <a:prstGeom prst="rect">
            <a:avLst/>
          </a:prstGeom>
          <a:solidFill>
            <a:schemeClr val="bg1"/>
          </a:solidFill>
          <a:ln w="9525" algn="ctr">
            <a:noFill/>
            <a:miter lim="800000"/>
            <a:headEnd/>
            <a:tailEnd/>
          </a:ln>
        </p:spPr>
        <p:txBody>
          <a:bodyPr lIns="0" tIns="0" rIns="0" bIns="0" anchor="ctr"/>
          <a:lstStyle/>
          <a:p>
            <a:pPr algn="ctr"/>
            <a:r>
              <a:rPr lang="en-US" sz="500"/>
              <a:t>Concentration shaft</a:t>
            </a:r>
            <a:endParaRPr lang="en-US" sz="500">
              <a:solidFill>
                <a:srgbClr val="254061"/>
              </a:solidFill>
              <a:latin typeface="Calibri" pitchFamily="34" charset="0"/>
            </a:endParaRPr>
          </a:p>
        </p:txBody>
      </p:sp>
      <p:sp>
        <p:nvSpPr>
          <p:cNvPr id="34861" name="Прямоугольник 52"/>
          <p:cNvSpPr>
            <a:spLocks noChangeArrowheads="1"/>
          </p:cNvSpPr>
          <p:nvPr/>
        </p:nvSpPr>
        <p:spPr bwMode="auto">
          <a:xfrm>
            <a:off x="4989513" y="5348288"/>
            <a:ext cx="295275" cy="95250"/>
          </a:xfrm>
          <a:prstGeom prst="rect">
            <a:avLst/>
          </a:prstGeom>
          <a:solidFill>
            <a:schemeClr val="bg1"/>
          </a:solidFill>
          <a:ln w="9525" algn="ctr">
            <a:noFill/>
            <a:miter lim="800000"/>
            <a:headEnd/>
            <a:tailEnd/>
          </a:ln>
        </p:spPr>
        <p:txBody>
          <a:bodyPr lIns="0" tIns="0" rIns="0" bIns="0" anchor="ctr"/>
          <a:lstStyle/>
          <a:p>
            <a:pPr algn="ctr"/>
            <a:r>
              <a:rPr lang="en-US" sz="500" b="1"/>
              <a:t>S=18,6 m</a:t>
            </a:r>
            <a:endParaRPr lang="en-US" sz="500" b="1">
              <a:solidFill>
                <a:srgbClr val="254061"/>
              </a:solidFill>
              <a:latin typeface="Calibri" pitchFamily="34" charset="0"/>
            </a:endParaRPr>
          </a:p>
        </p:txBody>
      </p:sp>
      <p:sp>
        <p:nvSpPr>
          <p:cNvPr id="34862" name="Прямоугольник 53"/>
          <p:cNvSpPr>
            <a:spLocks noChangeArrowheads="1"/>
          </p:cNvSpPr>
          <p:nvPr/>
        </p:nvSpPr>
        <p:spPr bwMode="auto">
          <a:xfrm>
            <a:off x="5402263" y="5349875"/>
            <a:ext cx="296862" cy="95250"/>
          </a:xfrm>
          <a:prstGeom prst="rect">
            <a:avLst/>
          </a:prstGeom>
          <a:solidFill>
            <a:schemeClr val="bg1"/>
          </a:solidFill>
          <a:ln w="9525" algn="ctr">
            <a:noFill/>
            <a:miter lim="800000"/>
            <a:headEnd/>
            <a:tailEnd/>
          </a:ln>
        </p:spPr>
        <p:txBody>
          <a:bodyPr lIns="0" tIns="0" rIns="0" bIns="0" anchor="ctr"/>
          <a:lstStyle/>
          <a:p>
            <a:pPr algn="ctr"/>
            <a:r>
              <a:rPr lang="en-US" sz="500" b="1">
                <a:solidFill>
                  <a:srgbClr val="632523"/>
                </a:solidFill>
              </a:rPr>
              <a:t>S=18,9 m</a:t>
            </a:r>
            <a:endParaRPr lang="en-US" sz="500" b="1">
              <a:solidFill>
                <a:srgbClr val="632523"/>
              </a:solidFill>
              <a:latin typeface="Calibri" pitchFamily="34" charset="0"/>
            </a:endParaRPr>
          </a:p>
        </p:txBody>
      </p:sp>
      <p:sp>
        <p:nvSpPr>
          <p:cNvPr id="56" name="Прямоугольник 55"/>
          <p:cNvSpPr/>
          <p:nvPr/>
        </p:nvSpPr>
        <p:spPr>
          <a:xfrm>
            <a:off x="2863850" y="4391025"/>
            <a:ext cx="260350" cy="71438"/>
          </a:xfrm>
          <a:prstGeom prst="rect">
            <a:avLst/>
          </a:prstGeom>
          <a:solidFill>
            <a:schemeClr val="bg1"/>
          </a:solidFill>
        </p:spPr>
        <p:txBody>
          <a:bodyPr lIns="0" tIns="0" rIns="0" bIns="0"/>
          <a:lstStyle/>
          <a:p>
            <a:r>
              <a:rPr lang="en-US" sz="500" b="1">
                <a:solidFill>
                  <a:srgbClr val="376092"/>
                </a:solidFill>
              </a:rPr>
              <a:t>Shaft 1</a:t>
            </a:r>
          </a:p>
        </p:txBody>
      </p:sp>
      <p:sp>
        <p:nvSpPr>
          <p:cNvPr id="57" name="Прямоугольник 56"/>
          <p:cNvSpPr/>
          <p:nvPr/>
        </p:nvSpPr>
        <p:spPr>
          <a:xfrm>
            <a:off x="6680200" y="4205288"/>
            <a:ext cx="222250" cy="85725"/>
          </a:xfrm>
          <a:prstGeom prst="rect">
            <a:avLst/>
          </a:prstGeom>
          <a:solidFill>
            <a:schemeClr val="bg1"/>
          </a:solidFill>
        </p:spPr>
        <p:txBody>
          <a:bodyPr lIns="0" tIns="0" rIns="0" bIns="0"/>
          <a:lstStyle/>
          <a:p>
            <a:r>
              <a:rPr lang="en-US" sz="500" b="1">
                <a:solidFill>
                  <a:srgbClr val="376092"/>
                </a:solidFill>
              </a:rPr>
              <a:t>Shaft 4</a:t>
            </a:r>
          </a:p>
        </p:txBody>
      </p:sp>
      <p:sp>
        <p:nvSpPr>
          <p:cNvPr id="34865" name="Прямоугольник 57"/>
          <p:cNvSpPr>
            <a:spLocks noChangeArrowheads="1"/>
          </p:cNvSpPr>
          <p:nvPr/>
        </p:nvSpPr>
        <p:spPr bwMode="auto">
          <a:xfrm>
            <a:off x="4241800" y="4360863"/>
            <a:ext cx="238125" cy="85725"/>
          </a:xfrm>
          <a:prstGeom prst="rect">
            <a:avLst/>
          </a:prstGeom>
          <a:solidFill>
            <a:schemeClr val="bg1"/>
          </a:solidFill>
          <a:ln w="9525">
            <a:noFill/>
            <a:miter lim="800000"/>
            <a:headEnd/>
            <a:tailEnd/>
          </a:ln>
        </p:spPr>
        <p:txBody>
          <a:bodyPr lIns="0" tIns="0" rIns="0" bIns="0"/>
          <a:lstStyle/>
          <a:p>
            <a:r>
              <a:rPr lang="en-US" sz="500" b="1">
                <a:solidFill>
                  <a:srgbClr val="C00000"/>
                </a:solidFill>
              </a:rPr>
              <a:t>Shaft 2</a:t>
            </a:r>
          </a:p>
        </p:txBody>
      </p:sp>
      <p:sp>
        <p:nvSpPr>
          <p:cNvPr id="34866" name="Прямоугольник 58"/>
          <p:cNvSpPr>
            <a:spLocks noChangeArrowheads="1"/>
          </p:cNvSpPr>
          <p:nvPr/>
        </p:nvSpPr>
        <p:spPr bwMode="auto">
          <a:xfrm>
            <a:off x="4505325" y="4351338"/>
            <a:ext cx="222250" cy="85725"/>
          </a:xfrm>
          <a:prstGeom prst="rect">
            <a:avLst/>
          </a:prstGeom>
          <a:solidFill>
            <a:schemeClr val="bg1"/>
          </a:solidFill>
          <a:ln w="9525">
            <a:noFill/>
            <a:miter lim="800000"/>
            <a:headEnd/>
            <a:tailEnd/>
          </a:ln>
        </p:spPr>
        <p:txBody>
          <a:bodyPr lIns="0" tIns="0" rIns="0" bIns="0"/>
          <a:lstStyle/>
          <a:p>
            <a:r>
              <a:rPr lang="en-US" sz="500" b="1">
                <a:solidFill>
                  <a:srgbClr val="C00000"/>
                </a:solidFill>
              </a:rPr>
              <a:t>Shaft 3</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2" name="Номер слайда 3"/>
          <p:cNvSpPr>
            <a:spLocks noGrp="1"/>
          </p:cNvSpPr>
          <p:nvPr>
            <p:ph type="sldNum" sz="quarter" idx="12"/>
          </p:nvPr>
        </p:nvSpPr>
        <p:spPr bwMode="auto">
          <a:xfrm>
            <a:off x="7019925" y="6508750"/>
            <a:ext cx="2133600" cy="365125"/>
          </a:xfrm>
          <a:ln>
            <a:miter lim="800000"/>
            <a:headEnd/>
            <a:tailEnd/>
          </a:ln>
        </p:spPr>
        <p:txBody>
          <a:bodyPr wrap="square" numCol="1" anchorCtr="0" compatLnSpc="1">
            <a:prstTxWarp prst="textNoShape">
              <a:avLst/>
            </a:prstTxWarp>
          </a:bodyPr>
          <a:lstStyle/>
          <a:p>
            <a:pPr fontAlgn="base">
              <a:spcBef>
                <a:spcPct val="0"/>
              </a:spcBef>
              <a:spcAft>
                <a:spcPct val="0"/>
              </a:spcAft>
              <a:defRPr/>
            </a:pPr>
            <a:fld id="{2ABB74EE-03C1-42CD-B8BE-848222A4F0B4}" type="slidenum">
              <a:rPr lang="en-US" b="1" smtClean="0">
                <a:solidFill>
                  <a:srgbClr val="00357F"/>
                </a:solidFill>
              </a:rPr>
              <a:pPr fontAlgn="base">
                <a:spcBef>
                  <a:spcPct val="0"/>
                </a:spcBef>
                <a:spcAft>
                  <a:spcPct val="0"/>
                </a:spcAft>
                <a:defRPr/>
              </a:pPr>
              <a:t>2</a:t>
            </a:fld>
            <a:endParaRPr lang="en-US" b="1" dirty="0" smtClean="0">
              <a:solidFill>
                <a:srgbClr val="00357F"/>
              </a:solidFill>
            </a:endParaRPr>
          </a:p>
        </p:txBody>
      </p:sp>
      <p:sp>
        <p:nvSpPr>
          <p:cNvPr id="15363" name="Прямоугольник 6"/>
          <p:cNvSpPr>
            <a:spLocks noChangeArrowheads="1"/>
          </p:cNvSpPr>
          <p:nvPr/>
        </p:nvSpPr>
        <p:spPr bwMode="auto">
          <a:xfrm>
            <a:off x="3228975" y="800100"/>
            <a:ext cx="5899150" cy="2462213"/>
          </a:xfrm>
          <a:prstGeom prst="rect">
            <a:avLst/>
          </a:prstGeom>
          <a:noFill/>
          <a:ln w="9525">
            <a:noFill/>
            <a:miter lim="800000"/>
            <a:headEnd/>
            <a:tailEnd/>
          </a:ln>
        </p:spPr>
        <p:txBody>
          <a:bodyPr>
            <a:spAutoFit/>
          </a:bodyPr>
          <a:lstStyle/>
          <a:p>
            <a:pPr marL="346075" indent="-255588">
              <a:buClr>
                <a:srgbClr val="00357F"/>
              </a:buClr>
              <a:buFont typeface="Wingdings" pitchFamily="2" charset="2"/>
              <a:buChar char="q"/>
            </a:pPr>
            <a:r>
              <a:rPr lang="en-US" sz="1400" dirty="0">
                <a:solidFill>
                  <a:srgbClr val="00357F"/>
                </a:solidFill>
              </a:rPr>
              <a:t>JSC </a:t>
            </a:r>
            <a:r>
              <a:rPr lang="ru-RU" sz="1400" dirty="0" smtClean="0">
                <a:solidFill>
                  <a:srgbClr val="00357F"/>
                </a:solidFill>
              </a:rPr>
              <a:t>«</a:t>
            </a:r>
            <a:r>
              <a:rPr lang="en-US" sz="1400" dirty="0" err="1" smtClean="0">
                <a:solidFill>
                  <a:srgbClr val="00357F"/>
                </a:solidFill>
              </a:rPr>
              <a:t>Elkon</a:t>
            </a:r>
            <a:r>
              <a:rPr lang="en-US" sz="1400" dirty="0" smtClean="0">
                <a:solidFill>
                  <a:srgbClr val="00357F"/>
                </a:solidFill>
              </a:rPr>
              <a:t> </a:t>
            </a:r>
            <a:r>
              <a:rPr lang="en-US" sz="1400" dirty="0">
                <a:solidFill>
                  <a:srgbClr val="00357F"/>
                </a:solidFill>
              </a:rPr>
              <a:t>Mining Metallurgical </a:t>
            </a:r>
            <a:r>
              <a:rPr lang="en-US" sz="1400" dirty="0" smtClean="0">
                <a:solidFill>
                  <a:srgbClr val="00357F"/>
                </a:solidFill>
              </a:rPr>
              <a:t>Plant</a:t>
            </a:r>
            <a:r>
              <a:rPr lang="ru-RU" sz="1400" dirty="0" smtClean="0">
                <a:solidFill>
                  <a:srgbClr val="00357F"/>
                </a:solidFill>
              </a:rPr>
              <a:t>»</a:t>
            </a:r>
            <a:r>
              <a:rPr lang="en-US" sz="1400" dirty="0" smtClean="0">
                <a:solidFill>
                  <a:srgbClr val="00357F"/>
                </a:solidFill>
              </a:rPr>
              <a:t> </a:t>
            </a:r>
            <a:r>
              <a:rPr lang="en-US" sz="1400" dirty="0">
                <a:solidFill>
                  <a:srgbClr val="00357F"/>
                </a:solidFill>
              </a:rPr>
              <a:t>is a </a:t>
            </a:r>
            <a:r>
              <a:rPr lang="en-US" sz="1400" dirty="0" smtClean="0">
                <a:solidFill>
                  <a:srgbClr val="00357F"/>
                </a:solidFill>
              </a:rPr>
              <a:t>100% subsidiary </a:t>
            </a:r>
            <a:r>
              <a:rPr lang="en-US" sz="1400" dirty="0">
                <a:solidFill>
                  <a:srgbClr val="00357F"/>
                </a:solidFill>
              </a:rPr>
              <a:t>of </a:t>
            </a:r>
            <a:br>
              <a:rPr lang="en-US" sz="1400" dirty="0">
                <a:solidFill>
                  <a:srgbClr val="00357F"/>
                </a:solidFill>
              </a:rPr>
            </a:br>
            <a:r>
              <a:rPr lang="en-US" sz="1400" dirty="0">
                <a:solidFill>
                  <a:srgbClr val="00357F"/>
                </a:solidFill>
              </a:rPr>
              <a:t>JSC </a:t>
            </a:r>
            <a:r>
              <a:rPr lang="ru-RU" sz="1400" dirty="0" smtClean="0">
                <a:solidFill>
                  <a:srgbClr val="00357F"/>
                </a:solidFill>
              </a:rPr>
              <a:t>«</a:t>
            </a:r>
            <a:r>
              <a:rPr lang="en-US" sz="1400" dirty="0" err="1" smtClean="0">
                <a:solidFill>
                  <a:srgbClr val="00357F"/>
                </a:solidFill>
              </a:rPr>
              <a:t>Atomredmetzoloto</a:t>
            </a:r>
            <a:r>
              <a:rPr lang="ru-RU" sz="1400" dirty="0" smtClean="0">
                <a:solidFill>
                  <a:srgbClr val="00357F"/>
                </a:solidFill>
              </a:rPr>
              <a:t>»</a:t>
            </a:r>
            <a:r>
              <a:rPr lang="en-US" sz="1400" dirty="0" smtClean="0">
                <a:solidFill>
                  <a:srgbClr val="00357F"/>
                </a:solidFill>
              </a:rPr>
              <a:t> </a:t>
            </a:r>
            <a:r>
              <a:rPr lang="en-US" sz="1400" dirty="0">
                <a:solidFill>
                  <a:srgbClr val="00357F"/>
                </a:solidFill>
              </a:rPr>
              <a:t>Uranium </a:t>
            </a:r>
            <a:r>
              <a:rPr lang="en-US" sz="1400" dirty="0" smtClean="0">
                <a:solidFill>
                  <a:srgbClr val="00357F"/>
                </a:solidFill>
              </a:rPr>
              <a:t>Holding</a:t>
            </a:r>
            <a:r>
              <a:rPr lang="ru-RU" sz="1400" dirty="0" smtClean="0">
                <a:solidFill>
                  <a:srgbClr val="00357F"/>
                </a:solidFill>
              </a:rPr>
              <a:t> (100% </a:t>
            </a:r>
            <a:r>
              <a:rPr lang="en-US" sz="1400" dirty="0" smtClean="0">
                <a:solidFill>
                  <a:srgbClr val="00357F"/>
                </a:solidFill>
              </a:rPr>
              <a:t>of shares belong to RF State Corp. ROSATOM) created </a:t>
            </a:r>
            <a:r>
              <a:rPr lang="en-US" sz="1400" dirty="0">
                <a:solidFill>
                  <a:srgbClr val="00357F"/>
                </a:solidFill>
              </a:rPr>
              <a:t>in 2007 with the purpose of mining uranium deposits of the </a:t>
            </a:r>
            <a:r>
              <a:rPr lang="en-US" sz="1400" dirty="0" err="1">
                <a:solidFill>
                  <a:srgbClr val="00357F"/>
                </a:solidFill>
              </a:rPr>
              <a:t>Elkon</a:t>
            </a:r>
            <a:r>
              <a:rPr lang="en-US" sz="1400" dirty="0">
                <a:solidFill>
                  <a:srgbClr val="00357F"/>
                </a:solidFill>
              </a:rPr>
              <a:t> ore field, which is the largest in the world (342 thousand t of uranium or 6% of recoverable world reserves). The ores contain </a:t>
            </a:r>
            <a:r>
              <a:rPr lang="en-US" sz="1400" dirty="0" smtClean="0">
                <a:solidFill>
                  <a:srgbClr val="00357F"/>
                </a:solidFill>
              </a:rPr>
              <a:t>gold, silver and </a:t>
            </a:r>
            <a:r>
              <a:rPr lang="en-US" sz="1400" dirty="0">
                <a:solidFill>
                  <a:srgbClr val="00357F"/>
                </a:solidFill>
              </a:rPr>
              <a:t>molybdenum as well. </a:t>
            </a:r>
          </a:p>
          <a:p>
            <a:pPr marL="346075" indent="-255588">
              <a:buClr>
                <a:srgbClr val="00357F"/>
              </a:buClr>
              <a:buFont typeface="Wingdings" pitchFamily="2" charset="2"/>
              <a:buChar char="q"/>
            </a:pPr>
            <a:r>
              <a:rPr lang="ru-RU" sz="1400" dirty="0" smtClean="0">
                <a:solidFill>
                  <a:srgbClr val="00357F"/>
                </a:solidFill>
              </a:rPr>
              <a:t>«</a:t>
            </a:r>
            <a:r>
              <a:rPr lang="en-US" sz="1400" dirty="0" err="1" smtClean="0">
                <a:solidFill>
                  <a:srgbClr val="00357F"/>
                </a:solidFill>
              </a:rPr>
              <a:t>Elkon</a:t>
            </a:r>
            <a:r>
              <a:rPr lang="en-US" sz="1400" dirty="0" smtClean="0">
                <a:solidFill>
                  <a:srgbClr val="00357F"/>
                </a:solidFill>
              </a:rPr>
              <a:t> MMP</a:t>
            </a:r>
            <a:r>
              <a:rPr lang="ru-RU" sz="1400" dirty="0" smtClean="0">
                <a:solidFill>
                  <a:srgbClr val="00357F"/>
                </a:solidFill>
              </a:rPr>
              <a:t>»</a:t>
            </a:r>
            <a:r>
              <a:rPr lang="en-US" sz="1400" dirty="0" smtClean="0">
                <a:solidFill>
                  <a:srgbClr val="00357F"/>
                </a:solidFill>
              </a:rPr>
              <a:t> </a:t>
            </a:r>
            <a:r>
              <a:rPr lang="en-US" sz="1400" dirty="0">
                <a:solidFill>
                  <a:srgbClr val="00357F"/>
                </a:solidFill>
              </a:rPr>
              <a:t>construction project is supported by the governmental program. </a:t>
            </a:r>
            <a:r>
              <a:rPr lang="ru-RU" sz="1400" dirty="0" smtClean="0">
                <a:solidFill>
                  <a:srgbClr val="00357F"/>
                </a:solidFill>
              </a:rPr>
              <a:t>«</a:t>
            </a:r>
            <a:r>
              <a:rPr lang="en-US" sz="1400" dirty="0" err="1" smtClean="0">
                <a:solidFill>
                  <a:srgbClr val="00357F"/>
                </a:solidFill>
              </a:rPr>
              <a:t>Elkon</a:t>
            </a:r>
            <a:r>
              <a:rPr lang="en-US" sz="1400" dirty="0" smtClean="0">
                <a:solidFill>
                  <a:srgbClr val="00357F"/>
                </a:solidFill>
              </a:rPr>
              <a:t> MMP</a:t>
            </a:r>
            <a:r>
              <a:rPr lang="ru-RU" sz="1400" dirty="0" smtClean="0">
                <a:solidFill>
                  <a:srgbClr val="00357F"/>
                </a:solidFill>
              </a:rPr>
              <a:t>»</a:t>
            </a:r>
            <a:r>
              <a:rPr lang="en-US" sz="1400" dirty="0" smtClean="0">
                <a:solidFill>
                  <a:srgbClr val="00357F"/>
                </a:solidFill>
              </a:rPr>
              <a:t> </a:t>
            </a:r>
            <a:r>
              <a:rPr lang="en-US" sz="1400" dirty="0">
                <a:solidFill>
                  <a:srgbClr val="00357F"/>
                </a:solidFill>
              </a:rPr>
              <a:t>construction is provided in terms of the “Southern </a:t>
            </a:r>
            <a:r>
              <a:rPr lang="en-US" sz="1400" dirty="0" err="1">
                <a:solidFill>
                  <a:srgbClr val="00357F"/>
                </a:solidFill>
              </a:rPr>
              <a:t>Yakutia</a:t>
            </a:r>
            <a:r>
              <a:rPr lang="en-US" sz="1400" dirty="0">
                <a:solidFill>
                  <a:srgbClr val="00357F"/>
                </a:solidFill>
              </a:rPr>
              <a:t> integrated development” project, aimed at creation of a new industrial district in </a:t>
            </a:r>
            <a:r>
              <a:rPr lang="en-US" sz="1400" dirty="0" err="1">
                <a:solidFill>
                  <a:srgbClr val="00357F"/>
                </a:solidFill>
              </a:rPr>
              <a:t>Yakutia</a:t>
            </a:r>
            <a:r>
              <a:rPr lang="en-US" sz="1400" dirty="0">
                <a:solidFill>
                  <a:srgbClr val="00357F"/>
                </a:solidFill>
              </a:rPr>
              <a:t>, involving hydropower industry facilities, power supply network and transport infrastructure.</a:t>
            </a:r>
          </a:p>
        </p:txBody>
      </p:sp>
      <p:pic>
        <p:nvPicPr>
          <p:cNvPr id="15364" name="Рисунок 7"/>
          <p:cNvPicPr>
            <a:picLocks noChangeAspect="1"/>
          </p:cNvPicPr>
          <p:nvPr/>
        </p:nvPicPr>
        <p:blipFill>
          <a:blip r:embed="rId2" cstate="print"/>
          <a:srcRect/>
          <a:stretch>
            <a:fillRect/>
          </a:stretch>
        </p:blipFill>
        <p:spPr bwMode="auto">
          <a:xfrm>
            <a:off x="0" y="898525"/>
            <a:ext cx="3381375" cy="2755900"/>
          </a:xfrm>
          <a:prstGeom prst="rect">
            <a:avLst/>
          </a:prstGeom>
          <a:noFill/>
          <a:ln w="9525">
            <a:noFill/>
            <a:miter lim="800000"/>
            <a:headEnd/>
            <a:tailEnd/>
          </a:ln>
        </p:spPr>
      </p:pic>
      <p:pic>
        <p:nvPicPr>
          <p:cNvPr id="15365" name="Рисунок 8"/>
          <p:cNvPicPr>
            <a:picLocks noChangeAspect="1"/>
          </p:cNvPicPr>
          <p:nvPr/>
        </p:nvPicPr>
        <p:blipFill>
          <a:blip r:embed="rId3" cstate="print"/>
          <a:srcRect/>
          <a:stretch>
            <a:fillRect/>
          </a:stretch>
        </p:blipFill>
        <p:spPr bwMode="auto">
          <a:xfrm>
            <a:off x="5553075" y="3792538"/>
            <a:ext cx="3584575" cy="2836862"/>
          </a:xfrm>
          <a:prstGeom prst="rect">
            <a:avLst/>
          </a:prstGeom>
          <a:noFill/>
          <a:ln w="9525">
            <a:noFill/>
            <a:miter lim="800000"/>
            <a:headEnd/>
            <a:tailEnd/>
          </a:ln>
        </p:spPr>
      </p:pic>
      <p:sp>
        <p:nvSpPr>
          <p:cNvPr id="15366" name="Прямоугольник 2"/>
          <p:cNvSpPr>
            <a:spLocks noChangeArrowheads="1"/>
          </p:cNvSpPr>
          <p:nvPr/>
        </p:nvSpPr>
        <p:spPr bwMode="auto">
          <a:xfrm>
            <a:off x="19050" y="3654425"/>
            <a:ext cx="5621338" cy="2462213"/>
          </a:xfrm>
          <a:prstGeom prst="rect">
            <a:avLst/>
          </a:prstGeom>
          <a:noFill/>
          <a:ln w="9525">
            <a:noFill/>
            <a:miter lim="800000"/>
            <a:headEnd/>
            <a:tailEnd/>
          </a:ln>
        </p:spPr>
        <p:txBody>
          <a:bodyPr>
            <a:spAutoFit/>
          </a:bodyPr>
          <a:lstStyle/>
          <a:p>
            <a:pPr marL="346075" indent="-255588">
              <a:buClr>
                <a:srgbClr val="00357F"/>
              </a:buClr>
              <a:buFont typeface="Wingdings" pitchFamily="2" charset="2"/>
              <a:buChar char="q"/>
            </a:pPr>
            <a:r>
              <a:rPr lang="en-US" sz="1400" dirty="0">
                <a:solidFill>
                  <a:srgbClr val="00357F"/>
                </a:solidFill>
              </a:rPr>
              <a:t>In terms of public-private partnership JSC </a:t>
            </a:r>
            <a:r>
              <a:rPr lang="ru-RU" sz="1400" dirty="0" smtClean="0">
                <a:solidFill>
                  <a:srgbClr val="00357F"/>
                </a:solidFill>
              </a:rPr>
              <a:t>«</a:t>
            </a:r>
            <a:r>
              <a:rPr lang="en-US" sz="1400" dirty="0" err="1" smtClean="0">
                <a:solidFill>
                  <a:srgbClr val="00357F"/>
                </a:solidFill>
              </a:rPr>
              <a:t>Elkon</a:t>
            </a:r>
            <a:r>
              <a:rPr lang="en-US" sz="1400" dirty="0" smtClean="0">
                <a:solidFill>
                  <a:srgbClr val="00357F"/>
                </a:solidFill>
              </a:rPr>
              <a:t> MMP</a:t>
            </a:r>
            <a:r>
              <a:rPr lang="ru-RU" sz="1400" dirty="0" smtClean="0">
                <a:solidFill>
                  <a:srgbClr val="00357F"/>
                </a:solidFill>
              </a:rPr>
              <a:t>»</a:t>
            </a:r>
            <a:r>
              <a:rPr lang="en-US" sz="1400" dirty="0" smtClean="0">
                <a:solidFill>
                  <a:srgbClr val="00357F"/>
                </a:solidFill>
              </a:rPr>
              <a:t> </a:t>
            </a:r>
            <a:r>
              <a:rPr lang="en-US" sz="1400" dirty="0">
                <a:solidFill>
                  <a:srgbClr val="00357F"/>
                </a:solidFill>
              </a:rPr>
              <a:t>carries out geological survey, scientific research and collects the required basic data for Trade-off Study, Scoping Study  according to the international standards.</a:t>
            </a:r>
          </a:p>
          <a:p>
            <a:pPr marL="346075" indent="-255588">
              <a:buClr>
                <a:srgbClr val="00357F"/>
              </a:buClr>
              <a:buFont typeface="Wingdings" pitchFamily="2" charset="2"/>
              <a:buChar char="q"/>
            </a:pPr>
            <a:r>
              <a:rPr lang="en-US" sz="1400" dirty="0">
                <a:solidFill>
                  <a:srgbClr val="00357F"/>
                </a:solidFill>
              </a:rPr>
              <a:t>Uranium is contained in a refractory mineral, </a:t>
            </a:r>
            <a:r>
              <a:rPr lang="en-US" sz="1400" dirty="0" err="1">
                <a:solidFill>
                  <a:srgbClr val="00357F"/>
                </a:solidFill>
              </a:rPr>
              <a:t>brannerite</a:t>
            </a:r>
            <a:r>
              <a:rPr lang="en-US" sz="1400" dirty="0">
                <a:solidFill>
                  <a:srgbClr val="00357F"/>
                </a:solidFill>
              </a:rPr>
              <a:t>, and a finely divided gold is enclosed in pyrite. Enclosing rocks are characterized by a high content of acid-bearing minerals, carbonates and chlorites, in particular. </a:t>
            </a:r>
          </a:p>
          <a:p>
            <a:pPr marL="346075" indent="-255588">
              <a:buClr>
                <a:srgbClr val="00357F"/>
              </a:buClr>
              <a:buFont typeface="Wingdings" pitchFamily="2" charset="2"/>
              <a:buChar char="q"/>
            </a:pPr>
            <a:r>
              <a:rPr lang="en-US" sz="1400" dirty="0">
                <a:solidFill>
                  <a:srgbClr val="00357F"/>
                </a:solidFill>
              </a:rPr>
              <a:t>Design, construction and operation of the enterprise will be performed in full compliance with international standards and current environmental and </a:t>
            </a:r>
            <a:r>
              <a:rPr lang="en-US" sz="1400" dirty="0" err="1">
                <a:solidFill>
                  <a:srgbClr val="00357F"/>
                </a:solidFill>
              </a:rPr>
              <a:t>labour</a:t>
            </a:r>
            <a:r>
              <a:rPr lang="en-US" sz="1400" dirty="0">
                <a:solidFill>
                  <a:srgbClr val="00357F"/>
                </a:solidFill>
              </a:rPr>
              <a:t> safety legislative norms. </a:t>
            </a:r>
          </a:p>
        </p:txBody>
      </p:sp>
      <p:sp>
        <p:nvSpPr>
          <p:cNvPr id="15367" name="Rectangle 3"/>
          <p:cNvSpPr txBox="1">
            <a:spLocks noChangeArrowheads="1"/>
          </p:cNvSpPr>
          <p:nvPr/>
        </p:nvSpPr>
        <p:spPr bwMode="auto">
          <a:xfrm>
            <a:off x="1200150" y="152400"/>
            <a:ext cx="6786563" cy="495300"/>
          </a:xfrm>
          <a:prstGeom prst="rect">
            <a:avLst/>
          </a:prstGeom>
          <a:noFill/>
          <a:ln w="9525">
            <a:noFill/>
            <a:miter lim="800000"/>
            <a:headEnd/>
            <a:tailEnd/>
          </a:ln>
        </p:spPr>
        <p:txBody>
          <a:bodyPr anchor="ctr"/>
          <a:lstStyle/>
          <a:p>
            <a:pPr marL="447675" lvl="1" indent="-273050" algn="ctr" defTabSz="273050">
              <a:spcBef>
                <a:spcPts val="1200"/>
              </a:spcBef>
            </a:pPr>
            <a:r>
              <a:rPr lang="en-US" sz="2000" b="1">
                <a:solidFill>
                  <a:srgbClr val="00357F"/>
                </a:solidFill>
                <a:latin typeface="Calibri" pitchFamily="34" charset="0"/>
                <a:cs typeface="Arial" charset="0"/>
              </a:rPr>
              <a:t>Introduction</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1" name="Picture 4"/>
          <p:cNvPicPr>
            <a:picLocks noChangeAspect="1" noChangeArrowheads="1"/>
          </p:cNvPicPr>
          <p:nvPr/>
        </p:nvPicPr>
        <p:blipFill>
          <a:blip r:embed="rId2" cstate="print"/>
          <a:srcRect/>
          <a:stretch>
            <a:fillRect/>
          </a:stretch>
        </p:blipFill>
        <p:spPr bwMode="auto">
          <a:xfrm>
            <a:off x="133350" y="1030288"/>
            <a:ext cx="3743325" cy="5094287"/>
          </a:xfrm>
          <a:prstGeom prst="rect">
            <a:avLst/>
          </a:prstGeom>
          <a:noFill/>
          <a:ln w="9525">
            <a:noFill/>
            <a:miter lim="800000"/>
            <a:headEnd/>
            <a:tailEnd/>
          </a:ln>
        </p:spPr>
      </p:pic>
      <p:sp>
        <p:nvSpPr>
          <p:cNvPr id="5" name="Заголовок 1"/>
          <p:cNvSpPr>
            <a:spLocks noGrp="1"/>
          </p:cNvSpPr>
          <p:nvPr>
            <p:ph type="title"/>
          </p:nvPr>
        </p:nvSpPr>
        <p:spPr>
          <a:xfrm>
            <a:off x="892175" y="238125"/>
            <a:ext cx="7500938" cy="277813"/>
          </a:xfrm>
        </p:spPr>
        <p:txBody>
          <a:bodyPr lIns="0" tIns="0" rIns="0" bIns="0">
            <a:spAutoFit/>
          </a:bodyPr>
          <a:lstStyle/>
          <a:p>
            <a:pPr>
              <a:lnSpc>
                <a:spcPct val="90000"/>
              </a:lnSpc>
              <a:spcBef>
                <a:spcPts val="0"/>
              </a:spcBef>
              <a:spcAft>
                <a:spcPts val="0"/>
              </a:spcAft>
              <a:defRPr/>
            </a:pPr>
            <a:r>
              <a:rPr lang="ru-RU" sz="2000" b="1" dirty="0" err="1">
                <a:solidFill>
                  <a:srgbClr val="00357B"/>
                </a:solidFill>
                <a:ea typeface="+mn-ea"/>
                <a:cs typeface="+mn-cs"/>
              </a:rPr>
              <a:t>Ore-processing</a:t>
            </a:r>
            <a:r>
              <a:rPr lang="ru-RU" sz="2000" b="1" dirty="0">
                <a:solidFill>
                  <a:srgbClr val="00357B"/>
                </a:solidFill>
                <a:ea typeface="+mn-ea"/>
                <a:cs typeface="+mn-cs"/>
              </a:rPr>
              <a:t> </a:t>
            </a:r>
            <a:r>
              <a:rPr lang="ru-RU" sz="2000" b="1" dirty="0" err="1">
                <a:solidFill>
                  <a:srgbClr val="00357B"/>
                </a:solidFill>
                <a:ea typeface="+mn-ea"/>
                <a:cs typeface="+mn-cs"/>
              </a:rPr>
              <a:t>complex</a:t>
            </a:r>
            <a:r>
              <a:rPr lang="ru-RU" sz="2000" b="1" dirty="0">
                <a:solidFill>
                  <a:srgbClr val="00357B"/>
                </a:solidFill>
                <a:ea typeface="+mn-ea"/>
                <a:cs typeface="+mn-cs"/>
              </a:rPr>
              <a:t> </a:t>
            </a:r>
            <a:r>
              <a:rPr lang="ru-RU" sz="2000" b="1" dirty="0" err="1">
                <a:solidFill>
                  <a:srgbClr val="00357B"/>
                </a:solidFill>
                <a:ea typeface="+mn-ea"/>
                <a:cs typeface="+mn-cs"/>
              </a:rPr>
              <a:t>procedure</a:t>
            </a:r>
            <a:endParaRPr lang="ru-RU" sz="2000" b="1" dirty="0">
              <a:solidFill>
                <a:srgbClr val="00357B"/>
              </a:solidFill>
              <a:ea typeface="+mn-ea"/>
              <a:cs typeface="+mn-cs"/>
            </a:endParaRPr>
          </a:p>
        </p:txBody>
      </p:sp>
      <p:sp>
        <p:nvSpPr>
          <p:cNvPr id="35843" name="Прямоугольник 142"/>
          <p:cNvSpPr>
            <a:spLocks noChangeArrowheads="1"/>
          </p:cNvSpPr>
          <p:nvPr/>
        </p:nvSpPr>
        <p:spPr bwMode="auto">
          <a:xfrm>
            <a:off x="4294188" y="1239838"/>
            <a:ext cx="4849812" cy="4848225"/>
          </a:xfrm>
          <a:prstGeom prst="rect">
            <a:avLst/>
          </a:prstGeom>
          <a:noFill/>
          <a:ln w="9525">
            <a:noFill/>
            <a:miter lim="800000"/>
            <a:headEnd/>
            <a:tailEnd/>
          </a:ln>
        </p:spPr>
        <p:txBody>
          <a:bodyPr>
            <a:spAutoFit/>
          </a:bodyPr>
          <a:lstStyle/>
          <a:p>
            <a:pPr marL="282575" indent="-282575">
              <a:buClr>
                <a:srgbClr val="00357F"/>
              </a:buClr>
              <a:buFont typeface="Wingdings" pitchFamily="2" charset="2"/>
              <a:buChar char="ü"/>
            </a:pPr>
            <a:r>
              <a:rPr lang="en-US" sz="2000" b="1" i="1" dirty="0">
                <a:solidFill>
                  <a:srgbClr val="00357F"/>
                </a:solidFill>
                <a:latin typeface="Calibri" pitchFamily="34" charset="0"/>
              </a:rPr>
              <a:t>Uranium </a:t>
            </a:r>
            <a:r>
              <a:rPr lang="en-US" sz="2000" b="1" i="1" dirty="0" smtClean="0">
                <a:solidFill>
                  <a:srgbClr val="00357F"/>
                </a:solidFill>
                <a:latin typeface="Calibri" pitchFamily="34" charset="0"/>
              </a:rPr>
              <a:t>recovery – </a:t>
            </a:r>
            <a:r>
              <a:rPr lang="en-US" sz="2000" b="1" i="1" dirty="0">
                <a:solidFill>
                  <a:srgbClr val="00357F"/>
                </a:solidFill>
                <a:latin typeface="Calibri" pitchFamily="34" charset="0"/>
              </a:rPr>
              <a:t>91%</a:t>
            </a:r>
          </a:p>
          <a:p>
            <a:pPr marL="282575" indent="-282575">
              <a:buClr>
                <a:srgbClr val="00357F"/>
              </a:buClr>
              <a:buFont typeface="Wingdings" pitchFamily="2" charset="2"/>
              <a:buChar char="ü"/>
            </a:pPr>
            <a:r>
              <a:rPr lang="en-US" sz="2000" b="1" i="1" dirty="0">
                <a:solidFill>
                  <a:srgbClr val="00357F"/>
                </a:solidFill>
                <a:latin typeface="Calibri" pitchFamily="34" charset="0"/>
              </a:rPr>
              <a:t>Final product is uranium chemical concentrate  </a:t>
            </a:r>
          </a:p>
          <a:p>
            <a:pPr marL="282575" indent="-282575">
              <a:buClr>
                <a:srgbClr val="00357F"/>
              </a:buClr>
              <a:buFont typeface="Wingdings" pitchFamily="2" charset="2"/>
              <a:buChar char="ü"/>
            </a:pPr>
            <a:r>
              <a:rPr lang="en-US" sz="2000" b="1" i="1" dirty="0">
                <a:solidFill>
                  <a:srgbClr val="00357F"/>
                </a:solidFill>
                <a:latin typeface="Calibri" pitchFamily="34" charset="0"/>
              </a:rPr>
              <a:t>Acc. to ASTM </a:t>
            </a:r>
            <a:r>
              <a:rPr lang="en-US" sz="2000" b="1" i="1" dirty="0" err="1">
                <a:solidFill>
                  <a:srgbClr val="00357F"/>
                </a:solidFill>
                <a:latin typeface="Calibri" pitchFamily="34" charset="0"/>
              </a:rPr>
              <a:t>C967</a:t>
            </a:r>
            <a:r>
              <a:rPr lang="en-US" sz="2000" b="1" i="1" dirty="0">
                <a:solidFill>
                  <a:srgbClr val="00357F"/>
                </a:solidFill>
                <a:latin typeface="Calibri" pitchFamily="34" charset="0"/>
              </a:rPr>
              <a:t>-08 instead of </a:t>
            </a:r>
          </a:p>
          <a:p>
            <a:pPr marL="282575" indent="-282575">
              <a:buClr>
                <a:srgbClr val="00357F"/>
              </a:buClr>
              <a:buFont typeface="Wingdings" pitchFamily="2" charset="2"/>
              <a:buChar char="ü"/>
            </a:pPr>
            <a:r>
              <a:rPr lang="en-US" sz="2000" b="1" i="1" dirty="0">
                <a:solidFill>
                  <a:srgbClr val="00357F"/>
                </a:solidFill>
                <a:latin typeface="Calibri" pitchFamily="34" charset="0"/>
              </a:rPr>
              <a:t>uranium oxide concentrate acc. to </a:t>
            </a:r>
            <a:r>
              <a:rPr lang="en-US" sz="2000" b="1" i="1" dirty="0" err="1">
                <a:solidFill>
                  <a:srgbClr val="00357F"/>
                </a:solidFill>
                <a:latin typeface="Calibri" pitchFamily="34" charset="0"/>
              </a:rPr>
              <a:t>TU</a:t>
            </a:r>
            <a:r>
              <a:rPr lang="en-US" sz="2000" b="1" i="1" dirty="0">
                <a:solidFill>
                  <a:srgbClr val="00357F"/>
                </a:solidFill>
                <a:latin typeface="Calibri" pitchFamily="34" charset="0"/>
              </a:rPr>
              <a:t> 95-2009</a:t>
            </a:r>
          </a:p>
          <a:p>
            <a:pPr marL="282575" indent="-282575">
              <a:buClr>
                <a:srgbClr val="00357F"/>
              </a:buClr>
              <a:buFont typeface="Wingdings" pitchFamily="2" charset="2"/>
              <a:buChar char="ü"/>
            </a:pPr>
            <a:r>
              <a:rPr lang="en-US" sz="2000" b="1" i="1" dirty="0" smtClean="0">
                <a:solidFill>
                  <a:srgbClr val="00357F"/>
                </a:solidFill>
                <a:latin typeface="Calibri" pitchFamily="34" charset="0"/>
              </a:rPr>
              <a:t>Gold recovery ~ </a:t>
            </a:r>
            <a:r>
              <a:rPr lang="en-US" sz="2000" b="1" i="1" dirty="0">
                <a:solidFill>
                  <a:srgbClr val="00357F"/>
                </a:solidFill>
                <a:latin typeface="Calibri" pitchFamily="34" charset="0"/>
              </a:rPr>
              <a:t>40%, silver  ~ 25%,  molybdenum – 36% </a:t>
            </a:r>
          </a:p>
          <a:p>
            <a:pPr marL="282575" indent="-282575">
              <a:buFont typeface="Wingdings" pitchFamily="2" charset="2"/>
              <a:buChar char="ü"/>
            </a:pPr>
            <a:endParaRPr lang="en-US" sz="2000" dirty="0">
              <a:solidFill>
                <a:srgbClr val="00357F"/>
              </a:solidFill>
              <a:latin typeface="Calibri" pitchFamily="34" charset="0"/>
            </a:endParaRPr>
          </a:p>
          <a:p>
            <a:pPr marL="282575" indent="-282575">
              <a:buClr>
                <a:srgbClr val="00357F"/>
              </a:buClr>
              <a:buFont typeface="Wingdings" pitchFamily="2" charset="2"/>
              <a:buChar char="ü"/>
            </a:pPr>
            <a:r>
              <a:rPr lang="en-US" sz="2000" b="1" i="1" dirty="0">
                <a:solidFill>
                  <a:srgbClr val="00357F"/>
                </a:solidFill>
                <a:latin typeface="Calibri" pitchFamily="34" charset="0"/>
              </a:rPr>
              <a:t>   Advantages</a:t>
            </a:r>
          </a:p>
          <a:p>
            <a:pPr marL="739775" lvl="1" indent="-282575">
              <a:buClr>
                <a:srgbClr val="00357F"/>
              </a:buClr>
              <a:buFont typeface="Wingdings" pitchFamily="2" charset="2"/>
              <a:buChar char="ü"/>
            </a:pPr>
            <a:r>
              <a:rPr lang="en-US" sz="2000" b="1" i="1" dirty="0">
                <a:solidFill>
                  <a:srgbClr val="00357F"/>
                </a:solidFill>
                <a:latin typeface="Calibri" pitchFamily="34" charset="0"/>
              </a:rPr>
              <a:t> Minimum equipment amount</a:t>
            </a:r>
          </a:p>
          <a:p>
            <a:pPr marL="739775" lvl="1" indent="-282575">
              <a:lnSpc>
                <a:spcPct val="30000"/>
              </a:lnSpc>
              <a:buFont typeface="Wingdings" pitchFamily="2" charset="2"/>
              <a:buChar char="ü"/>
            </a:pPr>
            <a:endParaRPr lang="en-US" sz="2000" dirty="0">
              <a:solidFill>
                <a:srgbClr val="00357F"/>
              </a:solidFill>
              <a:latin typeface="Calibri" pitchFamily="34" charset="0"/>
            </a:endParaRPr>
          </a:p>
          <a:p>
            <a:pPr marL="739775" lvl="1" indent="-282575">
              <a:buClr>
                <a:srgbClr val="00357F"/>
              </a:buClr>
              <a:buFont typeface="Wingdings" pitchFamily="2" charset="2"/>
              <a:buChar char="ü"/>
            </a:pPr>
            <a:r>
              <a:rPr lang="en-US" sz="2000" b="1" i="1" dirty="0">
                <a:solidFill>
                  <a:srgbClr val="00357F"/>
                </a:solidFill>
                <a:latin typeface="Calibri" pitchFamily="34" charset="0"/>
              </a:rPr>
              <a:t> Streamlined technological procedure (excluding extraction)</a:t>
            </a:r>
          </a:p>
          <a:p>
            <a:pPr marL="739775" lvl="1" indent="-282575">
              <a:lnSpc>
                <a:spcPct val="30000"/>
              </a:lnSpc>
              <a:buFont typeface="Wingdings" pitchFamily="2" charset="2"/>
              <a:buChar char="ü"/>
            </a:pPr>
            <a:endParaRPr lang="en-US" sz="2000" dirty="0">
              <a:solidFill>
                <a:srgbClr val="00357F"/>
              </a:solidFill>
              <a:latin typeface="Calibri" pitchFamily="34" charset="0"/>
            </a:endParaRPr>
          </a:p>
          <a:p>
            <a:pPr marL="739775" lvl="1" indent="-282575">
              <a:buClr>
                <a:srgbClr val="00357F"/>
              </a:buClr>
              <a:buFont typeface="Wingdings" pitchFamily="2" charset="2"/>
              <a:buChar char="ü"/>
            </a:pPr>
            <a:r>
              <a:rPr lang="en-US" sz="2000" b="1" i="1" dirty="0">
                <a:solidFill>
                  <a:srgbClr val="00357F"/>
                </a:solidFill>
                <a:latin typeface="Calibri" pitchFamily="34" charset="0"/>
              </a:rPr>
              <a:t> Minimum capital and operating costs</a:t>
            </a:r>
          </a:p>
        </p:txBody>
      </p:sp>
      <p:sp>
        <p:nvSpPr>
          <p:cNvPr id="35844" name="Номер слайда 3"/>
          <p:cNvSpPr>
            <a:spLocks noGrp="1"/>
          </p:cNvSpPr>
          <p:nvPr>
            <p:ph type="sldNum" sz="quarter" idx="12"/>
          </p:nvPr>
        </p:nvSpPr>
        <p:spPr bwMode="auto">
          <a:xfrm>
            <a:off x="7019925" y="6508750"/>
            <a:ext cx="2133600" cy="365125"/>
          </a:xfrm>
          <a:ln>
            <a:miter lim="800000"/>
            <a:headEnd/>
            <a:tailEnd/>
          </a:ln>
        </p:spPr>
        <p:txBody>
          <a:bodyPr wrap="square" numCol="1" anchorCtr="0" compatLnSpc="1">
            <a:prstTxWarp prst="textNoShape">
              <a:avLst/>
            </a:prstTxWarp>
          </a:bodyPr>
          <a:lstStyle/>
          <a:p>
            <a:pPr fontAlgn="base">
              <a:spcBef>
                <a:spcPct val="0"/>
              </a:spcBef>
              <a:spcAft>
                <a:spcPct val="0"/>
              </a:spcAft>
              <a:defRPr/>
            </a:pPr>
            <a:fld id="{3FB4DD0D-8730-47A8-A145-72DCC4F76A2B}" type="slidenum">
              <a:rPr lang="ru-RU" b="1" smtClean="0">
                <a:solidFill>
                  <a:srgbClr val="00357F"/>
                </a:solidFill>
              </a:rPr>
              <a:pPr fontAlgn="base">
                <a:spcBef>
                  <a:spcPct val="0"/>
                </a:spcBef>
                <a:spcAft>
                  <a:spcPct val="0"/>
                </a:spcAft>
                <a:defRPr/>
              </a:pPr>
              <a:t>20</a:t>
            </a:fld>
            <a:endParaRPr lang="ru-RU" b="1" smtClean="0">
              <a:solidFill>
                <a:srgbClr val="00357F"/>
              </a:solidFill>
            </a:endParaRPr>
          </a:p>
        </p:txBody>
      </p:sp>
      <p:sp>
        <p:nvSpPr>
          <p:cNvPr id="35845" name="Прямоугольник 142"/>
          <p:cNvSpPr>
            <a:spLocks noChangeArrowheads="1"/>
          </p:cNvSpPr>
          <p:nvPr/>
        </p:nvSpPr>
        <p:spPr bwMode="auto">
          <a:xfrm>
            <a:off x="1031875" y="1862138"/>
            <a:ext cx="1146175" cy="352425"/>
          </a:xfrm>
          <a:prstGeom prst="rect">
            <a:avLst/>
          </a:prstGeom>
          <a:solidFill>
            <a:srgbClr val="3278CC"/>
          </a:solidFill>
          <a:ln w="9525">
            <a:noFill/>
            <a:miter lim="800000"/>
            <a:headEnd/>
            <a:tailEnd/>
          </a:ln>
        </p:spPr>
        <p:txBody>
          <a:bodyPr lIns="0" tIns="0" rIns="0" bIns="0" anchor="ctr"/>
          <a:lstStyle/>
          <a:p>
            <a:pPr algn="ctr"/>
            <a:r>
              <a:rPr lang="en-US" sz="900" b="1">
                <a:solidFill>
                  <a:schemeClr val="bg1"/>
                </a:solidFill>
              </a:rPr>
              <a:t>pressure leaching</a:t>
            </a:r>
          </a:p>
        </p:txBody>
      </p:sp>
      <p:sp>
        <p:nvSpPr>
          <p:cNvPr id="35846" name="Прямоугольник 142"/>
          <p:cNvSpPr>
            <a:spLocks noChangeArrowheads="1"/>
          </p:cNvSpPr>
          <p:nvPr/>
        </p:nvSpPr>
        <p:spPr bwMode="auto">
          <a:xfrm>
            <a:off x="1006475" y="2597150"/>
            <a:ext cx="1179513" cy="431800"/>
          </a:xfrm>
          <a:prstGeom prst="rect">
            <a:avLst/>
          </a:prstGeom>
          <a:solidFill>
            <a:srgbClr val="3278CC"/>
          </a:solidFill>
          <a:ln w="9525">
            <a:noFill/>
            <a:miter lim="800000"/>
            <a:headEnd/>
            <a:tailEnd/>
          </a:ln>
        </p:spPr>
        <p:txBody>
          <a:bodyPr lIns="0" tIns="0" rIns="0" bIns="0" anchor="ctr"/>
          <a:lstStyle/>
          <a:p>
            <a:pPr algn="ctr"/>
            <a:r>
              <a:rPr lang="en-US" sz="900" b="1">
                <a:solidFill>
                  <a:schemeClr val="bg1"/>
                </a:solidFill>
              </a:rPr>
              <a:t>sand-slime separation</a:t>
            </a:r>
          </a:p>
        </p:txBody>
      </p:sp>
      <p:sp>
        <p:nvSpPr>
          <p:cNvPr id="35847" name="Прямоугольник 142"/>
          <p:cNvSpPr>
            <a:spLocks noChangeArrowheads="1"/>
          </p:cNvSpPr>
          <p:nvPr/>
        </p:nvSpPr>
        <p:spPr bwMode="auto">
          <a:xfrm>
            <a:off x="1012825" y="3365500"/>
            <a:ext cx="1179513" cy="431800"/>
          </a:xfrm>
          <a:prstGeom prst="rect">
            <a:avLst/>
          </a:prstGeom>
          <a:solidFill>
            <a:srgbClr val="3278CC"/>
          </a:solidFill>
          <a:ln w="9525">
            <a:noFill/>
            <a:miter lim="800000"/>
            <a:headEnd/>
            <a:tailEnd/>
          </a:ln>
        </p:spPr>
        <p:txBody>
          <a:bodyPr lIns="0" tIns="0" rIns="0" bIns="0" anchor="ctr"/>
          <a:lstStyle/>
          <a:p>
            <a:pPr algn="ctr"/>
            <a:r>
              <a:rPr lang="en-US" sz="900" b="1">
                <a:solidFill>
                  <a:schemeClr val="bg1"/>
                </a:solidFill>
              </a:rPr>
              <a:t>U sorption</a:t>
            </a:r>
          </a:p>
        </p:txBody>
      </p:sp>
      <p:sp>
        <p:nvSpPr>
          <p:cNvPr id="35848" name="Прямоугольник 142"/>
          <p:cNvSpPr>
            <a:spLocks noChangeArrowheads="1"/>
          </p:cNvSpPr>
          <p:nvPr/>
        </p:nvSpPr>
        <p:spPr bwMode="auto">
          <a:xfrm>
            <a:off x="1006475" y="4133850"/>
            <a:ext cx="1179513" cy="431800"/>
          </a:xfrm>
          <a:prstGeom prst="rect">
            <a:avLst/>
          </a:prstGeom>
          <a:solidFill>
            <a:srgbClr val="3278CC"/>
          </a:solidFill>
          <a:ln w="9525">
            <a:noFill/>
            <a:miter lim="800000"/>
            <a:headEnd/>
            <a:tailEnd/>
          </a:ln>
        </p:spPr>
        <p:txBody>
          <a:bodyPr lIns="0" tIns="0" rIns="0" bIns="0" anchor="ctr"/>
          <a:lstStyle/>
          <a:p>
            <a:pPr algn="ctr"/>
            <a:r>
              <a:rPr lang="en-US" sz="900" b="1">
                <a:solidFill>
                  <a:schemeClr val="bg1"/>
                </a:solidFill>
              </a:rPr>
              <a:t>desorption</a:t>
            </a:r>
          </a:p>
        </p:txBody>
      </p:sp>
      <p:sp>
        <p:nvSpPr>
          <p:cNvPr id="35849" name="Прямоугольник 142"/>
          <p:cNvSpPr>
            <a:spLocks noChangeArrowheads="1"/>
          </p:cNvSpPr>
          <p:nvPr/>
        </p:nvSpPr>
        <p:spPr bwMode="auto">
          <a:xfrm>
            <a:off x="1019175" y="4883150"/>
            <a:ext cx="1171575" cy="450850"/>
          </a:xfrm>
          <a:prstGeom prst="rect">
            <a:avLst/>
          </a:prstGeom>
          <a:solidFill>
            <a:srgbClr val="3278CC"/>
          </a:solidFill>
          <a:ln w="9525">
            <a:noFill/>
            <a:miter lim="800000"/>
            <a:headEnd/>
            <a:tailEnd/>
          </a:ln>
        </p:spPr>
        <p:txBody>
          <a:bodyPr lIns="0" tIns="0" rIns="0" bIns="0" anchor="ctr"/>
          <a:lstStyle/>
          <a:p>
            <a:pPr algn="ctr"/>
            <a:r>
              <a:rPr lang="en-US" sz="900" b="1">
                <a:solidFill>
                  <a:schemeClr val="bg1"/>
                </a:solidFill>
              </a:rPr>
              <a:t>precipitation, </a:t>
            </a:r>
          </a:p>
          <a:p>
            <a:pPr algn="ctr"/>
            <a:r>
              <a:rPr lang="en-US" sz="900" b="1">
                <a:solidFill>
                  <a:schemeClr val="bg1"/>
                </a:solidFill>
              </a:rPr>
              <a:t>filtration, drying</a:t>
            </a:r>
          </a:p>
        </p:txBody>
      </p:sp>
      <p:sp>
        <p:nvSpPr>
          <p:cNvPr id="35850" name="Прямоугольник 142"/>
          <p:cNvSpPr>
            <a:spLocks noChangeArrowheads="1"/>
          </p:cNvSpPr>
          <p:nvPr/>
        </p:nvSpPr>
        <p:spPr bwMode="auto">
          <a:xfrm>
            <a:off x="1006475" y="5651500"/>
            <a:ext cx="1171575" cy="450850"/>
          </a:xfrm>
          <a:prstGeom prst="rect">
            <a:avLst/>
          </a:prstGeom>
          <a:solidFill>
            <a:srgbClr val="3278CC"/>
          </a:solidFill>
          <a:ln w="9525">
            <a:noFill/>
            <a:miter lim="800000"/>
            <a:headEnd/>
            <a:tailEnd/>
          </a:ln>
        </p:spPr>
        <p:txBody>
          <a:bodyPr lIns="0" tIns="0" rIns="0" bIns="0" anchor="ctr"/>
          <a:lstStyle/>
          <a:p>
            <a:pPr algn="ctr"/>
            <a:r>
              <a:rPr lang="en-US" sz="900" b="1">
                <a:solidFill>
                  <a:schemeClr val="bg1"/>
                </a:solidFill>
              </a:rPr>
              <a:t>yellow cake acc. to ASTM C967-08</a:t>
            </a:r>
          </a:p>
        </p:txBody>
      </p:sp>
      <p:sp>
        <p:nvSpPr>
          <p:cNvPr id="35851" name="Прямоугольник 142"/>
          <p:cNvSpPr>
            <a:spLocks noChangeArrowheads="1"/>
          </p:cNvSpPr>
          <p:nvPr/>
        </p:nvSpPr>
        <p:spPr bwMode="auto">
          <a:xfrm>
            <a:off x="2682875" y="4127500"/>
            <a:ext cx="1171575" cy="419100"/>
          </a:xfrm>
          <a:prstGeom prst="rect">
            <a:avLst/>
          </a:prstGeom>
          <a:solidFill>
            <a:srgbClr val="3278CC"/>
          </a:solidFill>
          <a:ln w="9525">
            <a:noFill/>
            <a:miter lim="800000"/>
            <a:headEnd/>
            <a:tailEnd/>
          </a:ln>
        </p:spPr>
        <p:txBody>
          <a:bodyPr lIns="0" tIns="0" rIns="0" bIns="0" anchor="ctr"/>
          <a:lstStyle/>
          <a:p>
            <a:pPr algn="ctr"/>
            <a:r>
              <a:rPr lang="en-US" sz="900" b="1">
                <a:solidFill>
                  <a:schemeClr val="bg1"/>
                </a:solidFill>
              </a:rPr>
              <a:t>flotation</a:t>
            </a:r>
          </a:p>
        </p:txBody>
      </p:sp>
      <p:sp>
        <p:nvSpPr>
          <p:cNvPr id="35852" name="Прямоугольник 142"/>
          <p:cNvSpPr>
            <a:spLocks noChangeArrowheads="1"/>
          </p:cNvSpPr>
          <p:nvPr/>
        </p:nvSpPr>
        <p:spPr bwMode="auto">
          <a:xfrm>
            <a:off x="2670175" y="4895850"/>
            <a:ext cx="1171575" cy="419100"/>
          </a:xfrm>
          <a:prstGeom prst="rect">
            <a:avLst/>
          </a:prstGeom>
          <a:solidFill>
            <a:srgbClr val="3278CC"/>
          </a:solidFill>
          <a:ln w="9525">
            <a:noFill/>
            <a:miter lim="800000"/>
            <a:headEnd/>
            <a:tailEnd/>
          </a:ln>
        </p:spPr>
        <p:txBody>
          <a:bodyPr lIns="0" tIns="0" rIns="0" bIns="0" anchor="ctr"/>
          <a:lstStyle/>
          <a:p>
            <a:pPr algn="ctr"/>
            <a:r>
              <a:rPr lang="en-US" sz="900" b="1">
                <a:solidFill>
                  <a:schemeClr val="bg1"/>
                </a:solidFill>
              </a:rPr>
              <a:t>cyanide leaching</a:t>
            </a:r>
          </a:p>
        </p:txBody>
      </p:sp>
      <p:sp>
        <p:nvSpPr>
          <p:cNvPr id="35853" name="Прямоугольник 142"/>
          <p:cNvSpPr>
            <a:spLocks noChangeArrowheads="1"/>
          </p:cNvSpPr>
          <p:nvPr/>
        </p:nvSpPr>
        <p:spPr bwMode="auto">
          <a:xfrm>
            <a:off x="107950" y="1557338"/>
            <a:ext cx="1441450" cy="176212"/>
          </a:xfrm>
          <a:prstGeom prst="rect">
            <a:avLst/>
          </a:prstGeom>
          <a:solidFill>
            <a:schemeClr val="bg1"/>
          </a:solidFill>
          <a:ln w="9525">
            <a:noFill/>
            <a:miter lim="800000"/>
            <a:headEnd/>
            <a:tailEnd/>
          </a:ln>
        </p:spPr>
        <p:txBody>
          <a:bodyPr lIns="0" tIns="0" rIns="0" bIns="0" anchor="ctr"/>
          <a:lstStyle/>
          <a:p>
            <a:r>
              <a:rPr lang="en-US" sz="900" b="1" dirty="0"/>
              <a:t>Uranium </a:t>
            </a:r>
            <a:r>
              <a:rPr lang="en-US" sz="900" b="1" dirty="0" smtClean="0"/>
              <a:t>recovery – </a:t>
            </a:r>
            <a:r>
              <a:rPr lang="en-US" sz="900" b="1" dirty="0"/>
              <a:t>96%</a:t>
            </a:r>
          </a:p>
        </p:txBody>
      </p:sp>
      <p:sp>
        <p:nvSpPr>
          <p:cNvPr id="35854" name="Прямоугольник 142"/>
          <p:cNvSpPr>
            <a:spLocks noChangeArrowheads="1"/>
          </p:cNvSpPr>
          <p:nvPr/>
        </p:nvSpPr>
        <p:spPr bwMode="auto">
          <a:xfrm>
            <a:off x="0" y="2312988"/>
            <a:ext cx="1536700" cy="176212"/>
          </a:xfrm>
          <a:prstGeom prst="rect">
            <a:avLst/>
          </a:prstGeom>
          <a:solidFill>
            <a:schemeClr val="bg1"/>
          </a:solidFill>
          <a:ln w="9525">
            <a:noFill/>
            <a:miter lim="800000"/>
            <a:headEnd/>
            <a:tailEnd/>
          </a:ln>
        </p:spPr>
        <p:txBody>
          <a:bodyPr lIns="0" tIns="0" rIns="0" bIns="0" anchor="ctr"/>
          <a:lstStyle/>
          <a:p>
            <a:r>
              <a:rPr lang="en-US" sz="900" b="1" dirty="0"/>
              <a:t>Uranium </a:t>
            </a:r>
            <a:r>
              <a:rPr lang="en-US" sz="900" b="1" dirty="0" smtClean="0"/>
              <a:t>recovery – </a:t>
            </a:r>
            <a:r>
              <a:rPr lang="en-US" sz="900" b="1" dirty="0"/>
              <a:t>96.4%</a:t>
            </a:r>
          </a:p>
        </p:txBody>
      </p:sp>
      <p:sp>
        <p:nvSpPr>
          <p:cNvPr id="35855" name="Прямоугольник 142"/>
          <p:cNvSpPr>
            <a:spLocks noChangeArrowheads="1"/>
          </p:cNvSpPr>
          <p:nvPr/>
        </p:nvSpPr>
        <p:spPr bwMode="auto">
          <a:xfrm>
            <a:off x="2247900" y="1739900"/>
            <a:ext cx="1536700" cy="590550"/>
          </a:xfrm>
          <a:prstGeom prst="rect">
            <a:avLst/>
          </a:prstGeom>
          <a:solidFill>
            <a:schemeClr val="bg1"/>
          </a:solidFill>
          <a:ln w="9525">
            <a:noFill/>
            <a:miter lim="800000"/>
            <a:headEnd/>
            <a:tailEnd/>
          </a:ln>
        </p:spPr>
        <p:txBody>
          <a:bodyPr lIns="0" tIns="0" rIns="0" bIns="0" anchor="ctr"/>
          <a:lstStyle/>
          <a:p>
            <a:r>
              <a:rPr lang="en-US" sz="900" b="1"/>
              <a:t>t = 140</a:t>
            </a:r>
            <a:r>
              <a:rPr lang="en-US" sz="900" b="1">
                <a:latin typeface="Times New Roman" pitchFamily="18" charset="0"/>
                <a:cs typeface="Times New Roman" pitchFamily="18" charset="0"/>
              </a:rPr>
              <a:t>°</a:t>
            </a:r>
            <a:r>
              <a:rPr lang="en-US" sz="900" b="1"/>
              <a:t>C</a:t>
            </a:r>
          </a:p>
          <a:p>
            <a:r>
              <a:rPr lang="en-US" sz="900" b="1"/>
              <a:t>P = 15 atm</a:t>
            </a:r>
          </a:p>
          <a:p>
            <a:r>
              <a:rPr lang="en-US" sz="900" b="1"/>
              <a:t>T = 4 hours</a:t>
            </a:r>
          </a:p>
          <a:p>
            <a:r>
              <a:rPr lang="en-US" sz="900" b="1"/>
              <a:t>Sulphuric acid – 14%</a:t>
            </a:r>
          </a:p>
        </p:txBody>
      </p:sp>
      <p:sp>
        <p:nvSpPr>
          <p:cNvPr id="35856" name="Прямоугольник 142"/>
          <p:cNvSpPr>
            <a:spLocks noChangeArrowheads="1"/>
          </p:cNvSpPr>
          <p:nvPr/>
        </p:nvSpPr>
        <p:spPr bwMode="auto">
          <a:xfrm>
            <a:off x="0" y="4603750"/>
            <a:ext cx="1536700" cy="203200"/>
          </a:xfrm>
          <a:prstGeom prst="rect">
            <a:avLst/>
          </a:prstGeom>
          <a:solidFill>
            <a:schemeClr val="bg1"/>
          </a:solidFill>
          <a:ln w="9525">
            <a:noFill/>
            <a:miter lim="800000"/>
            <a:headEnd/>
            <a:tailEnd/>
          </a:ln>
        </p:spPr>
        <p:txBody>
          <a:bodyPr lIns="0" tIns="0" rIns="0" bIns="0" anchor="ctr"/>
          <a:lstStyle/>
          <a:p>
            <a:r>
              <a:rPr lang="en-US" sz="900" b="1"/>
              <a:t>Diluted uranium – 10–12 g/l</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Рисунок 17" descr="Elkon_diagram (inv. leg.). JPG"/>
          <p:cNvPicPr>
            <a:picLocks noChangeAspect="1"/>
          </p:cNvPicPr>
          <p:nvPr/>
        </p:nvPicPr>
        <p:blipFill>
          <a:blip r:embed="rId2" cstate="print"/>
          <a:srcRect/>
          <a:stretch>
            <a:fillRect/>
          </a:stretch>
        </p:blipFill>
        <p:spPr bwMode="auto">
          <a:xfrm>
            <a:off x="0" y="1581150"/>
            <a:ext cx="5614988" cy="4500563"/>
          </a:xfrm>
          <a:prstGeom prst="rect">
            <a:avLst/>
          </a:prstGeom>
          <a:noFill/>
          <a:ln w="9525">
            <a:noFill/>
            <a:miter lim="800000"/>
            <a:headEnd/>
            <a:tailEnd/>
          </a:ln>
        </p:spPr>
      </p:pic>
      <p:sp>
        <p:nvSpPr>
          <p:cNvPr id="18" name="Text Box 16"/>
          <p:cNvSpPr txBox="1">
            <a:spLocks noChangeArrowheads="1"/>
          </p:cNvSpPr>
          <p:nvPr/>
        </p:nvSpPr>
        <p:spPr bwMode="auto">
          <a:xfrm>
            <a:off x="71438" y="1177925"/>
            <a:ext cx="4929187" cy="406400"/>
          </a:xfrm>
          <a:prstGeom prst="rect">
            <a:avLst/>
          </a:prstGeom>
          <a:solidFill>
            <a:schemeClr val="accent1">
              <a:lumMod val="75000"/>
            </a:schemeClr>
          </a:solidFill>
          <a:ln w="9525" algn="ctr">
            <a:solidFill>
              <a:srgbClr val="605D5C"/>
            </a:solidFill>
            <a:miter lim="800000"/>
            <a:headEnd/>
            <a:tailEnd/>
          </a:ln>
        </p:spPr>
        <p:txBody>
          <a:bodyPr anchor="ctr">
            <a:spAutoFit/>
          </a:bodyPr>
          <a:lstStyle/>
          <a:p>
            <a:pPr algn="ctr">
              <a:spcBef>
                <a:spcPts val="1200"/>
              </a:spcBef>
              <a:defRPr/>
            </a:pPr>
            <a:r>
              <a:rPr lang="en-US" sz="2000" b="1" dirty="0">
                <a:solidFill>
                  <a:srgbClr val="FFFFFF"/>
                </a:solidFill>
                <a:latin typeface="Arial"/>
                <a:cs typeface="Arial"/>
              </a:rPr>
              <a:t>Elkon Uranium Ore District</a:t>
            </a:r>
          </a:p>
        </p:txBody>
      </p:sp>
      <p:sp>
        <p:nvSpPr>
          <p:cNvPr id="19" name="TextBox 18"/>
          <p:cNvSpPr txBox="1"/>
          <p:nvPr/>
        </p:nvSpPr>
        <p:spPr>
          <a:xfrm>
            <a:off x="0" y="6076950"/>
            <a:ext cx="9144000" cy="552450"/>
          </a:xfrm>
          <a:prstGeom prst="rect">
            <a:avLst/>
          </a:prstGeom>
          <a:solidFill>
            <a:schemeClr val="accent1">
              <a:lumMod val="75000"/>
            </a:schemeClr>
          </a:solidFill>
        </p:spPr>
        <p:txBody>
          <a:bodyPr/>
          <a:lstStyle/>
          <a:p>
            <a:pPr marL="282575" indent="-282575">
              <a:buClr>
                <a:srgbClr val="FFFFFF"/>
              </a:buClr>
              <a:buFont typeface="Wingdings" pitchFamily="2" charset="2"/>
              <a:buChar char="ü"/>
              <a:defRPr/>
            </a:pPr>
            <a:r>
              <a:rPr lang="en-US" sz="1100" b="1" dirty="0">
                <a:solidFill>
                  <a:srgbClr val="FFFFFF"/>
                </a:solidFill>
                <a:cs typeface="Tahoma" pitchFamily="34" charset="0"/>
              </a:rPr>
              <a:t>Prospected geological reserves of uranium </a:t>
            </a:r>
            <a:r>
              <a:rPr lang="en-US" sz="1100" b="1" dirty="0" smtClean="0">
                <a:solidFill>
                  <a:srgbClr val="FFFFFF"/>
                </a:solidFill>
                <a:cs typeface="Tahoma" pitchFamily="34" charset="0"/>
              </a:rPr>
              <a:t>at </a:t>
            </a:r>
            <a:r>
              <a:rPr lang="en-US" sz="1100" b="1" dirty="0">
                <a:solidFill>
                  <a:srgbClr val="FFFFFF"/>
                </a:solidFill>
                <a:cs typeface="Tahoma" pitchFamily="34" charset="0"/>
              </a:rPr>
              <a:t>the Elkon Uranium Ore District comprise 342  thou. t with the ore content of 0.147%</a:t>
            </a:r>
          </a:p>
          <a:p>
            <a:pPr marL="282575" indent="-282575">
              <a:buClr>
                <a:srgbClr val="FFFFFF"/>
              </a:buClr>
              <a:buFont typeface="Wingdings" pitchFamily="2" charset="2"/>
              <a:buChar char="ü"/>
              <a:defRPr/>
            </a:pPr>
            <a:r>
              <a:rPr lang="en-US" sz="1100" b="1" dirty="0">
                <a:solidFill>
                  <a:srgbClr val="FFFFFF"/>
                </a:solidFill>
                <a:cs typeface="Tahoma" pitchFamily="34" charset="0"/>
              </a:rPr>
              <a:t>Geological resources  of Yuzhnaya Zone comprise  </a:t>
            </a:r>
            <a:r>
              <a:rPr lang="en-US" sz="1100" b="1" dirty="0">
                <a:solidFill>
                  <a:srgbClr val="FFFFFF"/>
                </a:solidFill>
                <a:cs typeface="Arial" charset="0"/>
              </a:rPr>
              <a:t>229,834 t of uranium ore at 0.143% content (</a:t>
            </a:r>
            <a:r>
              <a:rPr lang="en-US" sz="1100" b="1" dirty="0" err="1">
                <a:solidFill>
                  <a:srgbClr val="FFFFFF"/>
                </a:solidFill>
                <a:cs typeface="Arial" charset="0"/>
              </a:rPr>
              <a:t>JORC</a:t>
            </a:r>
            <a:r>
              <a:rPr lang="en-US" sz="1100" b="1" dirty="0">
                <a:solidFill>
                  <a:srgbClr val="FFFFFF"/>
                </a:solidFill>
                <a:cs typeface="Arial" charset="0"/>
              </a:rPr>
              <a:t>)         </a:t>
            </a:r>
          </a:p>
        </p:txBody>
      </p:sp>
      <p:graphicFrame>
        <p:nvGraphicFramePr>
          <p:cNvPr id="16437" name="Group 53"/>
          <p:cNvGraphicFramePr>
            <a:graphicFrameLocks noGrp="1"/>
          </p:cNvGraphicFramePr>
          <p:nvPr/>
        </p:nvGraphicFramePr>
        <p:xfrm>
          <a:off x="5213350" y="2933700"/>
          <a:ext cx="3930650" cy="2895600"/>
        </p:xfrm>
        <a:graphic>
          <a:graphicData uri="http://schemas.openxmlformats.org/drawingml/2006/table">
            <a:tbl>
              <a:tblPr/>
              <a:tblGrid>
                <a:gridCol w="2874963"/>
                <a:gridCol w="1055687"/>
              </a:tblGrid>
              <a:tr h="280988">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smtClean="0">
                          <a:ln>
                            <a:noFill/>
                          </a:ln>
                          <a:solidFill>
                            <a:schemeClr val="bg1"/>
                          </a:solidFill>
                          <a:effectLst/>
                          <a:latin typeface="Calibri" pitchFamily="34" charset="0"/>
                          <a:cs typeface="Arial" charset="0"/>
                        </a:rPr>
                        <a:t>General information</a:t>
                      </a:r>
                    </a:p>
                  </a:txBody>
                  <a:tcPr marL="99060" marR="9906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376092"/>
                    </a:solidFill>
                  </a:tcPr>
                </a:tc>
                <a:tc hMerge="1">
                  <a:txBody>
                    <a:bodyPr/>
                    <a:lstStyle/>
                    <a:p>
                      <a:endParaRPr lang="ru-RU"/>
                    </a:p>
                  </a:txBody>
                  <a:tcPr/>
                </a:tc>
              </a:tr>
              <a:tr h="280988">
                <a:tc gridSpan="2">
                  <a:txBody>
                    <a:bodyPr/>
                    <a:lstStyle/>
                    <a:p>
                      <a:pPr marL="0" marR="0" lvl="0" indent="0" algn="ctr" defTabSz="914400" rtl="0" eaLnBrk="1" fontAlgn="base" latinLnBrk="0" hangingPunct="1">
                        <a:lnSpc>
                          <a:spcPct val="100000"/>
                        </a:lnSpc>
                        <a:spcBef>
                          <a:spcPts val="313"/>
                        </a:spcBef>
                        <a:spcAft>
                          <a:spcPct val="0"/>
                        </a:spcAft>
                        <a:buClrTx/>
                        <a:buSzTx/>
                        <a:buFontTx/>
                        <a:buNone/>
                        <a:tabLst/>
                      </a:pPr>
                      <a:r>
                        <a:rPr kumimoji="0" lang="en-US" sz="1300" b="1" i="0" u="none" strike="noStrike" cap="none" normalizeH="0" baseline="0" dirty="0" err="1" smtClean="0">
                          <a:ln>
                            <a:noFill/>
                          </a:ln>
                          <a:solidFill>
                            <a:srgbClr val="10253F"/>
                          </a:solidFill>
                          <a:effectLst/>
                          <a:latin typeface="Calibri" pitchFamily="34" charset="0"/>
                          <a:cs typeface="Arial" charset="0"/>
                        </a:rPr>
                        <a:t>Elkon</a:t>
                      </a:r>
                      <a:r>
                        <a:rPr kumimoji="0" lang="en-US" sz="1300" b="1" i="0" u="none" strike="noStrike" cap="none" normalizeH="0" baseline="0" dirty="0" smtClean="0">
                          <a:ln>
                            <a:noFill/>
                          </a:ln>
                          <a:solidFill>
                            <a:srgbClr val="10253F"/>
                          </a:solidFill>
                          <a:effectLst/>
                          <a:latin typeface="Calibri" pitchFamily="34" charset="0"/>
                          <a:cs typeface="Arial" charset="0"/>
                        </a:rPr>
                        <a:t> Uranium Ore District</a:t>
                      </a:r>
                    </a:p>
                  </a:txBody>
                  <a:tcPr marL="99060" marR="9906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hMerge="1">
                  <a:txBody>
                    <a:bodyPr/>
                    <a:lstStyle/>
                    <a:p>
                      <a:endParaRPr lang="ru-RU"/>
                    </a:p>
                  </a:txBody>
                  <a:tcPr/>
                </a:tc>
              </a:tr>
              <a:tr h="280988">
                <a:tc>
                  <a:txBody>
                    <a:bodyPr/>
                    <a:lstStyle/>
                    <a:p>
                      <a:pPr marL="0" marR="0" lvl="0" indent="0" algn="ctr" defTabSz="914400" rtl="0" eaLnBrk="1" fontAlgn="base" latinLnBrk="0" hangingPunct="1">
                        <a:lnSpc>
                          <a:spcPct val="100000"/>
                        </a:lnSpc>
                        <a:spcBef>
                          <a:spcPts val="313"/>
                        </a:spcBef>
                        <a:spcAft>
                          <a:spcPct val="0"/>
                        </a:spcAft>
                        <a:buClrTx/>
                        <a:buSzTx/>
                        <a:buFontTx/>
                        <a:buNone/>
                        <a:tabLst/>
                      </a:pPr>
                      <a:r>
                        <a:rPr kumimoji="0" lang="en-US" sz="1300" b="0" i="0" u="none" strike="noStrike" cap="none" normalizeH="0" baseline="0" dirty="0" smtClean="0">
                          <a:ln>
                            <a:noFill/>
                          </a:ln>
                          <a:solidFill>
                            <a:srgbClr val="10253F"/>
                          </a:solidFill>
                          <a:effectLst/>
                          <a:latin typeface="Calibri" pitchFamily="34" charset="0"/>
                          <a:cs typeface="Arial" charset="0"/>
                        </a:rPr>
                        <a:t>Geological reserves of uranium</a:t>
                      </a:r>
                    </a:p>
                  </a:txBody>
                  <a:tcPr marL="99060" marR="9906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ts val="313"/>
                        </a:spcBef>
                        <a:spcAft>
                          <a:spcPct val="0"/>
                        </a:spcAft>
                        <a:buClrTx/>
                        <a:buSzTx/>
                        <a:buFontTx/>
                        <a:buNone/>
                        <a:tabLst/>
                      </a:pPr>
                      <a:r>
                        <a:rPr kumimoji="0" lang="en-US" sz="1300" b="0" i="0" u="none" strike="noStrike" cap="none" normalizeH="0" baseline="0" smtClean="0">
                          <a:ln>
                            <a:noFill/>
                          </a:ln>
                          <a:solidFill>
                            <a:srgbClr val="10253F"/>
                          </a:solidFill>
                          <a:effectLst/>
                          <a:latin typeface="Calibri" pitchFamily="34" charset="0"/>
                          <a:cs typeface="Arial" charset="0"/>
                        </a:rPr>
                        <a:t>342 thou. t </a:t>
                      </a:r>
                    </a:p>
                  </a:txBody>
                  <a:tcPr marL="99060" marR="9906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280988">
                <a:tc>
                  <a:txBody>
                    <a:bodyPr/>
                    <a:lstStyle/>
                    <a:p>
                      <a:pPr marL="0" marR="0" lvl="0" indent="0" algn="ctr" defTabSz="914400" rtl="0" eaLnBrk="1" fontAlgn="base" latinLnBrk="0" hangingPunct="1">
                        <a:lnSpc>
                          <a:spcPct val="100000"/>
                        </a:lnSpc>
                        <a:spcBef>
                          <a:spcPts val="313"/>
                        </a:spcBef>
                        <a:spcAft>
                          <a:spcPct val="0"/>
                        </a:spcAft>
                        <a:buClrTx/>
                        <a:buSzTx/>
                        <a:buFontTx/>
                        <a:buNone/>
                        <a:tabLst/>
                      </a:pPr>
                      <a:r>
                        <a:rPr kumimoji="0" lang="en-US" sz="1300" b="0" i="0" u="none" strike="noStrike" cap="none" normalizeH="0" baseline="0" smtClean="0">
                          <a:ln>
                            <a:noFill/>
                          </a:ln>
                          <a:solidFill>
                            <a:srgbClr val="10253F"/>
                          </a:solidFill>
                          <a:effectLst/>
                          <a:latin typeface="Calibri" pitchFamily="34" charset="0"/>
                          <a:cs typeface="Arial" charset="0"/>
                        </a:rPr>
                        <a:t>Geological reserves of gold </a:t>
                      </a:r>
                    </a:p>
                  </a:txBody>
                  <a:tcPr marL="99060" marR="9906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ts val="313"/>
                        </a:spcBef>
                        <a:spcAft>
                          <a:spcPct val="0"/>
                        </a:spcAft>
                        <a:buClrTx/>
                        <a:buSzTx/>
                        <a:buFontTx/>
                        <a:buNone/>
                        <a:tabLst/>
                      </a:pPr>
                      <a:r>
                        <a:rPr kumimoji="0" lang="en-US" sz="1300" b="0" i="0" u="none" strike="noStrike" cap="none" normalizeH="0" baseline="0" smtClean="0">
                          <a:ln>
                            <a:noFill/>
                          </a:ln>
                          <a:solidFill>
                            <a:srgbClr val="10253F"/>
                          </a:solidFill>
                          <a:effectLst/>
                          <a:latin typeface="Calibri" pitchFamily="34" charset="0"/>
                          <a:cs typeface="Arial" charset="0"/>
                        </a:rPr>
                        <a:t>191 t</a:t>
                      </a:r>
                    </a:p>
                  </a:txBody>
                  <a:tcPr marL="99060" marR="9906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138113">
                <a:tc gridSpan="2">
                  <a:txBody>
                    <a:bodyPr/>
                    <a:lstStyle/>
                    <a:p>
                      <a:pPr marL="0" marR="0" lvl="0" indent="0" algn="ctr" defTabSz="914400" rtl="0" eaLnBrk="1" fontAlgn="base" latinLnBrk="0" hangingPunct="1">
                        <a:lnSpc>
                          <a:spcPct val="100000"/>
                        </a:lnSpc>
                        <a:spcBef>
                          <a:spcPts val="313"/>
                        </a:spcBef>
                        <a:spcAft>
                          <a:spcPct val="0"/>
                        </a:spcAft>
                        <a:buClrTx/>
                        <a:buSzTx/>
                        <a:buFontTx/>
                        <a:buNone/>
                        <a:tabLst/>
                      </a:pPr>
                      <a:r>
                        <a:rPr kumimoji="0" lang="en-US" sz="1300" b="1" i="0" u="none" strike="noStrike" cap="none" normalizeH="0" baseline="0" smtClean="0">
                          <a:ln>
                            <a:noFill/>
                          </a:ln>
                          <a:solidFill>
                            <a:srgbClr val="10253F"/>
                          </a:solidFill>
                          <a:effectLst/>
                          <a:latin typeface="Calibri" pitchFamily="34" charset="0"/>
                          <a:cs typeface="Arial" charset="0"/>
                        </a:rPr>
                        <a:t>Elkon Project</a:t>
                      </a:r>
                    </a:p>
                  </a:txBody>
                  <a:tcPr marL="99060" marR="9906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hMerge="1">
                  <a:txBody>
                    <a:bodyPr/>
                    <a:lstStyle/>
                    <a:p>
                      <a:endParaRPr lang="ru-RU"/>
                    </a:p>
                  </a:txBody>
                  <a:tcPr/>
                </a:tc>
              </a:tr>
              <a:tr h="280988">
                <a:tc>
                  <a:txBody>
                    <a:bodyPr/>
                    <a:lstStyle/>
                    <a:p>
                      <a:pPr marL="0" marR="0" lvl="0" indent="0" algn="ctr" defTabSz="914400" rtl="0" eaLnBrk="1" fontAlgn="base" latinLnBrk="0" hangingPunct="1">
                        <a:lnSpc>
                          <a:spcPct val="100000"/>
                        </a:lnSpc>
                        <a:spcBef>
                          <a:spcPts val="313"/>
                        </a:spcBef>
                        <a:spcAft>
                          <a:spcPct val="0"/>
                        </a:spcAft>
                        <a:buClrTx/>
                        <a:buSzTx/>
                        <a:buFontTx/>
                        <a:buNone/>
                        <a:tabLst/>
                      </a:pPr>
                      <a:r>
                        <a:rPr kumimoji="0" lang="en-US" sz="1300" b="0" i="0" u="none" strike="noStrike" cap="none" normalizeH="0" baseline="0" dirty="0" smtClean="0">
                          <a:ln>
                            <a:noFill/>
                          </a:ln>
                          <a:solidFill>
                            <a:srgbClr val="10253F"/>
                          </a:solidFill>
                          <a:effectLst/>
                          <a:latin typeface="Calibri" pitchFamily="34" charset="0"/>
                          <a:cs typeface="Arial" charset="0"/>
                        </a:rPr>
                        <a:t>Geological reserves of uranium</a:t>
                      </a:r>
                    </a:p>
                  </a:txBody>
                  <a:tcPr marL="99060" marR="9906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ts val="313"/>
                        </a:spcBef>
                        <a:spcAft>
                          <a:spcPct val="0"/>
                        </a:spcAft>
                        <a:buClrTx/>
                        <a:buSzTx/>
                        <a:buFontTx/>
                        <a:buNone/>
                        <a:tabLst/>
                      </a:pPr>
                      <a:r>
                        <a:rPr kumimoji="0" lang="en-US" sz="1300" b="0" i="0" u="none" strike="noStrike" cap="none" normalizeH="0" baseline="0" smtClean="0">
                          <a:ln>
                            <a:noFill/>
                          </a:ln>
                          <a:solidFill>
                            <a:srgbClr val="10253F"/>
                          </a:solidFill>
                          <a:effectLst/>
                          <a:latin typeface="Calibri" pitchFamily="34" charset="0"/>
                          <a:cs typeface="Arial" charset="0"/>
                        </a:rPr>
                        <a:t>319 thou. t</a:t>
                      </a:r>
                    </a:p>
                  </a:txBody>
                  <a:tcPr marL="99060" marR="9906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280988">
                <a:tc>
                  <a:txBody>
                    <a:bodyPr/>
                    <a:lstStyle/>
                    <a:p>
                      <a:pPr marL="0" marR="0" lvl="0" indent="0" algn="ctr" defTabSz="914400" rtl="0" eaLnBrk="1" fontAlgn="base" latinLnBrk="0" hangingPunct="1">
                        <a:lnSpc>
                          <a:spcPct val="100000"/>
                        </a:lnSpc>
                        <a:spcBef>
                          <a:spcPts val="313"/>
                        </a:spcBef>
                        <a:spcAft>
                          <a:spcPct val="0"/>
                        </a:spcAft>
                        <a:buClrTx/>
                        <a:buSzTx/>
                        <a:buFontTx/>
                        <a:buNone/>
                        <a:tabLst/>
                      </a:pPr>
                      <a:r>
                        <a:rPr kumimoji="0" lang="en-US" sz="1300" b="0" i="0" u="none" strike="noStrike" cap="none" normalizeH="0" baseline="0" smtClean="0">
                          <a:ln>
                            <a:noFill/>
                          </a:ln>
                          <a:solidFill>
                            <a:srgbClr val="10253F"/>
                          </a:solidFill>
                          <a:effectLst/>
                          <a:latin typeface="Calibri" pitchFamily="34" charset="0"/>
                          <a:cs typeface="Arial" charset="0"/>
                        </a:rPr>
                        <a:t>Geological reserves of gold</a:t>
                      </a:r>
                    </a:p>
                  </a:txBody>
                  <a:tcPr marL="99060" marR="9906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ts val="313"/>
                        </a:spcBef>
                        <a:spcAft>
                          <a:spcPct val="0"/>
                        </a:spcAft>
                        <a:buClrTx/>
                        <a:buSzTx/>
                        <a:buFontTx/>
                        <a:buNone/>
                        <a:tabLst/>
                      </a:pPr>
                      <a:r>
                        <a:rPr kumimoji="0" lang="en-US" sz="1300" b="0" i="0" u="none" strike="noStrike" cap="none" normalizeH="0" baseline="0" smtClean="0">
                          <a:ln>
                            <a:noFill/>
                          </a:ln>
                          <a:solidFill>
                            <a:srgbClr val="10253F"/>
                          </a:solidFill>
                          <a:effectLst/>
                          <a:latin typeface="Calibri" pitchFamily="34" charset="0"/>
                          <a:cs typeface="Arial" charset="0"/>
                        </a:rPr>
                        <a:t>170 t</a:t>
                      </a:r>
                    </a:p>
                  </a:txBody>
                  <a:tcPr marL="99060" marR="9906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280988">
                <a:tc gridSpan="2">
                  <a:txBody>
                    <a:bodyPr/>
                    <a:lstStyle/>
                    <a:p>
                      <a:pPr marL="0" marR="0" lvl="0" indent="0" algn="ctr" defTabSz="914400" rtl="0" eaLnBrk="1" fontAlgn="base" latinLnBrk="0" hangingPunct="1">
                        <a:lnSpc>
                          <a:spcPct val="100000"/>
                        </a:lnSpc>
                        <a:spcBef>
                          <a:spcPts val="313"/>
                        </a:spcBef>
                        <a:spcAft>
                          <a:spcPct val="0"/>
                        </a:spcAft>
                        <a:buClrTx/>
                        <a:buSzTx/>
                        <a:buFontTx/>
                        <a:buNone/>
                        <a:tabLst/>
                      </a:pPr>
                      <a:r>
                        <a:rPr kumimoji="0" lang="en-US" sz="1300" b="1" i="0" u="none" strike="noStrike" cap="none" normalizeH="0" baseline="0" smtClean="0">
                          <a:ln>
                            <a:noFill/>
                          </a:ln>
                          <a:solidFill>
                            <a:srgbClr val="10253F"/>
                          </a:solidFill>
                          <a:effectLst/>
                          <a:latin typeface="Calibri" pitchFamily="34" charset="0"/>
                          <a:cs typeface="Arial" charset="0"/>
                        </a:rPr>
                        <a:t>Yuzhnaya Zone (top-priority project ) </a:t>
                      </a:r>
                    </a:p>
                  </a:txBody>
                  <a:tcPr marL="99060" marR="9906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hMerge="1">
                  <a:txBody>
                    <a:bodyPr/>
                    <a:lstStyle/>
                    <a:p>
                      <a:endParaRPr lang="ru-RU"/>
                    </a:p>
                  </a:txBody>
                  <a:tcPr/>
                </a:tc>
              </a:tr>
              <a:tr h="280988">
                <a:tc>
                  <a:txBody>
                    <a:bodyPr/>
                    <a:lstStyle/>
                    <a:p>
                      <a:pPr marL="0" marR="0" lvl="0" indent="0" algn="ctr" defTabSz="914400" rtl="0" eaLnBrk="1" fontAlgn="base" latinLnBrk="0" hangingPunct="1">
                        <a:lnSpc>
                          <a:spcPct val="100000"/>
                        </a:lnSpc>
                        <a:spcBef>
                          <a:spcPts val="313"/>
                        </a:spcBef>
                        <a:spcAft>
                          <a:spcPct val="0"/>
                        </a:spcAft>
                        <a:buClrTx/>
                        <a:buSzTx/>
                        <a:buFontTx/>
                        <a:buNone/>
                        <a:tabLst/>
                      </a:pPr>
                      <a:r>
                        <a:rPr kumimoji="0" lang="en-US" sz="1300" b="0" i="0" u="none" strike="noStrike" cap="none" normalizeH="0" baseline="0" dirty="0" smtClean="0">
                          <a:ln>
                            <a:noFill/>
                          </a:ln>
                          <a:solidFill>
                            <a:srgbClr val="10253F"/>
                          </a:solidFill>
                          <a:effectLst/>
                          <a:latin typeface="Calibri" pitchFamily="34" charset="0"/>
                          <a:cs typeface="Arial" charset="0"/>
                        </a:rPr>
                        <a:t>Geological resources of uranium </a:t>
                      </a:r>
                      <a:r>
                        <a:rPr kumimoji="0" lang="en-US" sz="1300" b="0" i="0" u="none" strike="noStrike" cap="none" normalizeH="0" baseline="0" dirty="0" smtClean="0">
                          <a:ln>
                            <a:noFill/>
                          </a:ln>
                          <a:solidFill>
                            <a:srgbClr val="000000"/>
                          </a:solidFill>
                          <a:effectLst/>
                          <a:latin typeface="Calibri" pitchFamily="34" charset="0"/>
                          <a:cs typeface="Arial" charset="0"/>
                        </a:rPr>
                        <a:t>(</a:t>
                      </a:r>
                      <a:r>
                        <a:rPr kumimoji="0" lang="en-US" sz="1300" b="0" i="0" u="none" strike="noStrike" cap="none" normalizeH="0" baseline="0" dirty="0" err="1" smtClean="0">
                          <a:ln>
                            <a:noFill/>
                          </a:ln>
                          <a:solidFill>
                            <a:srgbClr val="000000"/>
                          </a:solidFill>
                          <a:effectLst/>
                          <a:latin typeface="Calibri" pitchFamily="34" charset="0"/>
                          <a:cs typeface="Arial" charset="0"/>
                        </a:rPr>
                        <a:t>JORC</a:t>
                      </a:r>
                      <a:r>
                        <a:rPr kumimoji="0" lang="en-US" sz="1300" b="0" i="0" u="none" strike="noStrike" cap="none" normalizeH="0" baseline="0" dirty="0" smtClean="0">
                          <a:ln>
                            <a:noFill/>
                          </a:ln>
                          <a:solidFill>
                            <a:srgbClr val="000000"/>
                          </a:solidFill>
                          <a:effectLst/>
                          <a:latin typeface="Calibri" pitchFamily="34" charset="0"/>
                          <a:cs typeface="Arial" charset="0"/>
                        </a:rPr>
                        <a:t>)</a:t>
                      </a:r>
                    </a:p>
                  </a:txBody>
                  <a:tcPr marL="99060" marR="9906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rgbClr val="000000"/>
                          </a:solidFill>
                          <a:effectLst/>
                          <a:latin typeface="Calibri" pitchFamily="34" charset="0"/>
                          <a:cs typeface="Arial" charset="0"/>
                        </a:rPr>
                        <a:t>230 thou. t</a:t>
                      </a:r>
                    </a:p>
                  </a:txBody>
                  <a:tcPr marL="99060" marR="9906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280988">
                <a:tc>
                  <a:txBody>
                    <a:bodyPr/>
                    <a:lstStyle/>
                    <a:p>
                      <a:pPr marL="0" marR="0" lvl="0" indent="0" algn="ctr" defTabSz="914400" rtl="0" eaLnBrk="1" fontAlgn="base" latinLnBrk="0" hangingPunct="1">
                        <a:lnSpc>
                          <a:spcPct val="100000"/>
                        </a:lnSpc>
                        <a:spcBef>
                          <a:spcPts val="313"/>
                        </a:spcBef>
                        <a:spcAft>
                          <a:spcPct val="0"/>
                        </a:spcAft>
                        <a:buClrTx/>
                        <a:buSzTx/>
                        <a:buFontTx/>
                        <a:buNone/>
                        <a:tabLst/>
                      </a:pPr>
                      <a:r>
                        <a:rPr kumimoji="0" lang="en-US" sz="1300" b="0" i="0" u="none" strike="noStrike" cap="none" normalizeH="0" baseline="0" dirty="0" smtClean="0">
                          <a:ln>
                            <a:noFill/>
                          </a:ln>
                          <a:solidFill>
                            <a:srgbClr val="10253F"/>
                          </a:solidFill>
                          <a:effectLst/>
                          <a:latin typeface="Calibri" pitchFamily="34" charset="0"/>
                          <a:cs typeface="Arial" charset="0"/>
                        </a:rPr>
                        <a:t>Geological resources of gold </a:t>
                      </a:r>
                      <a:r>
                        <a:rPr kumimoji="0" lang="en-US" sz="1300" b="0" i="0" u="none" strike="noStrike" cap="none" normalizeH="0" baseline="0" dirty="0" smtClean="0">
                          <a:ln>
                            <a:noFill/>
                          </a:ln>
                          <a:solidFill>
                            <a:srgbClr val="000000"/>
                          </a:solidFill>
                          <a:effectLst/>
                          <a:latin typeface="Calibri" pitchFamily="34" charset="0"/>
                          <a:cs typeface="Arial" charset="0"/>
                        </a:rPr>
                        <a:t>(</a:t>
                      </a:r>
                      <a:r>
                        <a:rPr kumimoji="0" lang="en-US" sz="1300" b="0" i="0" u="none" strike="noStrike" cap="none" normalizeH="0" baseline="0" dirty="0" err="1" smtClean="0">
                          <a:ln>
                            <a:noFill/>
                          </a:ln>
                          <a:solidFill>
                            <a:srgbClr val="000000"/>
                          </a:solidFill>
                          <a:effectLst/>
                          <a:latin typeface="Calibri" pitchFamily="34" charset="0"/>
                          <a:cs typeface="Arial" charset="0"/>
                        </a:rPr>
                        <a:t>JORC</a:t>
                      </a:r>
                      <a:r>
                        <a:rPr kumimoji="0" lang="en-US" sz="1300" b="0" i="0" u="none" strike="noStrike" cap="none" normalizeH="0" baseline="0" dirty="0" smtClean="0">
                          <a:ln>
                            <a:noFill/>
                          </a:ln>
                          <a:solidFill>
                            <a:srgbClr val="000000"/>
                          </a:solidFill>
                          <a:effectLst/>
                          <a:latin typeface="Calibri" pitchFamily="34" charset="0"/>
                          <a:cs typeface="Arial" charset="0"/>
                        </a:rPr>
                        <a:t>)</a:t>
                      </a:r>
                    </a:p>
                  </a:txBody>
                  <a:tcPr marL="99060" marR="9906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rgbClr val="000000"/>
                          </a:solidFill>
                          <a:effectLst/>
                          <a:latin typeface="Calibri" pitchFamily="34" charset="0"/>
                          <a:cs typeface="Arial" charset="0"/>
                        </a:rPr>
                        <a:t>89 t</a:t>
                      </a:r>
                    </a:p>
                  </a:txBody>
                  <a:tcPr marL="99060" marR="9906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bl>
          </a:graphicData>
        </a:graphic>
      </p:graphicFrame>
      <p:sp>
        <p:nvSpPr>
          <p:cNvPr id="21" name="TextBox 20"/>
          <p:cNvSpPr txBox="1"/>
          <p:nvPr/>
        </p:nvSpPr>
        <p:spPr>
          <a:xfrm>
            <a:off x="5210175" y="882650"/>
            <a:ext cx="3933825" cy="488950"/>
          </a:xfrm>
          <a:prstGeom prst="rect">
            <a:avLst/>
          </a:prstGeom>
          <a:solidFill>
            <a:schemeClr val="accent1">
              <a:lumMod val="75000"/>
            </a:schemeClr>
          </a:solidFill>
        </p:spPr>
        <p:txBody>
          <a:bodyPr>
            <a:spAutoFit/>
          </a:bodyPr>
          <a:lstStyle/>
          <a:p>
            <a:pPr algn="ctr">
              <a:defRPr/>
            </a:pPr>
            <a:r>
              <a:rPr lang="en-US" sz="1300" b="1">
                <a:solidFill>
                  <a:srgbClr val="FFFFFF"/>
                </a:solidFill>
                <a:latin typeface="Arial"/>
                <a:cs typeface="Arial"/>
              </a:rPr>
              <a:t>Recoverable resources of the Elkon Uranium Ore District reach 5.6% of the world reserves</a:t>
            </a:r>
          </a:p>
        </p:txBody>
      </p:sp>
      <p:graphicFrame>
        <p:nvGraphicFramePr>
          <p:cNvPr id="22" name="Диаграмма 21"/>
          <p:cNvGraphicFramePr/>
          <p:nvPr/>
        </p:nvGraphicFramePr>
        <p:xfrm>
          <a:off x="5286380" y="1438260"/>
          <a:ext cx="3651913" cy="1920922"/>
        </p:xfrm>
        <a:graphic>
          <a:graphicData uri="http://schemas.openxmlformats.org/drawingml/2006/chart">
            <c:chart xmlns:c="http://schemas.openxmlformats.org/drawingml/2006/chart" xmlns:r="http://schemas.openxmlformats.org/officeDocument/2006/relationships" r:id="rId3"/>
          </a:graphicData>
        </a:graphic>
      </p:graphicFrame>
      <p:sp>
        <p:nvSpPr>
          <p:cNvPr id="23" name="Овал 22"/>
          <p:cNvSpPr/>
          <p:nvPr/>
        </p:nvSpPr>
        <p:spPr>
          <a:xfrm rot="18861712">
            <a:off x="1997869" y="1767681"/>
            <a:ext cx="1768475" cy="2735263"/>
          </a:xfrm>
          <a:prstGeom prst="ellipse">
            <a:avLst/>
          </a:prstGeom>
          <a:solidFill>
            <a:schemeClr val="accent2">
              <a:lumMod val="60000"/>
              <a:lumOff val="40000"/>
              <a:alpha val="29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200" b="1">
                <a:solidFill>
                  <a:srgbClr val="E77817">
                    <a:lumMod val="50000"/>
                  </a:srgbClr>
                </a:solidFill>
              </a:rPr>
              <a:t>Reserves </a:t>
            </a:r>
          </a:p>
          <a:p>
            <a:pPr algn="ctr">
              <a:defRPr/>
            </a:pPr>
            <a:r>
              <a:rPr lang="en-US" sz="1200" b="1">
                <a:solidFill>
                  <a:srgbClr val="E77817">
                    <a:lumMod val="50000"/>
                  </a:srgbClr>
                </a:solidFill>
              </a:rPr>
              <a:t>of the Elkon MMP</a:t>
            </a:r>
          </a:p>
        </p:txBody>
      </p:sp>
      <p:sp>
        <p:nvSpPr>
          <p:cNvPr id="16424" name="Rectangle 3"/>
          <p:cNvSpPr txBox="1">
            <a:spLocks noChangeArrowheads="1"/>
          </p:cNvSpPr>
          <p:nvPr/>
        </p:nvSpPr>
        <p:spPr bwMode="auto">
          <a:xfrm>
            <a:off x="1179513" y="133350"/>
            <a:ext cx="6786562" cy="495300"/>
          </a:xfrm>
          <a:prstGeom prst="rect">
            <a:avLst/>
          </a:prstGeom>
          <a:noFill/>
          <a:ln w="9525">
            <a:noFill/>
            <a:miter lim="800000"/>
            <a:headEnd/>
            <a:tailEnd/>
          </a:ln>
        </p:spPr>
        <p:txBody>
          <a:bodyPr anchor="ctr"/>
          <a:lstStyle/>
          <a:p>
            <a:pPr marL="447675" lvl="1" indent="-273050" algn="ctr" defTabSz="273050">
              <a:spcBef>
                <a:spcPts val="1200"/>
              </a:spcBef>
            </a:pPr>
            <a:r>
              <a:rPr lang="en-US" sz="2000" b="1">
                <a:solidFill>
                  <a:srgbClr val="00357F"/>
                </a:solidFill>
                <a:latin typeface="Calibri" pitchFamily="34" charset="0"/>
                <a:cs typeface="Arial" charset="0"/>
              </a:rPr>
              <a:t>Elkon project role in uranium reserves of the world</a:t>
            </a:r>
          </a:p>
        </p:txBody>
      </p:sp>
      <p:sp>
        <p:nvSpPr>
          <p:cNvPr id="16425" name="Номер слайда 3"/>
          <p:cNvSpPr>
            <a:spLocks noGrp="1"/>
          </p:cNvSpPr>
          <p:nvPr>
            <p:ph type="sldNum" sz="quarter" idx="12"/>
          </p:nvPr>
        </p:nvSpPr>
        <p:spPr bwMode="auto">
          <a:xfrm>
            <a:off x="7019925" y="6508750"/>
            <a:ext cx="2133600" cy="365125"/>
          </a:xfrm>
          <a:ln>
            <a:miter lim="800000"/>
            <a:headEnd/>
            <a:tailEnd/>
          </a:ln>
        </p:spPr>
        <p:txBody>
          <a:bodyPr wrap="square" numCol="1" anchorCtr="0" compatLnSpc="1">
            <a:prstTxWarp prst="textNoShape">
              <a:avLst/>
            </a:prstTxWarp>
          </a:bodyPr>
          <a:lstStyle/>
          <a:p>
            <a:pPr fontAlgn="base">
              <a:spcBef>
                <a:spcPct val="0"/>
              </a:spcBef>
              <a:spcAft>
                <a:spcPct val="0"/>
              </a:spcAft>
              <a:defRPr/>
            </a:pPr>
            <a:fld id="{E1A86C69-F014-44E1-813D-1EA905CE699A}" type="slidenum">
              <a:rPr lang="en-US" b="1" smtClean="0">
                <a:solidFill>
                  <a:srgbClr val="00357F"/>
                </a:solidFill>
              </a:rPr>
              <a:pPr fontAlgn="base">
                <a:spcBef>
                  <a:spcPct val="0"/>
                </a:spcBef>
                <a:spcAft>
                  <a:spcPct val="0"/>
                </a:spcAft>
                <a:defRPr/>
              </a:pPr>
              <a:t>3</a:t>
            </a:fld>
            <a:endParaRPr lang="en-US" b="1" smtClean="0">
              <a:solidFill>
                <a:srgbClr val="00357F"/>
              </a:solidFill>
            </a:endParaRPr>
          </a:p>
        </p:txBody>
      </p:sp>
      <p:sp>
        <p:nvSpPr>
          <p:cNvPr id="16426" name="Text Box 16"/>
          <p:cNvSpPr txBox="1">
            <a:spLocks noChangeArrowheads="1"/>
          </p:cNvSpPr>
          <p:nvPr/>
        </p:nvSpPr>
        <p:spPr bwMode="auto">
          <a:xfrm>
            <a:off x="68263" y="2095500"/>
            <a:ext cx="1470025" cy="261938"/>
          </a:xfrm>
          <a:prstGeom prst="rect">
            <a:avLst/>
          </a:prstGeom>
          <a:solidFill>
            <a:srgbClr val="FF0000"/>
          </a:solidFill>
          <a:ln w="9525" algn="ctr">
            <a:noFill/>
            <a:miter lim="800000"/>
            <a:headEnd/>
            <a:tailEnd/>
          </a:ln>
        </p:spPr>
        <p:txBody>
          <a:bodyPr anchor="ctr">
            <a:spAutoFit/>
          </a:bodyPr>
          <a:lstStyle/>
          <a:p>
            <a:r>
              <a:rPr lang="en-US" sz="1100">
                <a:solidFill>
                  <a:schemeClr val="bg1"/>
                </a:solidFill>
              </a:rPr>
              <a:t>Interesnaya Zone</a:t>
            </a:r>
          </a:p>
        </p:txBody>
      </p:sp>
      <p:sp>
        <p:nvSpPr>
          <p:cNvPr id="16427" name="Text Box 16"/>
          <p:cNvSpPr txBox="1">
            <a:spLocks noChangeArrowheads="1"/>
          </p:cNvSpPr>
          <p:nvPr/>
        </p:nvSpPr>
        <p:spPr bwMode="auto">
          <a:xfrm>
            <a:off x="2838450" y="1839913"/>
            <a:ext cx="923925" cy="260350"/>
          </a:xfrm>
          <a:prstGeom prst="rect">
            <a:avLst/>
          </a:prstGeom>
          <a:solidFill>
            <a:srgbClr val="FF0000"/>
          </a:solidFill>
          <a:ln w="9525" algn="ctr">
            <a:noFill/>
            <a:miter lim="800000"/>
            <a:headEnd/>
            <a:tailEnd/>
          </a:ln>
        </p:spPr>
        <p:txBody>
          <a:bodyPr anchor="ctr">
            <a:spAutoFit/>
          </a:bodyPr>
          <a:lstStyle/>
          <a:p>
            <a:pPr algn="ctr"/>
            <a:r>
              <a:rPr lang="en-US" sz="1100">
                <a:solidFill>
                  <a:schemeClr val="bg1"/>
                </a:solidFill>
              </a:rPr>
              <a:t>Elkon</a:t>
            </a:r>
          </a:p>
        </p:txBody>
      </p:sp>
      <p:sp>
        <p:nvSpPr>
          <p:cNvPr id="16428" name="Text Box 16"/>
          <p:cNvSpPr txBox="1">
            <a:spLocks noChangeArrowheads="1"/>
          </p:cNvSpPr>
          <p:nvPr/>
        </p:nvSpPr>
        <p:spPr bwMode="auto">
          <a:xfrm>
            <a:off x="3557588" y="2216150"/>
            <a:ext cx="923925" cy="260350"/>
          </a:xfrm>
          <a:prstGeom prst="rect">
            <a:avLst/>
          </a:prstGeom>
          <a:solidFill>
            <a:srgbClr val="FF0000"/>
          </a:solidFill>
          <a:ln w="9525" algn="ctr">
            <a:noFill/>
            <a:miter lim="800000"/>
            <a:headEnd/>
            <a:tailEnd/>
          </a:ln>
        </p:spPr>
        <p:txBody>
          <a:bodyPr anchor="ctr">
            <a:spAutoFit/>
          </a:bodyPr>
          <a:lstStyle/>
          <a:p>
            <a:pPr algn="ctr"/>
            <a:r>
              <a:rPr lang="en-US" sz="1100">
                <a:solidFill>
                  <a:schemeClr val="bg1"/>
                </a:solidFill>
              </a:rPr>
              <a:t>Severnoye</a:t>
            </a:r>
          </a:p>
        </p:txBody>
      </p:sp>
      <p:sp>
        <p:nvSpPr>
          <p:cNvPr id="16429" name="Text Box 16"/>
          <p:cNvSpPr txBox="1">
            <a:spLocks noChangeArrowheads="1"/>
          </p:cNvSpPr>
          <p:nvPr/>
        </p:nvSpPr>
        <p:spPr bwMode="auto">
          <a:xfrm>
            <a:off x="3746500" y="2692400"/>
            <a:ext cx="973138" cy="261938"/>
          </a:xfrm>
          <a:prstGeom prst="rect">
            <a:avLst/>
          </a:prstGeom>
          <a:solidFill>
            <a:srgbClr val="FF0000"/>
          </a:solidFill>
          <a:ln w="9525" algn="ctr">
            <a:noFill/>
            <a:miter lim="800000"/>
            <a:headEnd/>
            <a:tailEnd/>
          </a:ln>
        </p:spPr>
        <p:txBody>
          <a:bodyPr anchor="ctr">
            <a:spAutoFit/>
          </a:bodyPr>
          <a:lstStyle/>
          <a:p>
            <a:r>
              <a:rPr lang="en-US" sz="1100">
                <a:solidFill>
                  <a:schemeClr val="bg1"/>
                </a:solidFill>
              </a:rPr>
              <a:t>Druzhnoye</a:t>
            </a:r>
          </a:p>
        </p:txBody>
      </p:sp>
      <p:sp>
        <p:nvSpPr>
          <p:cNvPr id="16430" name="Text Box 16"/>
          <p:cNvSpPr txBox="1">
            <a:spLocks noChangeArrowheads="1"/>
          </p:cNvSpPr>
          <p:nvPr/>
        </p:nvSpPr>
        <p:spPr bwMode="auto">
          <a:xfrm>
            <a:off x="4011613" y="3152775"/>
            <a:ext cx="1200150" cy="209550"/>
          </a:xfrm>
          <a:prstGeom prst="rect">
            <a:avLst/>
          </a:prstGeom>
          <a:solidFill>
            <a:srgbClr val="FF0000"/>
          </a:solidFill>
          <a:ln w="9525" algn="ctr">
            <a:noFill/>
            <a:miter lim="800000"/>
            <a:headEnd/>
            <a:tailEnd/>
          </a:ln>
        </p:spPr>
        <p:txBody>
          <a:bodyPr lIns="0" tIns="0" rIns="0" bIns="0" anchor="ctr"/>
          <a:lstStyle/>
          <a:p>
            <a:pPr algn="ctr"/>
            <a:r>
              <a:rPr lang="en-US" sz="1100">
                <a:solidFill>
                  <a:schemeClr val="bg1"/>
                </a:solidFill>
              </a:rPr>
              <a:t>Neprokhodimoye</a:t>
            </a:r>
          </a:p>
        </p:txBody>
      </p:sp>
      <p:sp>
        <p:nvSpPr>
          <p:cNvPr id="16431" name="TextBox 27"/>
          <p:cNvSpPr txBox="1">
            <a:spLocks noChangeArrowheads="1"/>
          </p:cNvSpPr>
          <p:nvPr/>
        </p:nvSpPr>
        <p:spPr bwMode="auto">
          <a:xfrm>
            <a:off x="1365250" y="704850"/>
            <a:ext cx="2108200" cy="276225"/>
          </a:xfrm>
          <a:prstGeom prst="rect">
            <a:avLst/>
          </a:prstGeom>
          <a:noFill/>
          <a:ln w="9525">
            <a:noFill/>
            <a:miter lim="800000"/>
            <a:headEnd/>
            <a:tailEnd/>
          </a:ln>
        </p:spPr>
        <p:txBody>
          <a:bodyPr lIns="0" tIns="0" rIns="0" bIns="0" anchor="ctr">
            <a:spAutoFit/>
          </a:bodyPr>
          <a:lstStyle/>
          <a:p>
            <a:endParaRPr lang="en-US"/>
          </a:p>
        </p:txBody>
      </p:sp>
      <p:sp>
        <p:nvSpPr>
          <p:cNvPr id="16432" name="Text Box 16"/>
          <p:cNvSpPr txBox="1">
            <a:spLocks noChangeArrowheads="1"/>
          </p:cNvSpPr>
          <p:nvPr/>
        </p:nvSpPr>
        <p:spPr bwMode="auto">
          <a:xfrm>
            <a:off x="914400" y="3200400"/>
            <a:ext cx="1054100" cy="371475"/>
          </a:xfrm>
          <a:prstGeom prst="rect">
            <a:avLst/>
          </a:prstGeom>
          <a:solidFill>
            <a:srgbClr val="FF0000"/>
          </a:solidFill>
          <a:ln w="9525" algn="ctr">
            <a:noFill/>
            <a:miter lim="800000"/>
            <a:headEnd/>
            <a:tailEnd/>
          </a:ln>
        </p:spPr>
        <p:txBody>
          <a:bodyPr lIns="0" tIns="0" rIns="0" bIns="0" anchor="ctr"/>
          <a:lstStyle/>
          <a:p>
            <a:pPr algn="ctr"/>
            <a:r>
              <a:rPr lang="en-US" sz="1100">
                <a:solidFill>
                  <a:schemeClr val="bg1"/>
                </a:solidFill>
              </a:rPr>
              <a:t>Elkon plateau</a:t>
            </a:r>
          </a:p>
        </p:txBody>
      </p:sp>
      <p:sp>
        <p:nvSpPr>
          <p:cNvPr id="16433" name="Text Box 16"/>
          <p:cNvSpPr txBox="1">
            <a:spLocks noChangeArrowheads="1"/>
          </p:cNvSpPr>
          <p:nvPr/>
        </p:nvSpPr>
        <p:spPr bwMode="auto">
          <a:xfrm>
            <a:off x="1776413" y="3686175"/>
            <a:ext cx="923925" cy="219075"/>
          </a:xfrm>
          <a:prstGeom prst="rect">
            <a:avLst/>
          </a:prstGeom>
          <a:solidFill>
            <a:srgbClr val="FF0000"/>
          </a:solidFill>
          <a:ln w="9525" algn="ctr">
            <a:noFill/>
            <a:miter lim="800000"/>
            <a:headEnd/>
            <a:tailEnd/>
          </a:ln>
        </p:spPr>
        <p:txBody>
          <a:bodyPr lIns="0" tIns="0" rIns="0" bIns="0" anchor="ctr"/>
          <a:lstStyle/>
          <a:p>
            <a:pPr algn="ctr"/>
            <a:r>
              <a:rPr lang="en-US" sz="1100">
                <a:solidFill>
                  <a:schemeClr val="bg1"/>
                </a:solidFill>
              </a:rPr>
              <a:t>Kurung</a:t>
            </a:r>
          </a:p>
        </p:txBody>
      </p:sp>
      <p:sp>
        <p:nvSpPr>
          <p:cNvPr id="16434" name="Text Box 16"/>
          <p:cNvSpPr txBox="1">
            <a:spLocks noChangeArrowheads="1"/>
          </p:cNvSpPr>
          <p:nvPr/>
        </p:nvSpPr>
        <p:spPr bwMode="auto">
          <a:xfrm>
            <a:off x="2495550" y="4543425"/>
            <a:ext cx="942975" cy="185738"/>
          </a:xfrm>
          <a:prstGeom prst="rect">
            <a:avLst/>
          </a:prstGeom>
          <a:solidFill>
            <a:srgbClr val="FF0000"/>
          </a:solidFill>
          <a:ln w="9525" algn="ctr">
            <a:noFill/>
            <a:miter lim="800000"/>
            <a:headEnd/>
            <a:tailEnd/>
          </a:ln>
        </p:spPr>
        <p:txBody>
          <a:bodyPr lIns="0" tIns="0" rIns="0" bIns="0" anchor="ctr"/>
          <a:lstStyle/>
          <a:p>
            <a:pPr algn="ctr"/>
            <a:r>
              <a:rPr lang="en-US" sz="1100">
                <a:solidFill>
                  <a:schemeClr val="bg1"/>
                </a:solidFill>
              </a:rPr>
              <a:t>Lunnoye</a:t>
            </a:r>
          </a:p>
        </p:txBody>
      </p:sp>
      <p:sp>
        <p:nvSpPr>
          <p:cNvPr id="16435" name="Text Box 16"/>
          <p:cNvSpPr txBox="1">
            <a:spLocks noChangeArrowheads="1"/>
          </p:cNvSpPr>
          <p:nvPr/>
        </p:nvSpPr>
        <p:spPr bwMode="auto">
          <a:xfrm>
            <a:off x="625475" y="5513388"/>
            <a:ext cx="4318000" cy="415925"/>
          </a:xfrm>
          <a:prstGeom prst="rect">
            <a:avLst/>
          </a:prstGeom>
          <a:solidFill>
            <a:schemeClr val="bg1"/>
          </a:solidFill>
          <a:ln w="9525" algn="ctr">
            <a:noFill/>
            <a:miter lim="800000"/>
            <a:headEnd/>
            <a:tailEnd/>
          </a:ln>
        </p:spPr>
        <p:txBody>
          <a:bodyPr lIns="0" tIns="0" rIns="0" bIns="0" anchor="ctr"/>
          <a:lstStyle/>
          <a:p>
            <a:r>
              <a:rPr lang="en-US" sz="800"/>
              <a:t>1 – Mesozoic intrusions; 2 – platform carbon-bearing Cambrian bodies; </a:t>
            </a:r>
            <a:br>
              <a:rPr lang="en-US" sz="800"/>
            </a:br>
            <a:r>
              <a:rPr lang="en-US" sz="800"/>
              <a:t>3 – metamorphits and granitoids; 4 – blastomylonites; 5 – revived ancient splits; 6 – Mesozoic tectonic zones; 7 – uranium deposits</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10" descr="map1"/>
          <p:cNvPicPr>
            <a:picLocks noChangeAspect="1" noChangeArrowheads="1"/>
          </p:cNvPicPr>
          <p:nvPr/>
        </p:nvPicPr>
        <p:blipFill>
          <a:blip r:embed="rId2" cstate="print"/>
          <a:srcRect t="4192" b="11876"/>
          <a:stretch>
            <a:fillRect/>
          </a:stretch>
        </p:blipFill>
        <p:spPr bwMode="auto">
          <a:xfrm>
            <a:off x="4763" y="885825"/>
            <a:ext cx="6508750" cy="5634038"/>
          </a:xfrm>
          <a:prstGeom prst="rect">
            <a:avLst/>
          </a:prstGeom>
          <a:noFill/>
          <a:ln w="9525">
            <a:noFill/>
            <a:miter lim="800000"/>
            <a:headEnd/>
            <a:tailEnd/>
          </a:ln>
        </p:spPr>
      </p:pic>
      <p:sp>
        <p:nvSpPr>
          <p:cNvPr id="17410" name="Rectangle 5"/>
          <p:cNvSpPr>
            <a:spLocks noChangeArrowheads="1"/>
          </p:cNvSpPr>
          <p:nvPr/>
        </p:nvSpPr>
        <p:spPr bwMode="auto">
          <a:xfrm>
            <a:off x="2386013" y="5813425"/>
            <a:ext cx="161925" cy="544513"/>
          </a:xfrm>
          <a:prstGeom prst="rect">
            <a:avLst/>
          </a:prstGeom>
          <a:noFill/>
          <a:ln w="19050">
            <a:solidFill>
              <a:schemeClr val="tx1"/>
            </a:solidFill>
            <a:miter lim="800000"/>
            <a:headEnd/>
            <a:tailEnd/>
          </a:ln>
        </p:spPr>
        <p:txBody>
          <a:bodyPr wrap="none" anchor="ctr"/>
          <a:lstStyle/>
          <a:p>
            <a:pPr algn="ctr"/>
            <a:endParaRPr lang="en-US">
              <a:solidFill>
                <a:srgbClr val="000000"/>
              </a:solidFill>
              <a:cs typeface="Arial" charset="0"/>
            </a:endParaRPr>
          </a:p>
        </p:txBody>
      </p:sp>
      <p:sp>
        <p:nvSpPr>
          <p:cNvPr id="17411" name="Line 6"/>
          <p:cNvSpPr>
            <a:spLocks noChangeShapeType="1"/>
          </p:cNvSpPr>
          <p:nvPr/>
        </p:nvSpPr>
        <p:spPr bwMode="auto">
          <a:xfrm flipH="1">
            <a:off x="2447925" y="3295650"/>
            <a:ext cx="4552950" cy="2789238"/>
          </a:xfrm>
          <a:prstGeom prst="line">
            <a:avLst/>
          </a:prstGeom>
          <a:noFill/>
          <a:ln w="38100">
            <a:solidFill>
              <a:srgbClr val="FF0000"/>
            </a:solidFill>
            <a:round/>
            <a:headEnd/>
            <a:tailEnd type="triangle" w="med" len="med"/>
          </a:ln>
        </p:spPr>
        <p:txBody>
          <a:bodyPr/>
          <a:lstStyle/>
          <a:p>
            <a:endParaRPr lang="ru-RU"/>
          </a:p>
        </p:txBody>
      </p:sp>
      <p:pic>
        <p:nvPicPr>
          <p:cNvPr id="17412" name="Picture 2" descr="roads copy"/>
          <p:cNvPicPr>
            <a:picLocks noGrp="1" noChangeAspect="1" noChangeArrowheads="1"/>
          </p:cNvPicPr>
          <p:nvPr>
            <p:ph idx="1"/>
          </p:nvPr>
        </p:nvPicPr>
        <p:blipFill>
          <a:blip r:embed="rId3" cstate="print"/>
          <a:srcRect/>
          <a:stretch>
            <a:fillRect/>
          </a:stretch>
        </p:blipFill>
        <p:spPr>
          <a:xfrm>
            <a:off x="6513513" y="885825"/>
            <a:ext cx="2619375" cy="4560888"/>
          </a:xfrm>
        </p:spPr>
      </p:pic>
      <p:sp>
        <p:nvSpPr>
          <p:cNvPr id="17413" name="Text Box 13"/>
          <p:cNvSpPr txBox="1">
            <a:spLocks noChangeArrowheads="1"/>
          </p:cNvSpPr>
          <p:nvPr/>
        </p:nvSpPr>
        <p:spPr bwMode="auto">
          <a:xfrm>
            <a:off x="6513513" y="5500688"/>
            <a:ext cx="2528887" cy="1165225"/>
          </a:xfrm>
          <a:prstGeom prst="rect">
            <a:avLst/>
          </a:prstGeom>
          <a:solidFill>
            <a:schemeClr val="bg1"/>
          </a:solidFill>
          <a:ln w="9525" algn="ctr">
            <a:solidFill>
              <a:schemeClr val="tx1"/>
            </a:solidFill>
            <a:miter lim="800000"/>
            <a:headEnd/>
            <a:tailEnd/>
          </a:ln>
        </p:spPr>
        <p:txBody>
          <a:bodyPr>
            <a:spAutoFit/>
          </a:bodyPr>
          <a:lstStyle/>
          <a:p>
            <a:pPr eaLnBrk="0" hangingPunct="0"/>
            <a:r>
              <a:rPr lang="en-US" altLang="ja-JP" sz="1400" b="1">
                <a:latin typeface="Calibri" pitchFamily="34" charset="0"/>
                <a:cs typeface="ＭＳ Ｐゴシック"/>
              </a:rPr>
              <a:t>1 – Elkon Uranium Ore District;</a:t>
            </a:r>
          </a:p>
          <a:p>
            <a:pPr eaLnBrk="0" hangingPunct="0"/>
            <a:r>
              <a:rPr lang="en-US" altLang="ja-JP" sz="1400" b="1">
                <a:latin typeface="Calibri" pitchFamily="34" charset="0"/>
                <a:cs typeface="ＭＳ Ｐゴシック"/>
              </a:rPr>
              <a:t>2 – 7 deposits:</a:t>
            </a:r>
          </a:p>
          <a:p>
            <a:pPr eaLnBrk="0" hangingPunct="0"/>
            <a:r>
              <a:rPr lang="en-US" altLang="ja-JP" sz="1400" b="1">
                <a:latin typeface="Calibri" pitchFamily="34" charset="0"/>
                <a:cs typeface="ＭＳ Ｐゴシック"/>
              </a:rPr>
              <a:t>2 – of gold ore; 3 – phlogopite;</a:t>
            </a:r>
          </a:p>
          <a:p>
            <a:pPr eaLnBrk="0" hangingPunct="0"/>
            <a:r>
              <a:rPr lang="en-US" altLang="ja-JP" sz="1400" b="1">
                <a:latin typeface="Calibri" pitchFamily="34" charset="0"/>
                <a:cs typeface="ＭＳ Ｐゴシック"/>
              </a:rPr>
              <a:t>4 – of iron ore; </a:t>
            </a:r>
            <a:r>
              <a:rPr lang="en-US" sz="1400" b="1">
                <a:latin typeface="Calibri" pitchFamily="34" charset="0"/>
              </a:rPr>
              <a:t>5 – apatite;</a:t>
            </a:r>
          </a:p>
          <a:p>
            <a:pPr eaLnBrk="0" hangingPunct="0"/>
            <a:r>
              <a:rPr lang="en-US" sz="1400" b="1">
                <a:latin typeface="Calibri" pitchFamily="34" charset="0"/>
              </a:rPr>
              <a:t>6 – quartz; 7– coal</a:t>
            </a:r>
          </a:p>
        </p:txBody>
      </p:sp>
      <p:sp>
        <p:nvSpPr>
          <p:cNvPr id="10" name="Rectangle 10"/>
          <p:cNvSpPr/>
          <p:nvPr/>
        </p:nvSpPr>
        <p:spPr>
          <a:xfrm>
            <a:off x="123825" y="892175"/>
            <a:ext cx="6219825" cy="1687513"/>
          </a:xfrm>
          <a:prstGeom prst="rect">
            <a:avLst/>
          </a:prstGeom>
          <a:solidFill>
            <a:schemeClr val="tx2">
              <a:lumMod val="20000"/>
              <a:lumOff val="80000"/>
            </a:schemeClr>
          </a:solidFill>
        </p:spPr>
        <p:txBody>
          <a:bodyPr>
            <a:spAutoFit/>
          </a:bodyPr>
          <a:lstStyle/>
          <a:p>
            <a:pPr marL="365125" indent="-365125">
              <a:spcAft>
                <a:spcPts val="838"/>
              </a:spcAft>
              <a:buClr>
                <a:srgbClr val="4F81BD"/>
              </a:buClr>
              <a:buSzPct val="120000"/>
              <a:buFont typeface="Wingdings" pitchFamily="2" charset="2"/>
              <a:buChar char="§"/>
            </a:pPr>
            <a:r>
              <a:rPr lang="en-US" sz="1400" b="1" i="1">
                <a:solidFill>
                  <a:srgbClr val="00357F"/>
                </a:solidFill>
                <a:cs typeface="Arial" charset="0"/>
              </a:rPr>
              <a:t>The nearest settlement is Tommot city, where 10,000 people live. </a:t>
            </a:r>
            <a:br>
              <a:rPr lang="en-US" sz="1400" b="1" i="1">
                <a:solidFill>
                  <a:srgbClr val="00357F"/>
                </a:solidFill>
                <a:cs typeface="Arial" charset="0"/>
              </a:rPr>
            </a:br>
            <a:r>
              <a:rPr lang="en-US" sz="1400" b="1" i="1">
                <a:solidFill>
                  <a:srgbClr val="00357F"/>
                </a:solidFill>
                <a:cs typeface="Arial" charset="0"/>
              </a:rPr>
              <a:t>A branch railway line connects Tommot, Baikal-Amur Mainline and Trans-Siberian Railway. Automobile road and a power supply line lay 10 km to the north of the deposit.</a:t>
            </a:r>
          </a:p>
          <a:p>
            <a:pPr marL="365125" indent="-365125">
              <a:buClr>
                <a:srgbClr val="4F81BD"/>
              </a:buClr>
              <a:buSzPct val="120000"/>
              <a:buFont typeface="Wingdings" pitchFamily="2" charset="2"/>
              <a:buChar char="§"/>
            </a:pPr>
            <a:r>
              <a:rPr lang="en-US" sz="1400" b="1" i="1">
                <a:solidFill>
                  <a:srgbClr val="00357F"/>
                </a:solidFill>
                <a:cs typeface="Arial" charset="0"/>
              </a:rPr>
              <a:t>From the history of deposit development:</a:t>
            </a:r>
          </a:p>
          <a:p>
            <a:pPr marL="712788" lvl="1" indent="-173038">
              <a:buClr>
                <a:srgbClr val="4F81BD"/>
              </a:buClr>
              <a:buFont typeface="Wingdings" pitchFamily="2" charset="2"/>
              <a:buChar char="§"/>
            </a:pPr>
            <a:r>
              <a:rPr lang="en-US" sz="1400" b="1" i="1">
                <a:solidFill>
                  <a:srgbClr val="00357F"/>
                </a:solidFill>
                <a:cs typeface="Arial" charset="0"/>
              </a:rPr>
              <a:t>Deposit discovery: 1960</a:t>
            </a:r>
          </a:p>
          <a:p>
            <a:pPr marL="712788" lvl="1" indent="-173038">
              <a:spcAft>
                <a:spcPts val="838"/>
              </a:spcAft>
              <a:buClr>
                <a:srgbClr val="4F81BD"/>
              </a:buClr>
              <a:buFont typeface="Wingdings" pitchFamily="2" charset="2"/>
              <a:buChar char="§"/>
            </a:pPr>
            <a:r>
              <a:rPr lang="en-US" sz="1400" b="1" i="1">
                <a:solidFill>
                  <a:srgbClr val="00357F"/>
                </a:solidFill>
                <a:cs typeface="Arial" charset="0"/>
              </a:rPr>
              <a:t>Geological prospecting and exploration: 1960–1980 </a:t>
            </a:r>
          </a:p>
        </p:txBody>
      </p:sp>
      <p:sp>
        <p:nvSpPr>
          <p:cNvPr id="17415" name="Rectangle 3"/>
          <p:cNvSpPr txBox="1">
            <a:spLocks noChangeArrowheads="1"/>
          </p:cNvSpPr>
          <p:nvPr/>
        </p:nvSpPr>
        <p:spPr bwMode="auto">
          <a:xfrm>
            <a:off x="873125" y="133350"/>
            <a:ext cx="7251700" cy="495300"/>
          </a:xfrm>
          <a:prstGeom prst="rect">
            <a:avLst/>
          </a:prstGeom>
          <a:noFill/>
          <a:ln w="9525">
            <a:noFill/>
            <a:miter lim="800000"/>
            <a:headEnd/>
            <a:tailEnd/>
          </a:ln>
        </p:spPr>
        <p:txBody>
          <a:bodyPr anchor="ctr"/>
          <a:lstStyle/>
          <a:p>
            <a:pPr marL="447675" lvl="1" indent="-273050" algn="ctr" defTabSz="273050">
              <a:spcBef>
                <a:spcPts val="1200"/>
              </a:spcBef>
            </a:pPr>
            <a:r>
              <a:rPr lang="en-US" sz="2000" b="1">
                <a:solidFill>
                  <a:srgbClr val="00357F"/>
                </a:solidFill>
                <a:latin typeface="Calibri" pitchFamily="34" charset="0"/>
                <a:cs typeface="Arial" charset="0"/>
              </a:rPr>
              <a:t>Elkon Uranium Ore District</a:t>
            </a:r>
          </a:p>
        </p:txBody>
      </p:sp>
      <p:sp>
        <p:nvSpPr>
          <p:cNvPr id="17416" name="Номер слайда 3"/>
          <p:cNvSpPr>
            <a:spLocks noGrp="1"/>
          </p:cNvSpPr>
          <p:nvPr>
            <p:ph type="sldNum" sz="quarter" idx="12"/>
          </p:nvPr>
        </p:nvSpPr>
        <p:spPr bwMode="auto">
          <a:xfrm>
            <a:off x="7019925" y="6508750"/>
            <a:ext cx="2133600" cy="365125"/>
          </a:xfrm>
          <a:ln>
            <a:miter lim="800000"/>
            <a:headEnd/>
            <a:tailEnd/>
          </a:ln>
        </p:spPr>
        <p:txBody>
          <a:bodyPr wrap="square" numCol="1" anchorCtr="0" compatLnSpc="1">
            <a:prstTxWarp prst="textNoShape">
              <a:avLst/>
            </a:prstTxWarp>
          </a:bodyPr>
          <a:lstStyle/>
          <a:p>
            <a:pPr fontAlgn="base">
              <a:spcBef>
                <a:spcPct val="0"/>
              </a:spcBef>
              <a:spcAft>
                <a:spcPct val="0"/>
              </a:spcAft>
              <a:defRPr/>
            </a:pPr>
            <a:fld id="{A42A6977-D0EE-4B89-8200-A32A89C56781}" type="slidenum">
              <a:rPr lang="ru-RU" b="1" smtClean="0">
                <a:solidFill>
                  <a:srgbClr val="00357F"/>
                </a:solidFill>
              </a:rPr>
              <a:pPr fontAlgn="base">
                <a:spcBef>
                  <a:spcPct val="0"/>
                </a:spcBef>
                <a:spcAft>
                  <a:spcPct val="0"/>
                </a:spcAft>
                <a:defRPr/>
              </a:pPr>
              <a:t>4</a:t>
            </a:fld>
            <a:endParaRPr lang="ru-RU" b="1" smtClean="0">
              <a:solidFill>
                <a:srgbClr val="00357F"/>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Группа 30"/>
          <p:cNvGrpSpPr/>
          <p:nvPr/>
        </p:nvGrpSpPr>
        <p:grpSpPr>
          <a:xfrm>
            <a:off x="0" y="3286125"/>
            <a:ext cx="8035774" cy="2616269"/>
            <a:chOff x="71437" y="71414"/>
            <a:chExt cx="9001156" cy="3500462"/>
          </a:xfrm>
          <a:noFill/>
        </p:grpSpPr>
        <p:grpSp>
          <p:nvGrpSpPr>
            <p:cNvPr id="7" name="Группа 16"/>
            <p:cNvGrpSpPr/>
            <p:nvPr/>
          </p:nvGrpSpPr>
          <p:grpSpPr>
            <a:xfrm>
              <a:off x="71437" y="71414"/>
              <a:ext cx="9001156" cy="3500462"/>
              <a:chOff x="1714479" y="83116"/>
              <a:chExt cx="5929354" cy="3498760"/>
            </a:xfrm>
            <a:grpFill/>
          </p:grpSpPr>
          <p:pic>
            <p:nvPicPr>
              <p:cNvPr id="13" name="Picture 5" descr="D:\Южное\фото\обзорка геологич.jpg"/>
              <p:cNvPicPr>
                <a:picLocks noChangeAspect="1" noChangeArrowheads="1"/>
              </p:cNvPicPr>
              <p:nvPr/>
            </p:nvPicPr>
            <p:blipFill>
              <a:blip r:embed="rId2" cstate="print"/>
              <a:srcRect/>
              <a:stretch>
                <a:fillRect/>
              </a:stretch>
            </p:blipFill>
            <p:spPr bwMode="auto">
              <a:xfrm>
                <a:off x="1714479" y="83116"/>
                <a:ext cx="5929354" cy="3498760"/>
              </a:xfrm>
              <a:prstGeom prst="rect">
                <a:avLst/>
              </a:prstGeom>
              <a:grpFill/>
              <a:ln w="88900">
                <a:noFill/>
              </a:ln>
            </p:spPr>
          </p:pic>
          <p:sp>
            <p:nvSpPr>
              <p:cNvPr id="14" name="Полилиния 13"/>
              <p:cNvSpPr/>
              <p:nvPr/>
            </p:nvSpPr>
            <p:spPr>
              <a:xfrm>
                <a:off x="1774207" y="583953"/>
                <a:ext cx="4444848" cy="1060603"/>
              </a:xfrm>
              <a:custGeom>
                <a:avLst/>
                <a:gdLst>
                  <a:gd name="connsiteX0" fmla="*/ 0 w 5349922"/>
                  <a:gd name="connsiteY0" fmla="*/ 784746 h 1064525"/>
                  <a:gd name="connsiteX1" fmla="*/ 2013045 w 5349922"/>
                  <a:gd name="connsiteY1" fmla="*/ 259307 h 1064525"/>
                  <a:gd name="connsiteX2" fmla="*/ 4537881 w 5349922"/>
                  <a:gd name="connsiteY2" fmla="*/ 0 h 1064525"/>
                  <a:gd name="connsiteX3" fmla="*/ 5349922 w 5349922"/>
                  <a:gd name="connsiteY3" fmla="*/ 27295 h 1064525"/>
                  <a:gd name="connsiteX4" fmla="*/ 5315803 w 5349922"/>
                  <a:gd name="connsiteY4" fmla="*/ 409433 h 1064525"/>
                  <a:gd name="connsiteX5" fmla="*/ 4394579 w 5349922"/>
                  <a:gd name="connsiteY5" fmla="*/ 354842 h 1064525"/>
                  <a:gd name="connsiteX6" fmla="*/ 2060812 w 5349922"/>
                  <a:gd name="connsiteY6" fmla="*/ 573206 h 1064525"/>
                  <a:gd name="connsiteX7" fmla="*/ 300251 w 5349922"/>
                  <a:gd name="connsiteY7" fmla="*/ 1003110 h 1064525"/>
                  <a:gd name="connsiteX8" fmla="*/ 75063 w 5349922"/>
                  <a:gd name="connsiteY8" fmla="*/ 1064525 h 1064525"/>
                  <a:gd name="connsiteX9" fmla="*/ 0 w 5349922"/>
                  <a:gd name="connsiteY9" fmla="*/ 784746 h 1064525"/>
                  <a:gd name="connsiteX0" fmla="*/ 0 w 5349922"/>
                  <a:gd name="connsiteY0" fmla="*/ 784746 h 1064525"/>
                  <a:gd name="connsiteX1" fmla="*/ 2013045 w 5349922"/>
                  <a:gd name="connsiteY1" fmla="*/ 259307 h 1064525"/>
                  <a:gd name="connsiteX2" fmla="*/ 4537881 w 5349922"/>
                  <a:gd name="connsiteY2" fmla="*/ 0 h 1064525"/>
                  <a:gd name="connsiteX3" fmla="*/ 5349922 w 5349922"/>
                  <a:gd name="connsiteY3" fmla="*/ 27295 h 1064525"/>
                  <a:gd name="connsiteX4" fmla="*/ 5315803 w 5349922"/>
                  <a:gd name="connsiteY4" fmla="*/ 337971 h 1064525"/>
                  <a:gd name="connsiteX5" fmla="*/ 4394579 w 5349922"/>
                  <a:gd name="connsiteY5" fmla="*/ 354842 h 1064525"/>
                  <a:gd name="connsiteX6" fmla="*/ 2060812 w 5349922"/>
                  <a:gd name="connsiteY6" fmla="*/ 573206 h 1064525"/>
                  <a:gd name="connsiteX7" fmla="*/ 300251 w 5349922"/>
                  <a:gd name="connsiteY7" fmla="*/ 1003110 h 1064525"/>
                  <a:gd name="connsiteX8" fmla="*/ 75063 w 5349922"/>
                  <a:gd name="connsiteY8" fmla="*/ 1064525 h 1064525"/>
                  <a:gd name="connsiteX9" fmla="*/ 0 w 5349922"/>
                  <a:gd name="connsiteY9" fmla="*/ 784746 h 1064525"/>
                  <a:gd name="connsiteX0" fmla="*/ 0 w 5349922"/>
                  <a:gd name="connsiteY0" fmla="*/ 784746 h 1064525"/>
                  <a:gd name="connsiteX1" fmla="*/ 2013045 w 5349922"/>
                  <a:gd name="connsiteY1" fmla="*/ 259307 h 1064525"/>
                  <a:gd name="connsiteX2" fmla="*/ 4537881 w 5349922"/>
                  <a:gd name="connsiteY2" fmla="*/ 0 h 1064525"/>
                  <a:gd name="connsiteX3" fmla="*/ 5349922 w 5349922"/>
                  <a:gd name="connsiteY3" fmla="*/ 27295 h 1064525"/>
                  <a:gd name="connsiteX4" fmla="*/ 5315803 w 5349922"/>
                  <a:gd name="connsiteY4" fmla="*/ 337971 h 1064525"/>
                  <a:gd name="connsiteX5" fmla="*/ 4394579 w 5349922"/>
                  <a:gd name="connsiteY5" fmla="*/ 354842 h 1064525"/>
                  <a:gd name="connsiteX6" fmla="*/ 2060812 w 5349922"/>
                  <a:gd name="connsiteY6" fmla="*/ 573206 h 1064525"/>
                  <a:gd name="connsiteX7" fmla="*/ 300251 w 5349922"/>
                  <a:gd name="connsiteY7" fmla="*/ 1003110 h 1064525"/>
                  <a:gd name="connsiteX8" fmla="*/ 75063 w 5349922"/>
                  <a:gd name="connsiteY8" fmla="*/ 1064525 h 1064525"/>
                  <a:gd name="connsiteX9" fmla="*/ 0 w 5349922"/>
                  <a:gd name="connsiteY9" fmla="*/ 784746 h 1064525"/>
                  <a:gd name="connsiteX0" fmla="*/ 0 w 5315803"/>
                  <a:gd name="connsiteY0" fmla="*/ 784746 h 1064525"/>
                  <a:gd name="connsiteX1" fmla="*/ 2013045 w 5315803"/>
                  <a:gd name="connsiteY1" fmla="*/ 259307 h 1064525"/>
                  <a:gd name="connsiteX2" fmla="*/ 4537881 w 5315803"/>
                  <a:gd name="connsiteY2" fmla="*/ 0 h 1064525"/>
                  <a:gd name="connsiteX3" fmla="*/ 5207014 w 5315803"/>
                  <a:gd name="connsiteY3" fmla="*/ 27295 h 1064525"/>
                  <a:gd name="connsiteX4" fmla="*/ 5315803 w 5315803"/>
                  <a:gd name="connsiteY4" fmla="*/ 337971 h 1064525"/>
                  <a:gd name="connsiteX5" fmla="*/ 4394579 w 5315803"/>
                  <a:gd name="connsiteY5" fmla="*/ 354842 h 1064525"/>
                  <a:gd name="connsiteX6" fmla="*/ 2060812 w 5315803"/>
                  <a:gd name="connsiteY6" fmla="*/ 573206 h 1064525"/>
                  <a:gd name="connsiteX7" fmla="*/ 300251 w 5315803"/>
                  <a:gd name="connsiteY7" fmla="*/ 1003110 h 1064525"/>
                  <a:gd name="connsiteX8" fmla="*/ 75063 w 5315803"/>
                  <a:gd name="connsiteY8" fmla="*/ 1064525 h 1064525"/>
                  <a:gd name="connsiteX9" fmla="*/ 0 w 5315803"/>
                  <a:gd name="connsiteY9" fmla="*/ 784746 h 1064525"/>
                  <a:gd name="connsiteX0" fmla="*/ 0 w 5207014"/>
                  <a:gd name="connsiteY0" fmla="*/ 784746 h 1064525"/>
                  <a:gd name="connsiteX1" fmla="*/ 2013045 w 5207014"/>
                  <a:gd name="connsiteY1" fmla="*/ 259307 h 1064525"/>
                  <a:gd name="connsiteX2" fmla="*/ 4537881 w 5207014"/>
                  <a:gd name="connsiteY2" fmla="*/ 0 h 1064525"/>
                  <a:gd name="connsiteX3" fmla="*/ 5207014 w 5207014"/>
                  <a:gd name="connsiteY3" fmla="*/ 27295 h 1064525"/>
                  <a:gd name="connsiteX4" fmla="*/ 5172895 w 5207014"/>
                  <a:gd name="connsiteY4" fmla="*/ 337971 h 1064525"/>
                  <a:gd name="connsiteX5" fmla="*/ 4394579 w 5207014"/>
                  <a:gd name="connsiteY5" fmla="*/ 354842 h 1064525"/>
                  <a:gd name="connsiteX6" fmla="*/ 2060812 w 5207014"/>
                  <a:gd name="connsiteY6" fmla="*/ 573206 h 1064525"/>
                  <a:gd name="connsiteX7" fmla="*/ 300251 w 5207014"/>
                  <a:gd name="connsiteY7" fmla="*/ 1003110 h 1064525"/>
                  <a:gd name="connsiteX8" fmla="*/ 75063 w 5207014"/>
                  <a:gd name="connsiteY8" fmla="*/ 1064525 h 1064525"/>
                  <a:gd name="connsiteX9" fmla="*/ 0 w 5207014"/>
                  <a:gd name="connsiteY9" fmla="*/ 784746 h 1064525"/>
                  <a:gd name="connsiteX0" fmla="*/ 0 w 5207014"/>
                  <a:gd name="connsiteY0" fmla="*/ 784746 h 1064525"/>
                  <a:gd name="connsiteX1" fmla="*/ 2013045 w 5207014"/>
                  <a:gd name="connsiteY1" fmla="*/ 259307 h 1064525"/>
                  <a:gd name="connsiteX2" fmla="*/ 4537881 w 5207014"/>
                  <a:gd name="connsiteY2" fmla="*/ 0 h 1064525"/>
                  <a:gd name="connsiteX3" fmla="*/ 5207014 w 5207014"/>
                  <a:gd name="connsiteY3" fmla="*/ 27295 h 1064525"/>
                  <a:gd name="connsiteX4" fmla="*/ 5172895 w 5207014"/>
                  <a:gd name="connsiteY4" fmla="*/ 337971 h 1064525"/>
                  <a:gd name="connsiteX5" fmla="*/ 4394579 w 5207014"/>
                  <a:gd name="connsiteY5" fmla="*/ 354842 h 1064525"/>
                  <a:gd name="connsiteX6" fmla="*/ 2060812 w 5207014"/>
                  <a:gd name="connsiteY6" fmla="*/ 573206 h 1064525"/>
                  <a:gd name="connsiteX7" fmla="*/ 300251 w 5207014"/>
                  <a:gd name="connsiteY7" fmla="*/ 1003110 h 1064525"/>
                  <a:gd name="connsiteX8" fmla="*/ 75063 w 5207014"/>
                  <a:gd name="connsiteY8" fmla="*/ 1064525 h 1064525"/>
                  <a:gd name="connsiteX9" fmla="*/ 0 w 5207014"/>
                  <a:gd name="connsiteY9" fmla="*/ 784746 h 1064525"/>
                  <a:gd name="connsiteX0" fmla="*/ 0 w 5207014"/>
                  <a:gd name="connsiteY0" fmla="*/ 784746 h 1064525"/>
                  <a:gd name="connsiteX1" fmla="*/ 2013045 w 5207014"/>
                  <a:gd name="connsiteY1" fmla="*/ 259307 h 1064525"/>
                  <a:gd name="connsiteX2" fmla="*/ 4537881 w 5207014"/>
                  <a:gd name="connsiteY2" fmla="*/ 0 h 1064525"/>
                  <a:gd name="connsiteX3" fmla="*/ 5207014 w 5207014"/>
                  <a:gd name="connsiteY3" fmla="*/ 27295 h 1064525"/>
                  <a:gd name="connsiteX4" fmla="*/ 5172895 w 5207014"/>
                  <a:gd name="connsiteY4" fmla="*/ 337971 h 1064525"/>
                  <a:gd name="connsiteX5" fmla="*/ 5172502 w 5207014"/>
                  <a:gd name="connsiteY5" fmla="*/ 354842 h 1064525"/>
                  <a:gd name="connsiteX6" fmla="*/ 4394579 w 5207014"/>
                  <a:gd name="connsiteY6" fmla="*/ 354842 h 1064525"/>
                  <a:gd name="connsiteX7" fmla="*/ 2060812 w 5207014"/>
                  <a:gd name="connsiteY7" fmla="*/ 573206 h 1064525"/>
                  <a:gd name="connsiteX8" fmla="*/ 300251 w 5207014"/>
                  <a:gd name="connsiteY8" fmla="*/ 1003110 h 1064525"/>
                  <a:gd name="connsiteX9" fmla="*/ 75063 w 5207014"/>
                  <a:gd name="connsiteY9" fmla="*/ 1064525 h 1064525"/>
                  <a:gd name="connsiteX10" fmla="*/ 0 w 5207014"/>
                  <a:gd name="connsiteY10" fmla="*/ 784746 h 1064525"/>
                  <a:gd name="connsiteX0" fmla="*/ 0 w 5207014"/>
                  <a:gd name="connsiteY0" fmla="*/ 784746 h 1064525"/>
                  <a:gd name="connsiteX1" fmla="*/ 2013045 w 5207014"/>
                  <a:gd name="connsiteY1" fmla="*/ 259307 h 1064525"/>
                  <a:gd name="connsiteX2" fmla="*/ 4537881 w 5207014"/>
                  <a:gd name="connsiteY2" fmla="*/ 0 h 1064525"/>
                  <a:gd name="connsiteX3" fmla="*/ 5207014 w 5207014"/>
                  <a:gd name="connsiteY3" fmla="*/ 27295 h 1064525"/>
                  <a:gd name="connsiteX4" fmla="*/ 5172895 w 5207014"/>
                  <a:gd name="connsiteY4" fmla="*/ 337971 h 1064525"/>
                  <a:gd name="connsiteX5" fmla="*/ 4394579 w 5207014"/>
                  <a:gd name="connsiteY5" fmla="*/ 354842 h 1064525"/>
                  <a:gd name="connsiteX6" fmla="*/ 2060812 w 5207014"/>
                  <a:gd name="connsiteY6" fmla="*/ 573206 h 1064525"/>
                  <a:gd name="connsiteX7" fmla="*/ 300251 w 5207014"/>
                  <a:gd name="connsiteY7" fmla="*/ 1003110 h 1064525"/>
                  <a:gd name="connsiteX8" fmla="*/ 75063 w 5207014"/>
                  <a:gd name="connsiteY8" fmla="*/ 1064525 h 1064525"/>
                  <a:gd name="connsiteX9" fmla="*/ 0 w 5207014"/>
                  <a:gd name="connsiteY9" fmla="*/ 784746 h 1064525"/>
                  <a:gd name="connsiteX0" fmla="*/ 0 w 5207014"/>
                  <a:gd name="connsiteY0" fmla="*/ 784746 h 1064525"/>
                  <a:gd name="connsiteX1" fmla="*/ 2013045 w 5207014"/>
                  <a:gd name="connsiteY1" fmla="*/ 259307 h 1064525"/>
                  <a:gd name="connsiteX2" fmla="*/ 4537881 w 5207014"/>
                  <a:gd name="connsiteY2" fmla="*/ 0 h 1064525"/>
                  <a:gd name="connsiteX3" fmla="*/ 5207014 w 5207014"/>
                  <a:gd name="connsiteY3" fmla="*/ 27295 h 1064525"/>
                  <a:gd name="connsiteX4" fmla="*/ 4394579 w 5207014"/>
                  <a:gd name="connsiteY4" fmla="*/ 354842 h 1064525"/>
                  <a:gd name="connsiteX5" fmla="*/ 2060812 w 5207014"/>
                  <a:gd name="connsiteY5" fmla="*/ 573206 h 1064525"/>
                  <a:gd name="connsiteX6" fmla="*/ 300251 w 5207014"/>
                  <a:gd name="connsiteY6" fmla="*/ 1003110 h 1064525"/>
                  <a:gd name="connsiteX7" fmla="*/ 75063 w 5207014"/>
                  <a:gd name="connsiteY7" fmla="*/ 1064525 h 1064525"/>
                  <a:gd name="connsiteX8" fmla="*/ 0 w 5207014"/>
                  <a:gd name="connsiteY8" fmla="*/ 784746 h 1064525"/>
                  <a:gd name="connsiteX0" fmla="*/ 0 w 4537881"/>
                  <a:gd name="connsiteY0" fmla="*/ 784746 h 1064525"/>
                  <a:gd name="connsiteX1" fmla="*/ 2013045 w 4537881"/>
                  <a:gd name="connsiteY1" fmla="*/ 259307 h 1064525"/>
                  <a:gd name="connsiteX2" fmla="*/ 4537881 w 4537881"/>
                  <a:gd name="connsiteY2" fmla="*/ 0 h 1064525"/>
                  <a:gd name="connsiteX3" fmla="*/ 4394579 w 4537881"/>
                  <a:gd name="connsiteY3" fmla="*/ 354842 h 1064525"/>
                  <a:gd name="connsiteX4" fmla="*/ 2060812 w 4537881"/>
                  <a:gd name="connsiteY4" fmla="*/ 573206 h 1064525"/>
                  <a:gd name="connsiteX5" fmla="*/ 300251 w 4537881"/>
                  <a:gd name="connsiteY5" fmla="*/ 1003110 h 1064525"/>
                  <a:gd name="connsiteX6" fmla="*/ 75063 w 4537881"/>
                  <a:gd name="connsiteY6" fmla="*/ 1064525 h 1064525"/>
                  <a:gd name="connsiteX7" fmla="*/ 0 w 4537881"/>
                  <a:gd name="connsiteY7" fmla="*/ 784746 h 1064525"/>
                  <a:gd name="connsiteX0" fmla="*/ 0 w 4537881"/>
                  <a:gd name="connsiteY0" fmla="*/ 784746 h 1064525"/>
                  <a:gd name="connsiteX1" fmla="*/ 2013045 w 4537881"/>
                  <a:gd name="connsiteY1" fmla="*/ 259307 h 1064525"/>
                  <a:gd name="connsiteX2" fmla="*/ 4537881 w 4537881"/>
                  <a:gd name="connsiteY2" fmla="*/ 0 h 1064525"/>
                  <a:gd name="connsiteX3" fmla="*/ 4439752 w 4537881"/>
                  <a:gd name="connsiteY3" fmla="*/ 3922 h 1064525"/>
                  <a:gd name="connsiteX4" fmla="*/ 4394579 w 4537881"/>
                  <a:gd name="connsiteY4" fmla="*/ 354842 h 1064525"/>
                  <a:gd name="connsiteX5" fmla="*/ 2060812 w 4537881"/>
                  <a:gd name="connsiteY5" fmla="*/ 573206 h 1064525"/>
                  <a:gd name="connsiteX6" fmla="*/ 300251 w 4537881"/>
                  <a:gd name="connsiteY6" fmla="*/ 1003110 h 1064525"/>
                  <a:gd name="connsiteX7" fmla="*/ 75063 w 4537881"/>
                  <a:gd name="connsiteY7" fmla="*/ 1064525 h 1064525"/>
                  <a:gd name="connsiteX8" fmla="*/ 0 w 4537881"/>
                  <a:gd name="connsiteY8" fmla="*/ 784746 h 1064525"/>
                  <a:gd name="connsiteX0" fmla="*/ 0 w 4439752"/>
                  <a:gd name="connsiteY0" fmla="*/ 780824 h 1060603"/>
                  <a:gd name="connsiteX1" fmla="*/ 2013045 w 4439752"/>
                  <a:gd name="connsiteY1" fmla="*/ 255385 h 1060603"/>
                  <a:gd name="connsiteX2" fmla="*/ 4439752 w 4439752"/>
                  <a:gd name="connsiteY2" fmla="*/ 0 h 1060603"/>
                  <a:gd name="connsiteX3" fmla="*/ 4394579 w 4439752"/>
                  <a:gd name="connsiteY3" fmla="*/ 350920 h 1060603"/>
                  <a:gd name="connsiteX4" fmla="*/ 2060812 w 4439752"/>
                  <a:gd name="connsiteY4" fmla="*/ 569284 h 1060603"/>
                  <a:gd name="connsiteX5" fmla="*/ 300251 w 4439752"/>
                  <a:gd name="connsiteY5" fmla="*/ 999188 h 1060603"/>
                  <a:gd name="connsiteX6" fmla="*/ 75063 w 4439752"/>
                  <a:gd name="connsiteY6" fmla="*/ 1060603 h 1060603"/>
                  <a:gd name="connsiteX7" fmla="*/ 0 w 4439752"/>
                  <a:gd name="connsiteY7" fmla="*/ 780824 h 1060603"/>
                  <a:gd name="connsiteX0" fmla="*/ 0 w 4439752"/>
                  <a:gd name="connsiteY0" fmla="*/ 780824 h 1060603"/>
                  <a:gd name="connsiteX1" fmla="*/ 2013045 w 4439752"/>
                  <a:gd name="connsiteY1" fmla="*/ 255385 h 1060603"/>
                  <a:gd name="connsiteX2" fmla="*/ 4439752 w 4439752"/>
                  <a:gd name="connsiteY2" fmla="*/ 0 h 1060603"/>
                  <a:gd name="connsiteX3" fmla="*/ 4394579 w 4439752"/>
                  <a:gd name="connsiteY3" fmla="*/ 350920 h 1060603"/>
                  <a:gd name="connsiteX4" fmla="*/ 2060812 w 4439752"/>
                  <a:gd name="connsiteY4" fmla="*/ 569284 h 1060603"/>
                  <a:gd name="connsiteX5" fmla="*/ 300251 w 4439752"/>
                  <a:gd name="connsiteY5" fmla="*/ 999188 h 1060603"/>
                  <a:gd name="connsiteX6" fmla="*/ 75063 w 4439752"/>
                  <a:gd name="connsiteY6" fmla="*/ 1060603 h 1060603"/>
                  <a:gd name="connsiteX7" fmla="*/ 0 w 4439752"/>
                  <a:gd name="connsiteY7" fmla="*/ 780824 h 1060603"/>
                  <a:gd name="connsiteX0" fmla="*/ 0 w 4444847"/>
                  <a:gd name="connsiteY0" fmla="*/ 780824 h 1060603"/>
                  <a:gd name="connsiteX1" fmla="*/ 2013045 w 4444847"/>
                  <a:gd name="connsiteY1" fmla="*/ 255385 h 1060603"/>
                  <a:gd name="connsiteX2" fmla="*/ 4439752 w 4444847"/>
                  <a:gd name="connsiteY2" fmla="*/ 0 h 1060603"/>
                  <a:gd name="connsiteX3" fmla="*/ 4444847 w 4444847"/>
                  <a:gd name="connsiteY3" fmla="*/ 7947 h 1060603"/>
                  <a:gd name="connsiteX4" fmla="*/ 4394579 w 4444847"/>
                  <a:gd name="connsiteY4" fmla="*/ 350920 h 1060603"/>
                  <a:gd name="connsiteX5" fmla="*/ 2060812 w 4444847"/>
                  <a:gd name="connsiteY5" fmla="*/ 569284 h 1060603"/>
                  <a:gd name="connsiteX6" fmla="*/ 300251 w 4444847"/>
                  <a:gd name="connsiteY6" fmla="*/ 999188 h 1060603"/>
                  <a:gd name="connsiteX7" fmla="*/ 75063 w 4444847"/>
                  <a:gd name="connsiteY7" fmla="*/ 1060603 h 1060603"/>
                  <a:gd name="connsiteX8" fmla="*/ 0 w 4444847"/>
                  <a:gd name="connsiteY8" fmla="*/ 780824 h 1060603"/>
                  <a:gd name="connsiteX0" fmla="*/ 0 w 4444847"/>
                  <a:gd name="connsiteY0" fmla="*/ 780824 h 1060603"/>
                  <a:gd name="connsiteX1" fmla="*/ 2013045 w 4444847"/>
                  <a:gd name="connsiteY1" fmla="*/ 255385 h 1060603"/>
                  <a:gd name="connsiteX2" fmla="*/ 4439752 w 4444847"/>
                  <a:gd name="connsiteY2" fmla="*/ 0 h 1060603"/>
                  <a:gd name="connsiteX3" fmla="*/ 4444847 w 4444847"/>
                  <a:gd name="connsiteY3" fmla="*/ 7947 h 1060603"/>
                  <a:gd name="connsiteX4" fmla="*/ 4394579 w 4444847"/>
                  <a:gd name="connsiteY4" fmla="*/ 350920 h 1060603"/>
                  <a:gd name="connsiteX5" fmla="*/ 2060812 w 4444847"/>
                  <a:gd name="connsiteY5" fmla="*/ 569284 h 1060603"/>
                  <a:gd name="connsiteX6" fmla="*/ 300251 w 4444847"/>
                  <a:gd name="connsiteY6" fmla="*/ 999188 h 1060603"/>
                  <a:gd name="connsiteX7" fmla="*/ 75063 w 4444847"/>
                  <a:gd name="connsiteY7" fmla="*/ 1060603 h 1060603"/>
                  <a:gd name="connsiteX8" fmla="*/ 0 w 4444847"/>
                  <a:gd name="connsiteY8" fmla="*/ 780824 h 1060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44847" h="1060603">
                    <a:moveTo>
                      <a:pt x="0" y="780824"/>
                    </a:moveTo>
                    <a:lnTo>
                      <a:pt x="2013045" y="255385"/>
                    </a:lnTo>
                    <a:lnTo>
                      <a:pt x="4439752" y="0"/>
                    </a:lnTo>
                    <a:cubicBezTo>
                      <a:pt x="4441450" y="2649"/>
                      <a:pt x="4388224" y="6312"/>
                      <a:pt x="4444847" y="7947"/>
                    </a:cubicBezTo>
                    <a:lnTo>
                      <a:pt x="4394579" y="350920"/>
                    </a:lnTo>
                    <a:lnTo>
                      <a:pt x="2060812" y="569284"/>
                    </a:lnTo>
                    <a:lnTo>
                      <a:pt x="300251" y="999188"/>
                    </a:lnTo>
                    <a:lnTo>
                      <a:pt x="75063" y="1060603"/>
                    </a:lnTo>
                    <a:lnTo>
                      <a:pt x="0" y="780824"/>
                    </a:lnTo>
                    <a:close/>
                  </a:path>
                </a:pathLst>
              </a:cu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prstClr val="white"/>
                  </a:solidFill>
                </a:endParaRPr>
              </a:p>
            </p:txBody>
          </p:sp>
        </p:grpSp>
        <p:sp>
          <p:nvSpPr>
            <p:cNvPr id="8" name="Прямоугольник 7"/>
            <p:cNvSpPr/>
            <p:nvPr/>
          </p:nvSpPr>
          <p:spPr>
            <a:xfrm>
              <a:off x="231476" y="1699491"/>
              <a:ext cx="1071570" cy="494151"/>
            </a:xfrm>
            <a:prstGeom prst="rect">
              <a:avLst/>
            </a:prstGeom>
            <a:grpFill/>
            <a:ln>
              <a:noFill/>
            </a:ln>
            <a:effectLst>
              <a:outerShdw blurRad="50800" dist="38100" dir="2700000" algn="tl" rotWithShape="0">
                <a:schemeClr val="bg1">
                  <a:alpha val="40000"/>
                </a:schemeClr>
              </a:outerShdw>
            </a:effectLst>
          </p:spPr>
          <p:txBody>
            <a:bodyPr>
              <a:spAutoFit/>
            </a:bodyPr>
            <a:lstStyle/>
            <a:p>
              <a:pPr algn="ctr">
                <a:spcBef>
                  <a:spcPts val="0"/>
                </a:spcBef>
                <a:spcAft>
                  <a:spcPts val="0"/>
                </a:spcAft>
                <a:defRPr/>
              </a:pPr>
              <a:r>
                <a:rPr lang="ru-RU" b="1">
                  <a:latin typeface="Arial Narrow"/>
                </a:rPr>
                <a:t>Elkon</a:t>
              </a:r>
            </a:p>
          </p:txBody>
        </p:sp>
        <p:sp>
          <p:nvSpPr>
            <p:cNvPr id="9" name="Прямоугольник 8"/>
            <p:cNvSpPr/>
            <p:nvPr/>
          </p:nvSpPr>
          <p:spPr>
            <a:xfrm>
              <a:off x="1368213" y="1417746"/>
              <a:ext cx="1541254" cy="864765"/>
            </a:xfrm>
            <a:prstGeom prst="rect">
              <a:avLst/>
            </a:prstGeom>
            <a:grpFill/>
            <a:ln>
              <a:noFill/>
            </a:ln>
            <a:effectLst>
              <a:outerShdw blurRad="50800" dist="38100" dir="2700000" algn="tl" rotWithShape="0">
                <a:schemeClr val="bg1">
                  <a:alpha val="40000"/>
                </a:schemeClr>
              </a:outerShdw>
            </a:effectLst>
          </p:spPr>
          <p:txBody>
            <a:bodyPr>
              <a:spAutoFit/>
            </a:bodyPr>
            <a:lstStyle/>
            <a:p>
              <a:pPr algn="ctr">
                <a:spcBef>
                  <a:spcPts val="0"/>
                </a:spcBef>
                <a:spcAft>
                  <a:spcPts val="0"/>
                </a:spcAft>
                <a:defRPr/>
              </a:pPr>
              <a:r>
                <a:rPr lang="ru-RU" b="1" dirty="0" err="1">
                  <a:latin typeface="Arial Narrow"/>
                </a:rPr>
                <a:t>Elkon</a:t>
              </a:r>
              <a:r>
                <a:rPr lang="ru-RU" b="1" dirty="0">
                  <a:latin typeface="Arial Narrow"/>
                </a:rPr>
                <a:t> </a:t>
              </a:r>
            </a:p>
            <a:p>
              <a:pPr algn="ctr">
                <a:spcBef>
                  <a:spcPts val="0"/>
                </a:spcBef>
                <a:spcAft>
                  <a:spcPts val="0"/>
                </a:spcAft>
                <a:defRPr/>
              </a:pPr>
              <a:r>
                <a:rPr lang="ru-RU" b="1" dirty="0" err="1">
                  <a:latin typeface="Arial Narrow"/>
                </a:rPr>
                <a:t>plateau</a:t>
              </a:r>
              <a:endParaRPr lang="ru-RU" b="1" dirty="0">
                <a:latin typeface="Arial Narrow"/>
              </a:endParaRPr>
            </a:p>
          </p:txBody>
        </p:sp>
        <p:sp>
          <p:nvSpPr>
            <p:cNvPr id="10" name="Прямоугольник 9"/>
            <p:cNvSpPr/>
            <p:nvPr/>
          </p:nvSpPr>
          <p:spPr>
            <a:xfrm>
              <a:off x="2838891" y="1148479"/>
              <a:ext cx="1000132" cy="494151"/>
            </a:xfrm>
            <a:prstGeom prst="rect">
              <a:avLst/>
            </a:prstGeom>
            <a:grpFill/>
            <a:ln>
              <a:noFill/>
            </a:ln>
            <a:effectLst>
              <a:outerShdw blurRad="50800" dist="38100" dir="2700000" algn="tl" rotWithShape="0">
                <a:schemeClr val="bg1">
                  <a:alpha val="40000"/>
                </a:schemeClr>
              </a:outerShdw>
            </a:effectLst>
          </p:spPr>
          <p:txBody>
            <a:bodyPr>
              <a:spAutoFit/>
            </a:bodyPr>
            <a:lstStyle/>
            <a:p>
              <a:pPr algn="ctr">
                <a:spcBef>
                  <a:spcPts val="0"/>
                </a:spcBef>
                <a:spcAft>
                  <a:spcPts val="0"/>
                </a:spcAft>
                <a:defRPr/>
              </a:pPr>
              <a:r>
                <a:rPr lang="ru-RU" b="1">
                  <a:latin typeface="Arial Narrow"/>
                </a:rPr>
                <a:t>Kurung</a:t>
              </a:r>
            </a:p>
          </p:txBody>
        </p:sp>
        <p:sp>
          <p:nvSpPr>
            <p:cNvPr id="11" name="Прямоугольник 10"/>
            <p:cNvSpPr/>
            <p:nvPr/>
          </p:nvSpPr>
          <p:spPr>
            <a:xfrm>
              <a:off x="3961767" y="1058724"/>
              <a:ext cx="2010758" cy="494151"/>
            </a:xfrm>
            <a:prstGeom prst="rect">
              <a:avLst/>
            </a:prstGeom>
            <a:grpFill/>
            <a:ln>
              <a:noFill/>
            </a:ln>
            <a:effectLst>
              <a:outerShdw blurRad="50800" dist="38100" dir="2700000" algn="tl" rotWithShape="0">
                <a:schemeClr val="bg1">
                  <a:alpha val="40000"/>
                </a:schemeClr>
              </a:outerShdw>
            </a:effectLst>
          </p:spPr>
          <p:txBody>
            <a:bodyPr wrap="square">
              <a:spAutoFit/>
            </a:bodyPr>
            <a:lstStyle/>
            <a:p>
              <a:pPr algn="ctr">
                <a:spcBef>
                  <a:spcPts val="0"/>
                </a:spcBef>
                <a:spcAft>
                  <a:spcPts val="0"/>
                </a:spcAft>
                <a:defRPr/>
              </a:pPr>
              <a:r>
                <a:rPr lang="ru-RU" b="1" dirty="0" err="1">
                  <a:latin typeface="Arial Narrow"/>
                </a:rPr>
                <a:t>Neprokhodimoye</a:t>
              </a:r>
              <a:endParaRPr lang="ru-RU" b="1" dirty="0">
                <a:latin typeface="Arial Narrow"/>
              </a:endParaRPr>
            </a:p>
          </p:txBody>
        </p:sp>
        <p:sp>
          <p:nvSpPr>
            <p:cNvPr id="12" name="Прямоугольник 11"/>
            <p:cNvSpPr/>
            <p:nvPr/>
          </p:nvSpPr>
          <p:spPr>
            <a:xfrm>
              <a:off x="5792510" y="879212"/>
              <a:ext cx="1378854" cy="494151"/>
            </a:xfrm>
            <a:prstGeom prst="rect">
              <a:avLst/>
            </a:prstGeom>
            <a:grpFill/>
            <a:ln>
              <a:noFill/>
            </a:ln>
          </p:spPr>
          <p:txBody>
            <a:bodyPr wrap="square">
              <a:spAutoFit/>
            </a:bodyPr>
            <a:lstStyle/>
            <a:p>
              <a:pPr algn="ctr">
                <a:spcBef>
                  <a:spcPts val="0"/>
                </a:spcBef>
                <a:spcAft>
                  <a:spcPts val="0"/>
                </a:spcAft>
                <a:defRPr/>
              </a:pPr>
              <a:r>
                <a:rPr lang="ru-RU" b="1" dirty="0" err="1">
                  <a:latin typeface="Arial Narrow"/>
                </a:rPr>
                <a:t>Druzhnoye</a:t>
              </a:r>
              <a:endParaRPr lang="ru-RU" b="1" dirty="0">
                <a:latin typeface="Arial Narrow"/>
              </a:endParaRPr>
            </a:p>
          </p:txBody>
        </p:sp>
      </p:grpSp>
      <p:pic>
        <p:nvPicPr>
          <p:cNvPr id="18434" name="Рисунок 5" descr="РЛ 70.jpg"/>
          <p:cNvPicPr>
            <a:picLocks noChangeAspect="1"/>
          </p:cNvPicPr>
          <p:nvPr/>
        </p:nvPicPr>
        <p:blipFill>
          <a:blip r:embed="rId3" cstate="print"/>
          <a:srcRect/>
          <a:stretch>
            <a:fillRect/>
          </a:stretch>
        </p:blipFill>
        <p:spPr bwMode="auto">
          <a:xfrm>
            <a:off x="6654800" y="2932113"/>
            <a:ext cx="2493963" cy="3284537"/>
          </a:xfrm>
          <a:prstGeom prst="rect">
            <a:avLst/>
          </a:prstGeom>
          <a:noFill/>
          <a:ln w="9525">
            <a:solidFill>
              <a:schemeClr val="accent1"/>
            </a:solidFill>
            <a:miter lim="800000"/>
            <a:headEnd/>
            <a:tailEnd/>
          </a:ln>
        </p:spPr>
      </p:pic>
      <p:sp>
        <p:nvSpPr>
          <p:cNvPr id="16" name="TextBox 15"/>
          <p:cNvSpPr txBox="1"/>
          <p:nvPr/>
        </p:nvSpPr>
        <p:spPr>
          <a:xfrm>
            <a:off x="142875" y="6243638"/>
            <a:ext cx="8786813" cy="304800"/>
          </a:xfrm>
          <a:prstGeom prst="rect">
            <a:avLst/>
          </a:prstGeom>
          <a:solidFill>
            <a:schemeClr val="accent1">
              <a:lumMod val="75000"/>
            </a:schemeClr>
          </a:solidFill>
        </p:spPr>
        <p:txBody>
          <a:bodyPr>
            <a:spAutoFit/>
          </a:bodyPr>
          <a:lstStyle/>
          <a:p>
            <a:pPr algn="just">
              <a:spcBef>
                <a:spcPts val="0"/>
              </a:spcBef>
              <a:spcAft>
                <a:spcPts val="0"/>
              </a:spcAft>
              <a:defRPr/>
            </a:pPr>
            <a:r>
              <a:rPr lang="ru-RU" sz="1400" b="1">
                <a:solidFill>
                  <a:srgbClr val="4F81BD">
                    <a:lumMod val="20000"/>
                    <a:lumOff val="80000"/>
                  </a:srgbClr>
                </a:solidFill>
                <a:latin typeface="Arial Narrow"/>
              </a:rPr>
              <a:t>Yuzhnaya Zone is a steeply dipping narrow (first metres) ore zone, 20 km long</a:t>
            </a:r>
          </a:p>
        </p:txBody>
      </p:sp>
      <p:sp>
        <p:nvSpPr>
          <p:cNvPr id="18436" name="Rectangle 3"/>
          <p:cNvSpPr txBox="1">
            <a:spLocks noChangeArrowheads="1"/>
          </p:cNvSpPr>
          <p:nvPr/>
        </p:nvSpPr>
        <p:spPr bwMode="auto">
          <a:xfrm>
            <a:off x="873125" y="133350"/>
            <a:ext cx="7251700" cy="495300"/>
          </a:xfrm>
          <a:prstGeom prst="rect">
            <a:avLst/>
          </a:prstGeom>
          <a:noFill/>
          <a:ln w="9525">
            <a:noFill/>
            <a:miter lim="800000"/>
            <a:headEnd/>
            <a:tailEnd/>
          </a:ln>
        </p:spPr>
        <p:txBody>
          <a:bodyPr anchor="ctr"/>
          <a:lstStyle/>
          <a:p>
            <a:pPr marL="447675" lvl="1" indent="-273050" algn="ctr" defTabSz="273050">
              <a:spcBef>
                <a:spcPts val="1200"/>
              </a:spcBef>
            </a:pPr>
            <a:r>
              <a:rPr lang="en-US" sz="2000" b="1">
                <a:solidFill>
                  <a:srgbClr val="00357F"/>
                </a:solidFill>
                <a:latin typeface="Calibri" pitchFamily="34" charset="0"/>
                <a:cs typeface="Arial" charset="0"/>
              </a:rPr>
              <a:t>Geological map of Yuzhnaya Zone</a:t>
            </a:r>
          </a:p>
        </p:txBody>
      </p:sp>
      <p:sp>
        <p:nvSpPr>
          <p:cNvPr id="18437" name="Прямоугольник 4"/>
          <p:cNvSpPr>
            <a:spLocks noChangeArrowheads="1"/>
          </p:cNvSpPr>
          <p:nvPr/>
        </p:nvSpPr>
        <p:spPr bwMode="auto">
          <a:xfrm>
            <a:off x="76200" y="869950"/>
            <a:ext cx="9067800" cy="1803400"/>
          </a:xfrm>
          <a:prstGeom prst="rect">
            <a:avLst/>
          </a:prstGeom>
          <a:noFill/>
          <a:ln w="9525">
            <a:noFill/>
            <a:miter lim="800000"/>
            <a:headEnd/>
            <a:tailEnd/>
          </a:ln>
        </p:spPr>
        <p:txBody>
          <a:bodyPr>
            <a:spAutoFit/>
          </a:bodyPr>
          <a:lstStyle/>
          <a:p>
            <a:pPr marL="282575" indent="-282575">
              <a:buClr>
                <a:srgbClr val="254061"/>
              </a:buClr>
              <a:buFont typeface="Wingdings" pitchFamily="2" charset="2"/>
              <a:buChar char="ü"/>
            </a:pPr>
            <a:r>
              <a:rPr lang="en-US" sz="1600" b="1" dirty="0" err="1">
                <a:solidFill>
                  <a:srgbClr val="254061"/>
                </a:solidFill>
                <a:latin typeface="Calibri" pitchFamily="34" charset="0"/>
              </a:rPr>
              <a:t>Yuzhnaya</a:t>
            </a:r>
            <a:r>
              <a:rPr lang="en-US" sz="1600" b="1" dirty="0">
                <a:solidFill>
                  <a:srgbClr val="254061"/>
                </a:solidFill>
                <a:latin typeface="Calibri" pitchFamily="34" charset="0"/>
              </a:rPr>
              <a:t> Zone as an uranium-bearing body is developed along the large Southern split formed in </a:t>
            </a:r>
            <a:r>
              <a:rPr lang="en-US" sz="1600" b="1" dirty="0" err="1">
                <a:solidFill>
                  <a:srgbClr val="254061"/>
                </a:solidFill>
                <a:latin typeface="Calibri" pitchFamily="34" charset="0"/>
              </a:rPr>
              <a:t>Archean-Proterozoic</a:t>
            </a:r>
            <a:r>
              <a:rPr lang="en-US" sz="1600" b="1" dirty="0">
                <a:solidFill>
                  <a:srgbClr val="254061"/>
                </a:solidFill>
                <a:latin typeface="Calibri" pitchFamily="34" charset="0"/>
              </a:rPr>
              <a:t> era, regularly renovated in the later periods of </a:t>
            </a:r>
            <a:r>
              <a:rPr lang="en-US" sz="1600" b="1" dirty="0" err="1">
                <a:solidFill>
                  <a:srgbClr val="254061"/>
                </a:solidFill>
                <a:latin typeface="Calibri" pitchFamily="34" charset="0"/>
              </a:rPr>
              <a:t>tectono</a:t>
            </a:r>
            <a:r>
              <a:rPr lang="en-US" sz="1600" b="1" dirty="0">
                <a:solidFill>
                  <a:srgbClr val="254061"/>
                </a:solidFill>
                <a:latin typeface="Calibri" pitchFamily="34" charset="0"/>
              </a:rPr>
              <a:t>-magmatic activity.  </a:t>
            </a:r>
            <a:r>
              <a:rPr lang="en-US" sz="1600" b="1" dirty="0" err="1">
                <a:solidFill>
                  <a:srgbClr val="254061"/>
                </a:solidFill>
                <a:latin typeface="Calibri" pitchFamily="34" charset="0"/>
              </a:rPr>
              <a:t>Yuzhnaya</a:t>
            </a:r>
            <a:r>
              <a:rPr lang="en-US" sz="1600" b="1" dirty="0">
                <a:solidFill>
                  <a:srgbClr val="254061"/>
                </a:solidFill>
                <a:latin typeface="Calibri" pitchFamily="34" charset="0"/>
              </a:rPr>
              <a:t> Zone is a convex arc, stretching in the north-west direction from 290° to 315° (305° on average) at the plan, zone is declined to the south-west at an angle of 55–80°.</a:t>
            </a:r>
          </a:p>
          <a:p>
            <a:pPr marL="282575" indent="-282575">
              <a:buClr>
                <a:srgbClr val="254061"/>
              </a:buClr>
              <a:buFont typeface="Wingdings" pitchFamily="2" charset="2"/>
              <a:buChar char="ü"/>
            </a:pPr>
            <a:r>
              <a:rPr lang="en-US" sz="1600" b="1" dirty="0">
                <a:solidFill>
                  <a:srgbClr val="254061"/>
                </a:solidFill>
                <a:latin typeface="Calibri" pitchFamily="34" charset="0"/>
              </a:rPr>
              <a:t>Zone is traced for a 37 km distance by means of geological and geophysical methods. In the central part of Zone, which is 20.7 km long, in terms of maximum exploration degree and ore content the following deposits are distinguished: </a:t>
            </a:r>
            <a:r>
              <a:rPr lang="en-US" sz="1600" b="1" dirty="0" err="1">
                <a:solidFill>
                  <a:srgbClr val="254061"/>
                </a:solidFill>
                <a:latin typeface="Calibri" pitchFamily="34" charset="0"/>
              </a:rPr>
              <a:t>Elkon</a:t>
            </a:r>
            <a:r>
              <a:rPr lang="en-US" sz="1600" b="1" dirty="0">
                <a:solidFill>
                  <a:srgbClr val="254061"/>
                </a:solidFill>
                <a:latin typeface="Calibri" pitchFamily="34" charset="0"/>
              </a:rPr>
              <a:t>, </a:t>
            </a:r>
            <a:r>
              <a:rPr lang="en-US" sz="1600" b="1" dirty="0" err="1">
                <a:solidFill>
                  <a:srgbClr val="254061"/>
                </a:solidFill>
                <a:latin typeface="Calibri" pitchFamily="34" charset="0"/>
              </a:rPr>
              <a:t>Elkon</a:t>
            </a:r>
            <a:r>
              <a:rPr lang="en-US" sz="1600" b="1" dirty="0">
                <a:solidFill>
                  <a:srgbClr val="254061"/>
                </a:solidFill>
                <a:latin typeface="Calibri" pitchFamily="34" charset="0"/>
              </a:rPr>
              <a:t> plateau, </a:t>
            </a:r>
            <a:r>
              <a:rPr lang="en-US" sz="1600" b="1" dirty="0" err="1">
                <a:solidFill>
                  <a:srgbClr val="254061"/>
                </a:solidFill>
                <a:latin typeface="Calibri" pitchFamily="34" charset="0"/>
              </a:rPr>
              <a:t>Kurung</a:t>
            </a:r>
            <a:r>
              <a:rPr lang="en-US" sz="1600" b="1" dirty="0">
                <a:solidFill>
                  <a:srgbClr val="254061"/>
                </a:solidFill>
                <a:latin typeface="Calibri" pitchFamily="34" charset="0"/>
              </a:rPr>
              <a:t>, </a:t>
            </a:r>
            <a:r>
              <a:rPr lang="en-US" sz="1600" b="1" dirty="0" err="1">
                <a:solidFill>
                  <a:srgbClr val="254061"/>
                </a:solidFill>
                <a:latin typeface="Calibri" pitchFamily="34" charset="0"/>
              </a:rPr>
              <a:t>Neprokhodimoye</a:t>
            </a:r>
            <a:r>
              <a:rPr lang="en-US" sz="1600" b="1" dirty="0">
                <a:solidFill>
                  <a:srgbClr val="254061"/>
                </a:solidFill>
                <a:latin typeface="Calibri" pitchFamily="34" charset="0"/>
              </a:rPr>
              <a:t> and </a:t>
            </a:r>
            <a:r>
              <a:rPr lang="en-US" sz="1600" b="1" dirty="0" err="1">
                <a:solidFill>
                  <a:srgbClr val="254061"/>
                </a:solidFill>
                <a:latin typeface="Calibri" pitchFamily="34" charset="0"/>
              </a:rPr>
              <a:t>Druzhnoye</a:t>
            </a:r>
            <a:r>
              <a:rPr lang="en-US" sz="1600" b="1" dirty="0">
                <a:solidFill>
                  <a:srgbClr val="254061"/>
                </a:solidFill>
                <a:latin typeface="Calibri" pitchFamily="34" charset="0"/>
              </a:rPr>
              <a:t>. </a:t>
            </a:r>
          </a:p>
        </p:txBody>
      </p:sp>
      <p:sp>
        <p:nvSpPr>
          <p:cNvPr id="18438" name="Номер слайда 3"/>
          <p:cNvSpPr>
            <a:spLocks noGrp="1"/>
          </p:cNvSpPr>
          <p:nvPr>
            <p:ph type="sldNum" sz="quarter" idx="12"/>
          </p:nvPr>
        </p:nvSpPr>
        <p:spPr bwMode="auto">
          <a:xfrm>
            <a:off x="7019925" y="6508750"/>
            <a:ext cx="2133600" cy="365125"/>
          </a:xfrm>
          <a:ln>
            <a:miter lim="800000"/>
            <a:headEnd/>
            <a:tailEnd/>
          </a:ln>
        </p:spPr>
        <p:txBody>
          <a:bodyPr wrap="square" numCol="1" anchorCtr="0" compatLnSpc="1">
            <a:prstTxWarp prst="textNoShape">
              <a:avLst/>
            </a:prstTxWarp>
          </a:bodyPr>
          <a:lstStyle/>
          <a:p>
            <a:pPr fontAlgn="base">
              <a:spcBef>
                <a:spcPct val="0"/>
              </a:spcBef>
              <a:spcAft>
                <a:spcPct val="0"/>
              </a:spcAft>
              <a:defRPr/>
            </a:pPr>
            <a:fld id="{ACD7CC42-88CF-4A07-AF21-F14D2E8B4CA2}" type="slidenum">
              <a:rPr lang="ru-RU" b="1" smtClean="0">
                <a:solidFill>
                  <a:srgbClr val="00357F"/>
                </a:solidFill>
              </a:rPr>
              <a:pPr fontAlgn="base">
                <a:spcBef>
                  <a:spcPct val="0"/>
                </a:spcBef>
                <a:spcAft>
                  <a:spcPct val="0"/>
                </a:spcAft>
                <a:defRPr/>
              </a:pPr>
              <a:t>5</a:t>
            </a:fld>
            <a:endParaRPr lang="ru-RU" b="1" smtClean="0">
              <a:solidFill>
                <a:srgbClr val="00357F"/>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785" name="Group 329"/>
          <p:cNvGraphicFramePr>
            <a:graphicFrameLocks noGrp="1"/>
          </p:cNvGraphicFramePr>
          <p:nvPr/>
        </p:nvGraphicFramePr>
        <p:xfrm>
          <a:off x="74613" y="939800"/>
          <a:ext cx="8964612" cy="5161512"/>
        </p:xfrm>
        <a:graphic>
          <a:graphicData uri="http://schemas.openxmlformats.org/drawingml/2006/table">
            <a:tbl>
              <a:tblPr/>
              <a:tblGrid>
                <a:gridCol w="1296987"/>
                <a:gridCol w="111125"/>
                <a:gridCol w="1976438"/>
                <a:gridCol w="615950"/>
                <a:gridCol w="773112"/>
                <a:gridCol w="709613"/>
                <a:gridCol w="592137"/>
                <a:gridCol w="557213"/>
                <a:gridCol w="590550"/>
                <a:gridCol w="590550"/>
                <a:gridCol w="590550"/>
                <a:gridCol w="560387"/>
              </a:tblGrid>
              <a:tr h="261938">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0" i="0" u="none" strike="noStrike" cap="none" normalizeH="0" baseline="0" dirty="0" smtClean="0">
                          <a:ln>
                            <a:noFill/>
                          </a:ln>
                          <a:solidFill>
                            <a:schemeClr val="tx1"/>
                          </a:solidFill>
                          <a:effectLst/>
                          <a:latin typeface="Arial" charset="0"/>
                        </a:rPr>
                        <a:t>Deposit</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8EB4E3"/>
                    </a:solidFill>
                  </a:tcPr>
                </a:tc>
                <a:tc rowSpan="2"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0" i="0" u="none" strike="noStrike" cap="none" normalizeH="0" baseline="0" dirty="0" smtClean="0">
                          <a:ln>
                            <a:noFill/>
                          </a:ln>
                          <a:solidFill>
                            <a:schemeClr val="tx1"/>
                          </a:solidFill>
                          <a:effectLst/>
                          <a:latin typeface="Arial" charset="0"/>
                        </a:rPr>
                        <a:t>Category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0" i="0" u="none" strike="noStrike" cap="none" normalizeH="0" baseline="0" dirty="0" smtClean="0">
                          <a:ln>
                            <a:noFill/>
                          </a:ln>
                          <a:solidFill>
                            <a:schemeClr val="tx1"/>
                          </a:solidFill>
                          <a:effectLst/>
                          <a:latin typeface="Arial" charset="0"/>
                        </a:rPr>
                        <a:t>of geological reserves (</a:t>
                      </a:r>
                      <a:r>
                        <a:rPr kumimoji="0" lang="en-US" sz="800" b="0" i="0" u="none" strike="noStrike" cap="none" normalizeH="0" baseline="0" dirty="0" err="1" smtClean="0">
                          <a:ln>
                            <a:noFill/>
                          </a:ln>
                          <a:solidFill>
                            <a:schemeClr val="tx1"/>
                          </a:solidFill>
                          <a:effectLst/>
                          <a:latin typeface="Arial" charset="0"/>
                        </a:rPr>
                        <a:t>SRC</a:t>
                      </a:r>
                      <a:r>
                        <a:rPr kumimoji="0" lang="en-US" sz="800" b="0" i="0" u="none" strike="noStrike" cap="none" normalizeH="0" baseline="0" dirty="0" smtClean="0">
                          <a:ln>
                            <a:noFill/>
                          </a:ln>
                          <a:solidFill>
                            <a:schemeClr val="tx1"/>
                          </a:solidFill>
                          <a:effectLst/>
                          <a:latin typeface="Arial" charset="0"/>
                        </a:rPr>
                        <a:t>),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0" i="0" u="none" strike="noStrike" cap="none" normalizeH="0" baseline="0" dirty="0" smtClean="0">
                          <a:ln>
                            <a:noFill/>
                          </a:ln>
                          <a:solidFill>
                            <a:schemeClr val="tx1"/>
                          </a:solidFill>
                          <a:effectLst/>
                          <a:latin typeface="Arial" charset="0"/>
                        </a:rPr>
                        <a:t>resources (</a:t>
                      </a:r>
                      <a:r>
                        <a:rPr kumimoji="0" lang="en-US" sz="800" b="0" i="0" u="none" strike="noStrike" cap="none" normalizeH="0" baseline="0" dirty="0" err="1" smtClean="0">
                          <a:ln>
                            <a:noFill/>
                          </a:ln>
                          <a:solidFill>
                            <a:schemeClr val="tx1"/>
                          </a:solidFill>
                          <a:effectLst/>
                          <a:latin typeface="Arial" charset="0"/>
                        </a:rPr>
                        <a:t>JORC</a:t>
                      </a:r>
                      <a:r>
                        <a:rPr kumimoji="0" lang="en-US" sz="800" b="0" i="0" u="none" strike="noStrike" cap="none" normalizeH="0" baseline="0" dirty="0" smtClean="0">
                          <a:ln>
                            <a:noFill/>
                          </a:ln>
                          <a:solidFill>
                            <a:schemeClr val="tx1"/>
                          </a:solidFill>
                          <a:effectLst/>
                          <a:latin typeface="Arial" charset="0"/>
                        </a:rPr>
                        <a:t>)</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8EB4E3"/>
                    </a:solidFill>
                  </a:tcPr>
                </a:tc>
                <a:tc rowSpan="2" hMerge="1">
                  <a:txBody>
                    <a:bodyPr/>
                    <a:lstStyle/>
                    <a:p>
                      <a:endParaRPr lang="ru-RU"/>
                    </a:p>
                  </a:txBody>
                  <a:tcPr/>
                </a:tc>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0" i="0" u="none" strike="noStrike" cap="none" normalizeH="0" baseline="0" smtClean="0">
                          <a:ln>
                            <a:noFill/>
                          </a:ln>
                          <a:solidFill>
                            <a:schemeClr val="tx1"/>
                          </a:solidFill>
                          <a:effectLst/>
                          <a:latin typeface="Arial" charset="0"/>
                        </a:rPr>
                        <a:t>Ore reserves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0" i="0" u="none" strike="noStrike" cap="none" normalizeH="0" baseline="0" smtClean="0">
                          <a:ln>
                            <a:noFill/>
                          </a:ln>
                          <a:solidFill>
                            <a:schemeClr val="tx1"/>
                          </a:solidFill>
                          <a:effectLst/>
                          <a:latin typeface="Arial" charset="0"/>
                        </a:rPr>
                        <a:t>in blocks, thou. t</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8EB4E3"/>
                    </a:solidFill>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Calibri" pitchFamily="34" charset="0"/>
                        </a:rPr>
                        <a:t>Uranium</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8EB4E3"/>
                    </a:solidFill>
                  </a:tcPr>
                </a:tc>
                <a:tc hMerge="1">
                  <a:txBody>
                    <a:bodyPr/>
                    <a:lstStyle/>
                    <a:p>
                      <a:endParaRPr lang="ru-RU"/>
                    </a:p>
                  </a:txBody>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Calibri" pitchFamily="34" charset="0"/>
                        </a:rPr>
                        <a:t>Gold</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8EB4E3"/>
                    </a:solidFill>
                  </a:tcPr>
                </a:tc>
                <a:tc hMerge="1">
                  <a:txBody>
                    <a:bodyPr/>
                    <a:lstStyle/>
                    <a:p>
                      <a:endParaRPr lang="ru-RU"/>
                    </a:p>
                  </a:txBody>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Calibri" pitchFamily="34" charset="0"/>
                        </a:rPr>
                        <a:t>Silver</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8EB4E3"/>
                    </a:solidFill>
                  </a:tcPr>
                </a:tc>
                <a:tc hMerge="1">
                  <a:txBody>
                    <a:bodyPr/>
                    <a:lstStyle/>
                    <a:p>
                      <a:endParaRPr lang="ru-RU"/>
                    </a:p>
                  </a:txBody>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Calibri" pitchFamily="34" charset="0"/>
                        </a:rPr>
                        <a:t>Molybdenum</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8EB4E3"/>
                    </a:solidFill>
                  </a:tcPr>
                </a:tc>
                <a:tc hMerge="1">
                  <a:txBody>
                    <a:bodyPr/>
                    <a:lstStyle/>
                    <a:p>
                      <a:endParaRPr lang="ru-RU"/>
                    </a:p>
                  </a:txBody>
                  <a:tcPr/>
                </a:tc>
              </a:tr>
              <a:tr h="331788">
                <a:tc vMerge="1">
                  <a:txBody>
                    <a:bodyPr/>
                    <a:lstStyle/>
                    <a:p>
                      <a:endParaRPr lang="ru-RU"/>
                    </a:p>
                  </a:txBody>
                  <a:tcPr/>
                </a:tc>
                <a:tc gridSpan="2" vMerge="1">
                  <a:txBody>
                    <a:bodyPr/>
                    <a:lstStyle/>
                    <a:p>
                      <a:endParaRPr lang="ru-RU"/>
                    </a:p>
                  </a:txBody>
                  <a:tcPr/>
                </a:tc>
                <a:tc hMerge="1" vMerge="1">
                  <a:txBody>
                    <a:bodyPr/>
                    <a:lstStyle/>
                    <a:p>
                      <a:endParaRPr lang="ru-RU"/>
                    </a:p>
                  </a:txBody>
                  <a:tcPr/>
                </a:tc>
                <a:tc vMerge="1">
                  <a:txBody>
                    <a:bodyPr/>
                    <a:lstStyle/>
                    <a:p>
                      <a:endParaRPr lang="ru-RU"/>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0" i="0" u="none" strike="noStrike" cap="none" normalizeH="0" baseline="0" smtClean="0">
                          <a:ln>
                            <a:noFill/>
                          </a:ln>
                          <a:solidFill>
                            <a:schemeClr val="tx1"/>
                          </a:solidFill>
                          <a:effectLst/>
                          <a:latin typeface="Arial" charset="0"/>
                        </a:rPr>
                        <a:t>aver.</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0" i="0" u="none" strike="noStrike" cap="none" normalizeH="0" baseline="0" smtClean="0">
                          <a:ln>
                            <a:noFill/>
                          </a:ln>
                          <a:solidFill>
                            <a:schemeClr val="tx1"/>
                          </a:solidFill>
                          <a:effectLst/>
                          <a:latin typeface="Arial" charset="0"/>
                        </a:rPr>
                        <a:t>grade, %</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8EB4E3"/>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0" i="0" u="none" strike="noStrike" cap="none" normalizeH="0" baseline="0" smtClean="0">
                          <a:ln>
                            <a:noFill/>
                          </a:ln>
                          <a:solidFill>
                            <a:schemeClr val="tx1"/>
                          </a:solidFill>
                          <a:effectLst/>
                          <a:latin typeface="Arial" charset="0"/>
                        </a:rPr>
                        <a:t>reserves, t</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8EB4E3"/>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0" i="0" u="none" strike="noStrike" cap="none" normalizeH="0" baseline="0" smtClean="0">
                          <a:ln>
                            <a:noFill/>
                          </a:ln>
                          <a:solidFill>
                            <a:schemeClr val="tx1"/>
                          </a:solidFill>
                          <a:effectLst/>
                          <a:latin typeface="Arial" charset="0"/>
                        </a:rPr>
                        <a:t>aver.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0" i="0" u="none" strike="noStrike" cap="none" normalizeH="0" baseline="0" smtClean="0">
                          <a:ln>
                            <a:noFill/>
                          </a:ln>
                          <a:solidFill>
                            <a:schemeClr val="tx1"/>
                          </a:solidFill>
                          <a:effectLst/>
                          <a:latin typeface="Arial" charset="0"/>
                        </a:rPr>
                        <a:t>grade, g/t</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8EB4E3"/>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0" i="0" u="none" strike="noStrike" cap="none" normalizeH="0" baseline="0" smtClean="0">
                          <a:ln>
                            <a:noFill/>
                          </a:ln>
                          <a:solidFill>
                            <a:schemeClr val="tx1"/>
                          </a:solidFill>
                          <a:effectLst/>
                          <a:latin typeface="Arial" charset="0"/>
                        </a:rPr>
                        <a:t>reserves, kg</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8EB4E3"/>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0" i="0" u="none" strike="noStrike" cap="none" normalizeH="0" baseline="0" smtClean="0">
                          <a:ln>
                            <a:noFill/>
                          </a:ln>
                          <a:solidFill>
                            <a:schemeClr val="tx1"/>
                          </a:solidFill>
                          <a:effectLst/>
                          <a:latin typeface="Arial" charset="0"/>
                        </a:rPr>
                        <a:t>aver.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0" i="0" u="none" strike="noStrike" cap="none" normalizeH="0" baseline="0" smtClean="0">
                          <a:ln>
                            <a:noFill/>
                          </a:ln>
                          <a:solidFill>
                            <a:schemeClr val="tx1"/>
                          </a:solidFill>
                          <a:effectLst/>
                          <a:latin typeface="Arial" charset="0"/>
                        </a:rPr>
                        <a:t>grade, g/t</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8EB4E3"/>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0" i="0" u="none" strike="noStrike" cap="none" normalizeH="0" baseline="0" smtClean="0">
                          <a:ln>
                            <a:noFill/>
                          </a:ln>
                          <a:solidFill>
                            <a:schemeClr val="tx1"/>
                          </a:solidFill>
                          <a:effectLst/>
                          <a:latin typeface="Arial" charset="0"/>
                        </a:rPr>
                        <a:t>reserves, t</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8EB4E3"/>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0" i="0" u="none" strike="noStrike" cap="none" normalizeH="0" baseline="0" smtClean="0">
                          <a:ln>
                            <a:noFill/>
                          </a:ln>
                          <a:solidFill>
                            <a:schemeClr val="tx1"/>
                          </a:solidFill>
                          <a:effectLst/>
                          <a:latin typeface="Arial" charset="0"/>
                        </a:rPr>
                        <a:t>aver.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0" i="0" u="none" strike="noStrike" cap="none" normalizeH="0" baseline="0" smtClean="0">
                          <a:ln>
                            <a:noFill/>
                          </a:ln>
                          <a:solidFill>
                            <a:schemeClr val="tx1"/>
                          </a:solidFill>
                          <a:effectLst/>
                          <a:latin typeface="Arial" charset="0"/>
                        </a:rPr>
                        <a:t>grade, %</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8EB4E3"/>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0" i="0" u="none" strike="noStrike" cap="none" normalizeH="0" baseline="0" smtClean="0">
                          <a:ln>
                            <a:noFill/>
                          </a:ln>
                          <a:solidFill>
                            <a:schemeClr val="tx1"/>
                          </a:solidFill>
                          <a:effectLst/>
                          <a:latin typeface="Arial" charset="0"/>
                        </a:rPr>
                        <a:t>reserves, t</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8EB4E3"/>
                    </a:solidFill>
                  </a:tcPr>
                </a:tc>
              </a:tr>
              <a:tr h="161925">
                <a:tc gridSpan="1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smtClean="0">
                          <a:ln>
                            <a:noFill/>
                          </a:ln>
                          <a:solidFill>
                            <a:schemeClr val="tx1"/>
                          </a:solidFill>
                          <a:effectLst/>
                          <a:latin typeface="Times New Roman" pitchFamily="18" charset="0"/>
                        </a:rPr>
                        <a:t>Yuzhnaya Zone</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13335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1" u="none" strike="noStrike" cap="none" normalizeH="0" baseline="0" smtClean="0">
                          <a:ln>
                            <a:noFill/>
                          </a:ln>
                          <a:solidFill>
                            <a:schemeClr val="tx1"/>
                          </a:solidFill>
                          <a:effectLst/>
                          <a:latin typeface="Arial" charset="0"/>
                        </a:rPr>
                        <a:t>  Elkon</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1" u="none" strike="noStrike" cap="none" normalizeH="0" baseline="0" smtClean="0">
                          <a:ln>
                            <a:noFill/>
                          </a:ln>
                          <a:solidFill>
                            <a:schemeClr val="tx1"/>
                          </a:solidFill>
                          <a:effectLst/>
                          <a:latin typeface="Arial" charset="0"/>
                        </a:rPr>
                        <a:t> </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gridSpan="2">
                  <a:txBody>
                    <a:bodyPr/>
                    <a:lstStyle/>
                    <a:p>
                      <a:pPr marL="0" marR="0" lvl="0" indent="73025"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err="1" smtClean="0">
                          <a:ln>
                            <a:noFill/>
                          </a:ln>
                          <a:solidFill>
                            <a:srgbClr val="FF0000"/>
                          </a:solidFill>
                          <a:effectLst/>
                          <a:latin typeface="Arial" charset="0"/>
                        </a:rPr>
                        <a:t>SRC</a:t>
                      </a:r>
                      <a:r>
                        <a:rPr kumimoji="0" lang="en-US" sz="900" b="1" i="0" u="none" strike="noStrike" cap="none" normalizeH="0" baseline="0" dirty="0" smtClean="0">
                          <a:ln>
                            <a:noFill/>
                          </a:ln>
                          <a:solidFill>
                            <a:srgbClr val="FF0000"/>
                          </a:solidFill>
                          <a:effectLst/>
                          <a:latin typeface="Arial" charset="0"/>
                        </a:rPr>
                        <a:t>-1981 (</a:t>
                      </a:r>
                      <a:r>
                        <a:rPr kumimoji="0" lang="en-US" sz="900" b="1" i="0" u="none" strike="noStrike" cap="none" normalizeH="0" baseline="0" dirty="0" err="1" smtClean="0">
                          <a:ln>
                            <a:noFill/>
                          </a:ln>
                          <a:solidFill>
                            <a:srgbClr val="FF0000"/>
                          </a:solidFill>
                          <a:effectLst/>
                          <a:latin typeface="Arial" charset="0"/>
                        </a:rPr>
                        <a:t>C</a:t>
                      </a:r>
                      <a:r>
                        <a:rPr kumimoji="0" lang="en-US" sz="900" b="1" i="0" u="none" strike="noStrike" cap="none" normalizeH="0" baseline="-25000" dirty="0" err="1" smtClean="0">
                          <a:ln>
                            <a:noFill/>
                          </a:ln>
                          <a:solidFill>
                            <a:srgbClr val="FF0000"/>
                          </a:solidFill>
                          <a:effectLst/>
                          <a:latin typeface="Arial" charset="0"/>
                        </a:rPr>
                        <a:t>1</a:t>
                      </a:r>
                      <a:r>
                        <a:rPr kumimoji="0" lang="en-US" sz="900" b="1" i="0" u="none" strike="noStrike" cap="none" normalizeH="0" baseline="0" dirty="0" err="1" smtClean="0">
                          <a:ln>
                            <a:noFill/>
                          </a:ln>
                          <a:solidFill>
                            <a:srgbClr val="FF0000"/>
                          </a:solidFill>
                          <a:effectLst/>
                          <a:latin typeface="Arial" charset="0"/>
                        </a:rPr>
                        <a:t>+C</a:t>
                      </a:r>
                      <a:r>
                        <a:rPr kumimoji="0" lang="en-US" sz="900" b="1" i="0" u="none" strike="noStrike" cap="none" normalizeH="0" baseline="-25000" dirty="0" err="1" smtClean="0">
                          <a:ln>
                            <a:noFill/>
                          </a:ln>
                          <a:solidFill>
                            <a:srgbClr val="FF0000"/>
                          </a:solidFill>
                          <a:effectLst/>
                          <a:latin typeface="Arial" charset="0"/>
                        </a:rPr>
                        <a:t>2</a:t>
                      </a:r>
                      <a:r>
                        <a:rPr kumimoji="0" lang="en-US" sz="900" b="1" i="0" u="none" strike="noStrike" cap="none" normalizeH="0" baseline="0" dirty="0" smtClean="0">
                          <a:ln>
                            <a:noFill/>
                          </a:ln>
                          <a:solidFill>
                            <a:srgbClr val="FF0000"/>
                          </a:solidFill>
                          <a:effectLst/>
                          <a:latin typeface="Arial" charset="0"/>
                        </a:rPr>
                        <a:t>)*</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hMerge="1">
                  <a:txBody>
                    <a:bodyPr/>
                    <a:lstStyle/>
                    <a:p>
                      <a:endParaRPr lang="ru-RU"/>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11,194</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0.196</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21,958</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0.74</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8318</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12.19</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136.4</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 </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 </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r>
              <a:tr h="133350">
                <a:tc vMerge="1">
                  <a:txBody>
                    <a:bodyPr/>
                    <a:lstStyle/>
                    <a:p>
                      <a:endParaRPr lang="ru-RU"/>
                    </a:p>
                  </a:txBody>
                  <a:tcPr/>
                </a:tc>
                <a:tc gridSpan="2">
                  <a:txBody>
                    <a:bodyPr/>
                    <a:lstStyle/>
                    <a:p>
                      <a:pPr marL="0" marR="0" lvl="0" indent="73025"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Resources JORC-2010**</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hMerge="1">
                  <a:txBody>
                    <a:bodyPr/>
                    <a:lstStyle/>
                    <a:p>
                      <a:endParaRPr lang="ru-RU"/>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21,084</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0.143</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30,176</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0.48</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10,024</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4.30</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90.6</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 </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 </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r>
              <a:tr h="13335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1" u="none" strike="noStrike" cap="none" normalizeH="0" baseline="0" smtClean="0">
                          <a:ln>
                            <a:noFill/>
                          </a:ln>
                          <a:solidFill>
                            <a:schemeClr val="tx1"/>
                          </a:solidFill>
                          <a:effectLst/>
                          <a:latin typeface="Arial" charset="0"/>
                        </a:rPr>
                        <a:t>  Elkon Plateau</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1" u="none" strike="noStrike" cap="none" normalizeH="0" baseline="0" smtClean="0">
                          <a:ln>
                            <a:noFill/>
                          </a:ln>
                          <a:solidFill>
                            <a:schemeClr val="tx1"/>
                          </a:solidFill>
                          <a:effectLst/>
                          <a:latin typeface="Arial" charset="0"/>
                        </a:rPr>
                        <a:t> </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gridSpan="2">
                  <a:txBody>
                    <a:bodyPr/>
                    <a:lstStyle/>
                    <a:p>
                      <a:pPr marL="0" marR="0" lvl="0" indent="73025"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err="1" smtClean="0">
                          <a:ln>
                            <a:noFill/>
                          </a:ln>
                          <a:solidFill>
                            <a:srgbClr val="FF0000"/>
                          </a:solidFill>
                          <a:effectLst/>
                          <a:latin typeface="Arial" charset="0"/>
                        </a:rPr>
                        <a:t>SRC</a:t>
                      </a:r>
                      <a:r>
                        <a:rPr kumimoji="0" lang="en-US" sz="900" b="1" i="0" u="none" strike="noStrike" cap="none" normalizeH="0" baseline="0" dirty="0" smtClean="0">
                          <a:ln>
                            <a:noFill/>
                          </a:ln>
                          <a:solidFill>
                            <a:srgbClr val="FF0000"/>
                          </a:solidFill>
                          <a:effectLst/>
                          <a:latin typeface="Arial" charset="0"/>
                        </a:rPr>
                        <a:t>-1981 (</a:t>
                      </a:r>
                      <a:r>
                        <a:rPr kumimoji="0" lang="en-US" sz="900" b="1" i="0" u="none" strike="noStrike" cap="none" normalizeH="0" baseline="0" dirty="0" err="1" smtClean="0">
                          <a:ln>
                            <a:noFill/>
                          </a:ln>
                          <a:solidFill>
                            <a:srgbClr val="FF0000"/>
                          </a:solidFill>
                          <a:effectLst/>
                          <a:latin typeface="Arial" charset="0"/>
                        </a:rPr>
                        <a:t>В+C</a:t>
                      </a:r>
                      <a:r>
                        <a:rPr kumimoji="0" lang="en-US" sz="900" b="1" i="0" u="none" strike="noStrike" cap="none" normalizeH="0" baseline="-25000" dirty="0" err="1" smtClean="0">
                          <a:ln>
                            <a:noFill/>
                          </a:ln>
                          <a:solidFill>
                            <a:srgbClr val="FF0000"/>
                          </a:solidFill>
                          <a:effectLst/>
                          <a:latin typeface="Arial" charset="0"/>
                        </a:rPr>
                        <a:t>1</a:t>
                      </a:r>
                      <a:r>
                        <a:rPr kumimoji="0" lang="en-US" sz="900" b="1" i="0" u="none" strike="noStrike" cap="none" normalizeH="0" baseline="0" dirty="0" err="1" smtClean="0">
                          <a:ln>
                            <a:noFill/>
                          </a:ln>
                          <a:solidFill>
                            <a:srgbClr val="FF0000"/>
                          </a:solidFill>
                          <a:effectLst/>
                          <a:latin typeface="Arial" charset="0"/>
                        </a:rPr>
                        <a:t>+C</a:t>
                      </a:r>
                      <a:r>
                        <a:rPr kumimoji="0" lang="en-US" sz="900" b="1" i="0" u="none" strike="noStrike" cap="none" normalizeH="0" baseline="-25000" dirty="0" err="1" smtClean="0">
                          <a:ln>
                            <a:noFill/>
                          </a:ln>
                          <a:solidFill>
                            <a:srgbClr val="FF0000"/>
                          </a:solidFill>
                          <a:effectLst/>
                          <a:latin typeface="Arial" charset="0"/>
                        </a:rPr>
                        <a:t>2</a:t>
                      </a:r>
                      <a:r>
                        <a:rPr kumimoji="0" lang="en-US" sz="900" b="1" i="0" u="none" strike="noStrike" cap="none" normalizeH="0" baseline="0" dirty="0" smtClean="0">
                          <a:ln>
                            <a:noFill/>
                          </a:ln>
                          <a:solidFill>
                            <a:srgbClr val="FF0000"/>
                          </a:solidFill>
                          <a:effectLst/>
                          <a:latin typeface="Arial" charset="0"/>
                        </a:rPr>
                        <a:t>)</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hMerge="1">
                  <a:txBody>
                    <a:bodyPr/>
                    <a:lstStyle/>
                    <a:p>
                      <a:endParaRPr lang="ru-RU"/>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41,666</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0.154</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64,285</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0.79</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33,039</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11.00</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457.1</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tx1"/>
                          </a:solidFill>
                          <a:effectLst/>
                          <a:latin typeface="Arial" charset="0"/>
                        </a:rPr>
                        <a:t> </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tx1"/>
                          </a:solidFill>
                          <a:effectLst/>
                          <a:latin typeface="Arial" charset="0"/>
                        </a:rPr>
                        <a:t> </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r>
              <a:tr h="133350">
                <a:tc vMerge="1">
                  <a:txBody>
                    <a:bodyPr/>
                    <a:lstStyle/>
                    <a:p>
                      <a:endParaRPr lang="ru-RU"/>
                    </a:p>
                  </a:txBody>
                  <a:tcPr/>
                </a:tc>
                <a:tc gridSpan="2">
                  <a:txBody>
                    <a:bodyPr/>
                    <a:lstStyle/>
                    <a:p>
                      <a:pPr marL="0" marR="0" lvl="0" indent="73025"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Resources JORC-2010</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hMerge="1">
                  <a:txBody>
                    <a:bodyPr/>
                    <a:lstStyle/>
                    <a:p>
                      <a:endParaRPr lang="ru-RU"/>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50,487</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0.142</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71,492</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0.54</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27,274</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7.20</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362.5</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tx1"/>
                          </a:solidFill>
                          <a:effectLst/>
                          <a:latin typeface="Arial" charset="0"/>
                        </a:rPr>
                        <a:t> </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tx1"/>
                          </a:solidFill>
                          <a:effectLst/>
                          <a:latin typeface="Arial" charset="0"/>
                        </a:rPr>
                        <a:t> </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r>
              <a:tr h="131763">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1" u="none" strike="noStrike" cap="none" normalizeH="0" baseline="0" smtClean="0">
                          <a:ln>
                            <a:noFill/>
                          </a:ln>
                          <a:solidFill>
                            <a:schemeClr val="tx1"/>
                          </a:solidFill>
                          <a:effectLst/>
                          <a:latin typeface="Arial" charset="0"/>
                        </a:rPr>
                        <a:t>  Kurung</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 </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gridSpan="2">
                  <a:txBody>
                    <a:bodyPr/>
                    <a:lstStyle/>
                    <a:p>
                      <a:pPr marL="0" marR="0" lvl="0" indent="73025"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err="1" smtClean="0">
                          <a:ln>
                            <a:noFill/>
                          </a:ln>
                          <a:solidFill>
                            <a:srgbClr val="FF0000"/>
                          </a:solidFill>
                          <a:effectLst/>
                          <a:latin typeface="Arial" charset="0"/>
                        </a:rPr>
                        <a:t>SRC</a:t>
                      </a:r>
                      <a:r>
                        <a:rPr kumimoji="0" lang="en-US" sz="900" b="1" i="0" u="none" strike="noStrike" cap="none" normalizeH="0" baseline="0" dirty="0" smtClean="0">
                          <a:ln>
                            <a:noFill/>
                          </a:ln>
                          <a:solidFill>
                            <a:srgbClr val="FF0000"/>
                          </a:solidFill>
                          <a:effectLst/>
                          <a:latin typeface="Arial" charset="0"/>
                        </a:rPr>
                        <a:t>-1981 (</a:t>
                      </a:r>
                      <a:r>
                        <a:rPr kumimoji="0" lang="en-US" sz="900" b="1" i="0" u="none" strike="noStrike" cap="none" normalizeH="0" baseline="0" dirty="0" err="1" smtClean="0">
                          <a:ln>
                            <a:noFill/>
                          </a:ln>
                          <a:solidFill>
                            <a:srgbClr val="FF0000"/>
                          </a:solidFill>
                          <a:effectLst/>
                          <a:latin typeface="Arial" charset="0"/>
                        </a:rPr>
                        <a:t>В+C</a:t>
                      </a:r>
                      <a:r>
                        <a:rPr kumimoji="0" lang="en-US" sz="900" b="1" i="0" u="none" strike="noStrike" cap="none" normalizeH="0" baseline="-25000" dirty="0" err="1" smtClean="0">
                          <a:ln>
                            <a:noFill/>
                          </a:ln>
                          <a:solidFill>
                            <a:srgbClr val="FF0000"/>
                          </a:solidFill>
                          <a:effectLst/>
                          <a:latin typeface="Arial" charset="0"/>
                        </a:rPr>
                        <a:t>1</a:t>
                      </a:r>
                      <a:r>
                        <a:rPr kumimoji="0" lang="en-US" sz="900" b="1" i="0" u="none" strike="noStrike" cap="none" normalizeH="0" baseline="0" dirty="0" err="1" smtClean="0">
                          <a:ln>
                            <a:noFill/>
                          </a:ln>
                          <a:solidFill>
                            <a:srgbClr val="FF0000"/>
                          </a:solidFill>
                          <a:effectLst/>
                          <a:latin typeface="Arial" charset="0"/>
                        </a:rPr>
                        <a:t>+C</a:t>
                      </a:r>
                      <a:r>
                        <a:rPr kumimoji="0" lang="en-US" sz="900" b="1" i="0" u="none" strike="noStrike" cap="none" normalizeH="0" baseline="-25000" dirty="0" err="1" smtClean="0">
                          <a:ln>
                            <a:noFill/>
                          </a:ln>
                          <a:solidFill>
                            <a:srgbClr val="FF0000"/>
                          </a:solidFill>
                          <a:effectLst/>
                          <a:latin typeface="Arial" charset="0"/>
                        </a:rPr>
                        <a:t>2</a:t>
                      </a:r>
                      <a:r>
                        <a:rPr kumimoji="0" lang="en-US" sz="900" b="1" i="0" u="none" strike="noStrike" cap="none" normalizeH="0" baseline="0" dirty="0" smtClean="0">
                          <a:ln>
                            <a:noFill/>
                          </a:ln>
                          <a:solidFill>
                            <a:srgbClr val="FF0000"/>
                          </a:solidFill>
                          <a:effectLst/>
                          <a:latin typeface="Arial" charset="0"/>
                        </a:rPr>
                        <a:t>)</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hMerge="1">
                  <a:txBody>
                    <a:bodyPr/>
                    <a:lstStyle/>
                    <a:p>
                      <a:endParaRPr lang="ru-RU"/>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34,584</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0.159</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54,849</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1.00</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33,039</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13.22</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457.1</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tx1"/>
                          </a:solidFill>
                          <a:effectLst/>
                          <a:latin typeface="Arial" charset="0"/>
                        </a:rPr>
                        <a:t> </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tx1"/>
                          </a:solidFill>
                          <a:effectLst/>
                          <a:latin typeface="Arial" charset="0"/>
                        </a:rPr>
                        <a:t> </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r>
              <a:tr h="120650">
                <a:tc vMerge="1">
                  <a:txBody>
                    <a:bodyPr/>
                    <a:lstStyle/>
                    <a:p>
                      <a:endParaRPr lang="ru-RU"/>
                    </a:p>
                  </a:txBody>
                  <a:tcPr/>
                </a:tc>
                <a:tc gridSpan="2">
                  <a:txBody>
                    <a:bodyPr/>
                    <a:lstStyle/>
                    <a:p>
                      <a:pPr marL="0" marR="0" lvl="0" indent="73025"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JORC-2010</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hMerge="1">
                  <a:txBody>
                    <a:bodyPr/>
                    <a:lstStyle/>
                    <a:p>
                      <a:endParaRPr lang="ru-RU"/>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31,710</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0.140</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44,370</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0.67</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21,154</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9.19</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291.5</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 </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 </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r>
              <a:tr h="13335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tx1"/>
                          </a:solidFill>
                          <a:effectLst/>
                          <a:latin typeface="Arial" charset="0"/>
                        </a:rPr>
                        <a:t>  </a:t>
                      </a:r>
                      <a:r>
                        <a:rPr kumimoji="0" lang="en-US" sz="900" b="1" i="1" u="none" strike="noStrike" cap="none" normalizeH="0" baseline="0" smtClean="0">
                          <a:ln>
                            <a:noFill/>
                          </a:ln>
                          <a:solidFill>
                            <a:schemeClr val="tx1"/>
                          </a:solidFill>
                          <a:effectLst/>
                          <a:latin typeface="Arial" charset="0"/>
                        </a:rPr>
                        <a:t>Neprokhodimoye</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tx1"/>
                          </a:solidFill>
                          <a:effectLst/>
                          <a:latin typeface="Arial" charset="0"/>
                        </a:rPr>
                        <a:t> </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gridSpan="2">
                  <a:txBody>
                    <a:bodyPr/>
                    <a:lstStyle/>
                    <a:p>
                      <a:pPr marL="0" marR="0" lvl="0" indent="73025"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err="1" smtClean="0">
                          <a:ln>
                            <a:noFill/>
                          </a:ln>
                          <a:solidFill>
                            <a:srgbClr val="FF0000"/>
                          </a:solidFill>
                          <a:effectLst/>
                          <a:latin typeface="Arial" charset="0"/>
                        </a:rPr>
                        <a:t>SRC</a:t>
                      </a:r>
                      <a:r>
                        <a:rPr kumimoji="0" lang="en-US" sz="900" b="1" i="0" u="none" strike="noStrike" cap="none" normalizeH="0" baseline="0" dirty="0" smtClean="0">
                          <a:ln>
                            <a:noFill/>
                          </a:ln>
                          <a:solidFill>
                            <a:srgbClr val="FF0000"/>
                          </a:solidFill>
                          <a:effectLst/>
                          <a:latin typeface="Arial" charset="0"/>
                        </a:rPr>
                        <a:t>-1981 (</a:t>
                      </a:r>
                      <a:r>
                        <a:rPr kumimoji="0" lang="en-US" sz="900" b="1" i="0" u="none" strike="noStrike" cap="none" normalizeH="0" baseline="0" dirty="0" err="1" smtClean="0">
                          <a:ln>
                            <a:noFill/>
                          </a:ln>
                          <a:solidFill>
                            <a:srgbClr val="FF0000"/>
                          </a:solidFill>
                          <a:effectLst/>
                          <a:latin typeface="Arial" charset="0"/>
                        </a:rPr>
                        <a:t>C</a:t>
                      </a:r>
                      <a:r>
                        <a:rPr kumimoji="0" lang="en-US" sz="900" b="1" i="0" u="none" strike="noStrike" cap="none" normalizeH="0" baseline="-25000" dirty="0" err="1" smtClean="0">
                          <a:ln>
                            <a:noFill/>
                          </a:ln>
                          <a:solidFill>
                            <a:srgbClr val="FF0000"/>
                          </a:solidFill>
                          <a:effectLst/>
                          <a:latin typeface="Arial" charset="0"/>
                        </a:rPr>
                        <a:t>2</a:t>
                      </a:r>
                      <a:r>
                        <a:rPr kumimoji="0" lang="en-US" sz="900" b="1" i="0" u="none" strike="noStrike" cap="none" normalizeH="0" baseline="0" dirty="0" smtClean="0">
                          <a:ln>
                            <a:noFill/>
                          </a:ln>
                          <a:solidFill>
                            <a:srgbClr val="FF0000"/>
                          </a:solidFill>
                          <a:effectLst/>
                          <a:latin typeface="Arial" charset="0"/>
                        </a:rPr>
                        <a:t>)</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hMerge="1">
                  <a:txBody>
                    <a:bodyPr/>
                    <a:lstStyle/>
                    <a:p>
                      <a:endParaRPr lang="ru-RU"/>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18,079</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0.119</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21,486</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1.40</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26,288</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7.00</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127.0</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 </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 </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r>
              <a:tr h="133350">
                <a:tc vMerge="1">
                  <a:txBody>
                    <a:bodyPr/>
                    <a:lstStyle/>
                    <a:p>
                      <a:endParaRPr lang="ru-RU"/>
                    </a:p>
                  </a:txBody>
                  <a:tcPr/>
                </a:tc>
                <a:tc gridSpan="2">
                  <a:txBody>
                    <a:bodyPr/>
                    <a:lstStyle/>
                    <a:p>
                      <a:pPr marL="0" marR="0" lvl="0" indent="73025"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Resources JORC-2010</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hMerge="1">
                  <a:txBody>
                    <a:bodyPr/>
                    <a:lstStyle/>
                    <a:p>
                      <a:endParaRPr lang="ru-RU"/>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10,404</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0.132</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13,737</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0.79</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8186</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7.31</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76.011</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 </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 </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r>
              <a:tr h="125413">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1" u="none" strike="noStrike" cap="none" normalizeH="0" baseline="0" smtClean="0">
                          <a:ln>
                            <a:noFill/>
                          </a:ln>
                          <a:solidFill>
                            <a:schemeClr val="tx1"/>
                          </a:solidFill>
                          <a:effectLst/>
                          <a:latin typeface="Arial" charset="0"/>
                        </a:rPr>
                        <a:t>  Druzhnoye</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1" u="none" strike="noStrike" cap="none" normalizeH="0" baseline="0" smtClean="0">
                          <a:ln>
                            <a:noFill/>
                          </a:ln>
                          <a:solidFill>
                            <a:schemeClr val="tx1"/>
                          </a:solidFill>
                          <a:effectLst/>
                          <a:latin typeface="Arial" charset="0"/>
                        </a:rPr>
                        <a:t> </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gridSpan="2">
                  <a:txBody>
                    <a:bodyPr/>
                    <a:lstStyle/>
                    <a:p>
                      <a:pPr marL="0" marR="0" lvl="0" indent="73025"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err="1" smtClean="0">
                          <a:ln>
                            <a:noFill/>
                          </a:ln>
                          <a:solidFill>
                            <a:srgbClr val="FF0000"/>
                          </a:solidFill>
                          <a:effectLst/>
                          <a:latin typeface="Arial" charset="0"/>
                        </a:rPr>
                        <a:t>SRC</a:t>
                      </a:r>
                      <a:r>
                        <a:rPr kumimoji="0" lang="en-US" sz="900" b="1" i="0" u="none" strike="noStrike" cap="none" normalizeH="0" baseline="0" dirty="0" smtClean="0">
                          <a:ln>
                            <a:noFill/>
                          </a:ln>
                          <a:solidFill>
                            <a:srgbClr val="FF0000"/>
                          </a:solidFill>
                          <a:effectLst/>
                          <a:latin typeface="Arial" charset="0"/>
                        </a:rPr>
                        <a:t> (</a:t>
                      </a:r>
                      <a:r>
                        <a:rPr kumimoji="0" lang="en-US" sz="900" b="1" i="0" u="none" strike="noStrike" cap="none" normalizeH="0" baseline="0" dirty="0" err="1" smtClean="0">
                          <a:ln>
                            <a:noFill/>
                          </a:ln>
                          <a:solidFill>
                            <a:srgbClr val="FF0000"/>
                          </a:solidFill>
                          <a:effectLst/>
                          <a:latin typeface="Arial" charset="0"/>
                        </a:rPr>
                        <a:t>C</a:t>
                      </a:r>
                      <a:r>
                        <a:rPr kumimoji="0" lang="en-US" sz="900" b="1" i="0" u="none" strike="noStrike" cap="none" normalizeH="0" baseline="-25000" dirty="0" err="1" smtClean="0">
                          <a:ln>
                            <a:noFill/>
                          </a:ln>
                          <a:solidFill>
                            <a:srgbClr val="FF0000"/>
                          </a:solidFill>
                          <a:effectLst/>
                          <a:latin typeface="Arial" charset="0"/>
                        </a:rPr>
                        <a:t>1</a:t>
                      </a:r>
                      <a:r>
                        <a:rPr kumimoji="0" lang="en-US" sz="900" b="1" i="0" u="none" strike="noStrike" cap="none" normalizeH="0" baseline="0" dirty="0" err="1" smtClean="0">
                          <a:ln>
                            <a:noFill/>
                          </a:ln>
                          <a:solidFill>
                            <a:srgbClr val="FF0000"/>
                          </a:solidFill>
                          <a:effectLst/>
                          <a:latin typeface="Arial" charset="0"/>
                        </a:rPr>
                        <a:t>+C</a:t>
                      </a:r>
                      <a:r>
                        <a:rPr kumimoji="0" lang="en-US" sz="900" b="1" i="0" u="none" strike="noStrike" cap="none" normalizeH="0" baseline="-25000" dirty="0" err="1" smtClean="0">
                          <a:ln>
                            <a:noFill/>
                          </a:ln>
                          <a:solidFill>
                            <a:srgbClr val="FF0000"/>
                          </a:solidFill>
                          <a:effectLst/>
                          <a:latin typeface="Arial" charset="0"/>
                        </a:rPr>
                        <a:t>2</a:t>
                      </a:r>
                      <a:r>
                        <a:rPr kumimoji="0" lang="en-US" sz="900" b="1" i="0" u="none" strike="noStrike" cap="none" normalizeH="0" baseline="0" dirty="0" smtClean="0">
                          <a:ln>
                            <a:noFill/>
                          </a:ln>
                          <a:solidFill>
                            <a:srgbClr val="FF0000"/>
                          </a:solidFill>
                          <a:effectLst/>
                          <a:latin typeface="Arial" charset="0"/>
                        </a:rPr>
                        <a:t>)</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hMerge="1">
                  <a:txBody>
                    <a:bodyPr/>
                    <a:lstStyle/>
                    <a:p>
                      <a:endParaRPr lang="ru-RU"/>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71,188</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0.134</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95,238</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0.60</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42,833</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8.53</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607.1</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0.076</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41,632</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r>
              <a:tr h="179388">
                <a:tc vMerge="1">
                  <a:txBody>
                    <a:bodyPr/>
                    <a:lstStyle/>
                    <a:p>
                      <a:endParaRPr lang="ru-RU"/>
                    </a:p>
                  </a:txBody>
                  <a:tcPr/>
                </a:tc>
                <a:tc gridSpan="2">
                  <a:txBody>
                    <a:bodyPr/>
                    <a:lstStyle/>
                    <a:p>
                      <a:pPr marL="0" marR="0" lvl="0" indent="73025"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Resources JORC-2010</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hMerge="1">
                  <a:txBody>
                    <a:bodyPr/>
                    <a:lstStyle/>
                    <a:p>
                      <a:endParaRPr lang="ru-RU"/>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47,162</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0.149</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70,055</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0.48</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22,640</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5.36</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252.8</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0.028</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13,178</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r>
              <a:tr h="2619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  Yuzhnaya Zone,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  total by categories</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gridSpan="2">
                  <a:txBody>
                    <a:bodyPr/>
                    <a:lstStyle/>
                    <a:p>
                      <a:pPr marL="0" marR="0" lvl="0" indent="73025"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err="1" smtClean="0">
                          <a:ln>
                            <a:noFill/>
                          </a:ln>
                          <a:solidFill>
                            <a:srgbClr val="FF0000"/>
                          </a:solidFill>
                          <a:effectLst/>
                          <a:latin typeface="Arial" charset="0"/>
                        </a:rPr>
                        <a:t>SRC</a:t>
                      </a:r>
                      <a:r>
                        <a:rPr kumimoji="0" lang="en-US" sz="900" b="1" i="0" u="none" strike="noStrike" cap="none" normalizeH="0" baseline="0" dirty="0" smtClean="0">
                          <a:ln>
                            <a:noFill/>
                          </a:ln>
                          <a:solidFill>
                            <a:srgbClr val="FF0000"/>
                          </a:solidFill>
                          <a:effectLst/>
                          <a:latin typeface="Arial" charset="0"/>
                        </a:rPr>
                        <a:t>-1981 (В)</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hMerge="1">
                  <a:txBody>
                    <a:bodyPr/>
                    <a:lstStyle/>
                    <a:p>
                      <a:endParaRPr lang="ru-RU"/>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5181</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0.167</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8672</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 </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 </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 </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 </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 </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 </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r>
              <a:tr h="2619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 </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gridSpan="2">
                  <a:txBody>
                    <a:bodyPr/>
                    <a:lstStyle/>
                    <a:p>
                      <a:pPr marL="0" marR="0" lvl="0" indent="73025"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Resources JORC Measured </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hMerge="1">
                  <a:txBody>
                    <a:bodyPr/>
                    <a:lstStyle/>
                    <a:p>
                      <a:endParaRPr lang="ru-RU"/>
                    </a:p>
                  </a:txBody>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16,504</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0.136</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22,516</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0.72</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11,947</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8.86</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146</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0.028</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205</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r>
              <a:tr h="1333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 </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gridSpan="2">
                  <a:txBody>
                    <a:bodyPr/>
                    <a:lstStyle/>
                    <a:p>
                      <a:pPr marL="0" marR="0" lvl="0" indent="73025"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err="1" smtClean="0">
                          <a:ln>
                            <a:noFill/>
                          </a:ln>
                          <a:solidFill>
                            <a:srgbClr val="FF0000"/>
                          </a:solidFill>
                          <a:effectLst/>
                          <a:latin typeface="Arial" charset="0"/>
                        </a:rPr>
                        <a:t>SRC</a:t>
                      </a:r>
                      <a:r>
                        <a:rPr kumimoji="0" lang="en-US" sz="900" b="1" i="0" u="none" strike="noStrike" cap="none" normalizeH="0" baseline="0" dirty="0" smtClean="0">
                          <a:ln>
                            <a:noFill/>
                          </a:ln>
                          <a:solidFill>
                            <a:srgbClr val="FF0000"/>
                          </a:solidFill>
                          <a:effectLst/>
                          <a:latin typeface="Arial" charset="0"/>
                        </a:rPr>
                        <a:t>-1981 (</a:t>
                      </a:r>
                      <a:r>
                        <a:rPr kumimoji="0" lang="en-US" sz="900" b="1" i="0" u="none" strike="noStrike" cap="none" normalizeH="0" baseline="0" dirty="0" err="1" smtClean="0">
                          <a:ln>
                            <a:noFill/>
                          </a:ln>
                          <a:solidFill>
                            <a:srgbClr val="FF0000"/>
                          </a:solidFill>
                          <a:effectLst/>
                          <a:latin typeface="Arial" charset="0"/>
                        </a:rPr>
                        <a:t>C</a:t>
                      </a:r>
                      <a:r>
                        <a:rPr kumimoji="0" lang="en-US" sz="900" b="1" i="0" u="none" strike="noStrike" cap="none" normalizeH="0" baseline="-25000" dirty="0" err="1" smtClean="0">
                          <a:ln>
                            <a:noFill/>
                          </a:ln>
                          <a:solidFill>
                            <a:srgbClr val="FF0000"/>
                          </a:solidFill>
                          <a:effectLst/>
                          <a:latin typeface="Arial" charset="0"/>
                        </a:rPr>
                        <a:t>1</a:t>
                      </a:r>
                      <a:r>
                        <a:rPr kumimoji="0" lang="en-US" sz="900" b="1" i="0" u="none" strike="noStrike" cap="none" normalizeH="0" baseline="0" dirty="0" smtClean="0">
                          <a:ln>
                            <a:noFill/>
                          </a:ln>
                          <a:solidFill>
                            <a:srgbClr val="FF0000"/>
                          </a:solidFill>
                          <a:effectLst/>
                          <a:latin typeface="Arial" charset="0"/>
                        </a:rPr>
                        <a:t>)</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hMerge="1">
                  <a:txBody>
                    <a:bodyPr/>
                    <a:lstStyle/>
                    <a:p>
                      <a:endParaRPr lang="ru-RU"/>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  38,438</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  0.142</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  54,783</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  0.86</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  33,052</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  12.16</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  467.4</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  0.052</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  7049</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r>
              <a:tr h="2619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 </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gridSpan="2">
                  <a:txBody>
                    <a:bodyPr/>
                    <a:lstStyle/>
                    <a:p>
                      <a:pPr marL="0" marR="0" lvl="0" indent="73025"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Resources JORC Indicated </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hMerge="1">
                  <a:txBody>
                    <a:bodyPr/>
                    <a:lstStyle/>
                    <a:p>
                      <a:endParaRPr lang="ru-RU"/>
                    </a:p>
                  </a:txBody>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  38,111</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  0.128</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  48,822</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  0.50</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  19,100</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   6.08</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  231.8</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  0.032</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  2500</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r>
              <a:tr h="1333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 </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gridSpan="2">
                  <a:txBody>
                    <a:bodyPr/>
                    <a:lstStyle/>
                    <a:p>
                      <a:pPr marL="0" marR="0" lvl="0" indent="73025"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err="1" smtClean="0">
                          <a:ln>
                            <a:noFill/>
                          </a:ln>
                          <a:solidFill>
                            <a:srgbClr val="FF0000"/>
                          </a:solidFill>
                          <a:effectLst/>
                          <a:latin typeface="Arial" charset="0"/>
                        </a:rPr>
                        <a:t>SRC</a:t>
                      </a:r>
                      <a:r>
                        <a:rPr kumimoji="0" lang="en-US" sz="900" b="1" i="0" u="none" strike="noStrike" cap="none" normalizeH="0" baseline="0" dirty="0" smtClean="0">
                          <a:ln>
                            <a:noFill/>
                          </a:ln>
                          <a:solidFill>
                            <a:srgbClr val="FF0000"/>
                          </a:solidFill>
                          <a:effectLst/>
                          <a:latin typeface="Arial" charset="0"/>
                        </a:rPr>
                        <a:t>-1981 (</a:t>
                      </a:r>
                      <a:r>
                        <a:rPr kumimoji="0" lang="en-US" sz="900" b="1" i="0" u="none" strike="noStrike" cap="none" normalizeH="0" baseline="0" dirty="0" err="1" smtClean="0">
                          <a:ln>
                            <a:noFill/>
                          </a:ln>
                          <a:solidFill>
                            <a:srgbClr val="FF0000"/>
                          </a:solidFill>
                          <a:effectLst/>
                          <a:latin typeface="Arial" charset="0"/>
                        </a:rPr>
                        <a:t>C</a:t>
                      </a:r>
                      <a:r>
                        <a:rPr kumimoji="0" lang="en-US" sz="900" b="1" i="0" u="none" strike="noStrike" cap="none" normalizeH="0" baseline="-25000" dirty="0" err="1" smtClean="0">
                          <a:ln>
                            <a:noFill/>
                          </a:ln>
                          <a:solidFill>
                            <a:srgbClr val="FF0000"/>
                          </a:solidFill>
                          <a:effectLst/>
                          <a:latin typeface="Arial" charset="0"/>
                        </a:rPr>
                        <a:t>2</a:t>
                      </a:r>
                      <a:r>
                        <a:rPr kumimoji="0" lang="en-US" sz="900" b="1" i="0" u="none" strike="noStrike" cap="none" normalizeH="0" baseline="0" dirty="0" smtClean="0">
                          <a:ln>
                            <a:noFill/>
                          </a:ln>
                          <a:solidFill>
                            <a:srgbClr val="FF0000"/>
                          </a:solidFill>
                          <a:effectLst/>
                          <a:latin typeface="Arial" charset="0"/>
                        </a:rPr>
                        <a:t>)</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hMerge="1">
                  <a:txBody>
                    <a:bodyPr/>
                    <a:lstStyle/>
                    <a:p>
                      <a:endParaRPr lang="ru-RU"/>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133,092</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0.146</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194,361</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0.81</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107,977</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9.90</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1316.6</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0.083</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34,583</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r>
              <a:tr h="2619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 </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gridSpan="2">
                  <a:txBody>
                    <a:bodyPr/>
                    <a:lstStyle/>
                    <a:p>
                      <a:pPr marL="0" marR="0" lvl="0" indent="73025"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Resources JORC Inferred </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hMerge="1">
                  <a:txBody>
                    <a:bodyPr/>
                    <a:lstStyle/>
                    <a:p>
                      <a:endParaRPr lang="ru-RU"/>
                    </a:p>
                  </a:txBody>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106,232</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0.149</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158,496</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0.55</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58,231</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6.54</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695.3</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0.028</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10,473</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r>
              <a:tr h="133350">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  </a:t>
                      </a:r>
                      <a:r>
                        <a:rPr kumimoji="0" lang="en-US" sz="900" b="1" i="1" u="none" strike="noStrike" cap="none" normalizeH="0" baseline="0" smtClean="0">
                          <a:ln>
                            <a:noFill/>
                          </a:ln>
                          <a:solidFill>
                            <a:srgbClr val="FF0000"/>
                          </a:solidFill>
                          <a:effectLst/>
                          <a:latin typeface="Arial" charset="0"/>
                        </a:rPr>
                        <a:t>Yuzhnaya Zone, total</a:t>
                      </a:r>
                      <a:r>
                        <a:rPr kumimoji="0" lang="en-US" sz="900" b="1" i="0" u="none" strike="noStrike" cap="none" normalizeH="0" baseline="0" smtClean="0">
                          <a:ln>
                            <a:noFill/>
                          </a:ln>
                          <a:solidFill>
                            <a:srgbClr val="FF0000"/>
                          </a:solidFill>
                          <a:effectLst/>
                          <a:latin typeface="Arial" charset="0"/>
                        </a:rPr>
                        <a:t>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500" b="0" i="0" u="none" strike="noStrike" cap="none" normalizeH="0" baseline="0" smtClean="0">
                          <a:ln>
                            <a:noFill/>
                          </a:ln>
                          <a:solidFill>
                            <a:schemeClr val="tx1"/>
                          </a:solidFill>
                          <a:effectLst/>
                          <a:latin typeface="Arial" charset="0"/>
                        </a:rPr>
                        <a:t> </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gridSpan="2">
                  <a:txBody>
                    <a:bodyPr/>
                    <a:lstStyle/>
                    <a:p>
                      <a:pPr marL="0" marR="0" lvl="0" indent="109538"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err="1" smtClean="0">
                          <a:ln>
                            <a:noFill/>
                          </a:ln>
                          <a:solidFill>
                            <a:srgbClr val="FF0000"/>
                          </a:solidFill>
                          <a:effectLst/>
                          <a:latin typeface="Arial" charset="0"/>
                        </a:rPr>
                        <a:t>SRC</a:t>
                      </a:r>
                      <a:r>
                        <a:rPr kumimoji="0" lang="en-US" sz="900" b="1" i="0" u="none" strike="noStrike" cap="none" normalizeH="0" baseline="0" dirty="0" smtClean="0">
                          <a:ln>
                            <a:noFill/>
                          </a:ln>
                          <a:solidFill>
                            <a:srgbClr val="FF0000"/>
                          </a:solidFill>
                          <a:effectLst/>
                          <a:latin typeface="Arial" charset="0"/>
                        </a:rPr>
                        <a:t>-1981 (</a:t>
                      </a:r>
                      <a:r>
                        <a:rPr kumimoji="0" lang="en-US" sz="900" b="1" i="0" u="none" strike="noStrike" cap="none" normalizeH="0" baseline="0" dirty="0" err="1" smtClean="0">
                          <a:ln>
                            <a:noFill/>
                          </a:ln>
                          <a:solidFill>
                            <a:srgbClr val="FF0000"/>
                          </a:solidFill>
                          <a:effectLst/>
                          <a:latin typeface="Arial" charset="0"/>
                        </a:rPr>
                        <a:t>В+C</a:t>
                      </a:r>
                      <a:r>
                        <a:rPr kumimoji="0" lang="en-US" sz="900" b="1" i="0" u="none" strike="noStrike" cap="none" normalizeH="0" baseline="-25000" dirty="0" err="1" smtClean="0">
                          <a:ln>
                            <a:noFill/>
                          </a:ln>
                          <a:solidFill>
                            <a:srgbClr val="FF0000"/>
                          </a:solidFill>
                          <a:effectLst/>
                          <a:latin typeface="Arial" charset="0"/>
                        </a:rPr>
                        <a:t>1</a:t>
                      </a:r>
                      <a:r>
                        <a:rPr kumimoji="0" lang="en-US" sz="900" b="1" i="0" u="none" strike="noStrike" cap="none" normalizeH="0" baseline="0" dirty="0" err="1" smtClean="0">
                          <a:ln>
                            <a:noFill/>
                          </a:ln>
                          <a:solidFill>
                            <a:srgbClr val="FF0000"/>
                          </a:solidFill>
                          <a:effectLst/>
                          <a:latin typeface="Arial" charset="0"/>
                        </a:rPr>
                        <a:t>+C</a:t>
                      </a:r>
                      <a:r>
                        <a:rPr kumimoji="0" lang="en-US" sz="900" b="1" i="0" u="none" strike="noStrike" cap="none" normalizeH="0" baseline="-25000" dirty="0" err="1" smtClean="0">
                          <a:ln>
                            <a:noFill/>
                          </a:ln>
                          <a:solidFill>
                            <a:srgbClr val="FF0000"/>
                          </a:solidFill>
                          <a:effectLst/>
                          <a:latin typeface="Arial" charset="0"/>
                        </a:rPr>
                        <a:t>2</a:t>
                      </a:r>
                      <a:r>
                        <a:rPr kumimoji="0" lang="en-US" sz="900" b="1" i="0" u="none" strike="noStrike" cap="none" normalizeH="0" baseline="0" dirty="0" smtClean="0">
                          <a:ln>
                            <a:noFill/>
                          </a:ln>
                          <a:solidFill>
                            <a:srgbClr val="FF0000"/>
                          </a:solidFill>
                          <a:effectLst/>
                          <a:latin typeface="Arial" charset="0"/>
                        </a:rPr>
                        <a:t>)</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hMerge="1">
                  <a:txBody>
                    <a:bodyPr/>
                    <a:lstStyle/>
                    <a:p>
                      <a:endParaRPr lang="ru-RU"/>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176,711</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0.146</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257,816</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0.80</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141,029</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10.10</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1784.0</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0.076</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41,632</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r>
              <a:tr h="171450">
                <a:tc vMerge="1">
                  <a:txBody>
                    <a:bodyPr/>
                    <a:lstStyle/>
                    <a:p>
                      <a:endParaRPr lang="ru-RU"/>
                    </a:p>
                  </a:txBody>
                  <a:tcPr/>
                </a:tc>
                <a:tc gridSpan="2">
                  <a:txBody>
                    <a:bodyPr/>
                    <a:lstStyle/>
                    <a:p>
                      <a:pPr marL="0" marR="0" lvl="0" indent="109538"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Resources JORC-2010  </a:t>
                      </a:r>
                      <a:r>
                        <a:rPr kumimoji="0" lang="en-US" sz="600" b="1" i="0" u="none" strike="noStrike" cap="none" normalizeH="0" baseline="0" smtClean="0">
                          <a:ln>
                            <a:noFill/>
                          </a:ln>
                          <a:solidFill>
                            <a:srgbClr val="003366"/>
                          </a:solidFill>
                          <a:effectLst/>
                          <a:latin typeface="Arial" charset="0"/>
                        </a:rPr>
                        <a:t>(Cut off </a:t>
                      </a:r>
                      <a:r>
                        <a:rPr kumimoji="0" lang="en-US" sz="600" b="1" i="0" u="none" strike="noStrike" cap="none" normalizeH="0" baseline="30000" smtClean="0">
                          <a:ln>
                            <a:noFill/>
                          </a:ln>
                          <a:solidFill>
                            <a:srgbClr val="003366"/>
                          </a:solidFill>
                          <a:effectLst/>
                          <a:latin typeface="Arial" charset="0"/>
                        </a:rPr>
                        <a:t>U</a:t>
                      </a:r>
                      <a:r>
                        <a:rPr kumimoji="0" lang="en-US" sz="600" b="1" i="0" u="none" strike="noStrike" cap="none" normalizeH="0" baseline="0" smtClean="0">
                          <a:ln>
                            <a:noFill/>
                          </a:ln>
                          <a:solidFill>
                            <a:srgbClr val="003366"/>
                          </a:solidFill>
                          <a:effectLst/>
                          <a:latin typeface="Arial" charset="0"/>
                        </a:rPr>
                        <a:t>–0.08%)</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hMerge="1">
                  <a:txBody>
                    <a:bodyPr/>
                    <a:lstStyle/>
                    <a:p>
                      <a:endParaRPr lang="ru-RU"/>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160,837</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0.143</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229,834</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0.56</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89,278</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6.67</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1073.4</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0.028</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13,178</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r>
              <a:tr h="161925">
                <a:tc gridSpan="1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smtClean="0">
                          <a:ln>
                            <a:noFill/>
                          </a:ln>
                          <a:solidFill>
                            <a:schemeClr val="tx1"/>
                          </a:solidFill>
                          <a:effectLst/>
                          <a:latin typeface="Times New Roman" pitchFamily="18" charset="0"/>
                        </a:rPr>
                        <a:t>Severnaya Zone</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13335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1" u="none" strike="noStrike" cap="none" normalizeH="0" baseline="0" smtClean="0">
                          <a:ln>
                            <a:noFill/>
                          </a:ln>
                          <a:solidFill>
                            <a:schemeClr val="tx1"/>
                          </a:solidFill>
                          <a:effectLst/>
                          <a:latin typeface="Arial" charset="0"/>
                        </a:rPr>
                        <a:t>  Severnoye</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gridSpan="2">
                  <a:txBody>
                    <a:bodyPr/>
                    <a:lstStyle/>
                    <a:p>
                      <a:pPr marL="0" marR="0" lvl="0" indent="73025"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   C</a:t>
                      </a:r>
                      <a:r>
                        <a:rPr kumimoji="0" lang="en-US" sz="900" b="1" i="0" u="none" strike="noStrike" cap="none" normalizeH="0" baseline="-25000" smtClean="0">
                          <a:ln>
                            <a:noFill/>
                          </a:ln>
                          <a:solidFill>
                            <a:srgbClr val="FF0000"/>
                          </a:solidFill>
                          <a:effectLst/>
                          <a:latin typeface="Arial" charset="0"/>
                        </a:rPr>
                        <a:t>2</a:t>
                      </a:r>
                      <a:r>
                        <a:rPr kumimoji="0" lang="en-US" sz="900" b="1" i="0" u="none" strike="noStrike" cap="none" normalizeH="0" baseline="0" smtClean="0">
                          <a:ln>
                            <a:noFill/>
                          </a:ln>
                          <a:solidFill>
                            <a:srgbClr val="FF0000"/>
                          </a:solidFill>
                          <a:effectLst/>
                          <a:latin typeface="Arial" charset="0"/>
                        </a:rPr>
                        <a:t>***</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hMerge="1">
                  <a:txBody>
                    <a:bodyPr/>
                    <a:lstStyle/>
                    <a:p>
                      <a:endParaRPr lang="ru-RU"/>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39,272</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0.149</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58,566</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0.70</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29,220</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12.40</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485.5</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 </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 </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r>
              <a:tr h="361950">
                <a:tc vMerge="1">
                  <a:txBody>
                    <a:bodyPr/>
                    <a:lstStyle/>
                    <a:p>
                      <a:endParaRPr lang="ru-RU"/>
                    </a:p>
                  </a:txBody>
                  <a:tcPr/>
                </a:tc>
                <a:tc gridSpan="2">
                  <a:txBody>
                    <a:bodyPr/>
                    <a:lstStyle/>
                    <a:p>
                      <a:pPr marL="0" marR="0" lvl="0" indent="73025"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Resources JORC-2011 *** </a:t>
                      </a:r>
                      <a:br>
                        <a:rPr kumimoji="0" lang="en-US" sz="900" b="1" i="0" u="none" strike="noStrike" cap="none" normalizeH="0" baseline="0" smtClean="0">
                          <a:ln>
                            <a:noFill/>
                          </a:ln>
                          <a:solidFill>
                            <a:srgbClr val="003366"/>
                          </a:solidFill>
                          <a:effectLst/>
                          <a:latin typeface="Arial" charset="0"/>
                        </a:rPr>
                      </a:br>
                      <a:r>
                        <a:rPr kumimoji="0" lang="en-US" sz="900" b="1" i="0" u="none" strike="noStrike" cap="none" normalizeH="0" baseline="0" smtClean="0">
                          <a:ln>
                            <a:noFill/>
                          </a:ln>
                          <a:solidFill>
                            <a:srgbClr val="003366"/>
                          </a:solidFill>
                          <a:effectLst/>
                          <a:latin typeface="Arial" charset="0"/>
                        </a:rPr>
                        <a:t>(</a:t>
                      </a:r>
                      <a:r>
                        <a:rPr kumimoji="0" lang="en-US" sz="800" b="1" i="0" u="none" strike="noStrike" cap="none" normalizeH="0" baseline="0" smtClean="0">
                          <a:ln>
                            <a:noFill/>
                          </a:ln>
                          <a:solidFill>
                            <a:srgbClr val="003366"/>
                          </a:solidFill>
                          <a:effectLst/>
                          <a:latin typeface="Arial" charset="0"/>
                        </a:rPr>
                        <a:t>indicated and inferred</a:t>
                      </a:r>
                      <a:r>
                        <a:rPr kumimoji="0" lang="en-US" sz="600" b="1" i="0" u="none" strike="noStrike" cap="none" normalizeH="0" baseline="0" smtClean="0">
                          <a:ln>
                            <a:noFill/>
                          </a:ln>
                          <a:solidFill>
                            <a:srgbClr val="003366"/>
                          </a:solidFill>
                          <a:effectLst/>
                          <a:latin typeface="Arial" charset="0"/>
                        </a:rPr>
                        <a:t>)</a:t>
                      </a:r>
                    </a:p>
                    <a:p>
                      <a:pPr marL="0" marR="0" lvl="0" indent="73025" algn="l" defTabSz="914400" rtl="0" eaLnBrk="1" fontAlgn="base" latinLnBrk="0" hangingPunct="1">
                        <a:lnSpc>
                          <a:spcPct val="100000"/>
                        </a:lnSpc>
                        <a:spcBef>
                          <a:spcPct val="0"/>
                        </a:spcBef>
                        <a:spcAft>
                          <a:spcPct val="0"/>
                        </a:spcAft>
                        <a:buClrTx/>
                        <a:buSzTx/>
                        <a:buFontTx/>
                        <a:buNone/>
                        <a:tabLst/>
                      </a:pPr>
                      <a:r>
                        <a:rPr kumimoji="0" lang="en-US" sz="700" b="1" i="0" u="none" strike="noStrike" cap="none" normalizeH="0" baseline="0" smtClean="0">
                          <a:ln>
                            <a:noFill/>
                          </a:ln>
                          <a:solidFill>
                            <a:srgbClr val="003366"/>
                          </a:solidFill>
                          <a:effectLst/>
                          <a:latin typeface="Arial" charset="0"/>
                        </a:rPr>
                        <a:t>(Cut off </a:t>
                      </a:r>
                      <a:r>
                        <a:rPr kumimoji="0" lang="en-US" sz="700" b="1" i="0" u="none" strike="noStrike" cap="none" normalizeH="0" baseline="30000" smtClean="0">
                          <a:ln>
                            <a:noFill/>
                          </a:ln>
                          <a:solidFill>
                            <a:srgbClr val="003366"/>
                          </a:solidFill>
                          <a:effectLst/>
                          <a:latin typeface="Arial" charset="0"/>
                        </a:rPr>
                        <a:t>U</a:t>
                      </a:r>
                      <a:r>
                        <a:rPr kumimoji="0" lang="en-US" sz="700" b="1" i="0" u="none" strike="noStrike" cap="none" normalizeH="0" baseline="0" smtClean="0">
                          <a:ln>
                            <a:noFill/>
                          </a:ln>
                          <a:solidFill>
                            <a:srgbClr val="003366"/>
                          </a:solidFill>
                          <a:effectLst/>
                          <a:latin typeface="Arial" charset="0"/>
                        </a:rPr>
                        <a:t>– 0.08%)</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hMerge="1">
                  <a:txBody>
                    <a:bodyPr/>
                    <a:lstStyle/>
                    <a:p>
                      <a:endParaRPr lang="ru-RU"/>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1F497D"/>
                          </a:solidFill>
                          <a:effectLst/>
                          <a:latin typeface="Arial" charset="0"/>
                        </a:rPr>
                        <a:t>55,102</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1F497D"/>
                          </a:solidFill>
                          <a:effectLst/>
                          <a:latin typeface="Arial" charset="0"/>
                        </a:rPr>
                        <a:t>0.173</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1F497D"/>
                          </a:solidFill>
                          <a:effectLst/>
                          <a:latin typeface="Arial" charset="0"/>
                        </a:rPr>
                        <a:t>95,380</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1F497D"/>
                          </a:solidFill>
                          <a:effectLst/>
                          <a:latin typeface="Arial" charset="0"/>
                        </a:rPr>
                        <a:t>0.39</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1F497D"/>
                          </a:solidFill>
                          <a:effectLst/>
                          <a:latin typeface="Arial" charset="0"/>
                        </a:rPr>
                        <a:t>21,721</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1F497D"/>
                          </a:solidFill>
                          <a:effectLst/>
                          <a:latin typeface="Arial" charset="0"/>
                        </a:rPr>
                        <a:t>7.43</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1F497D"/>
                          </a:solidFill>
                          <a:effectLst/>
                          <a:latin typeface="Arial" charset="0"/>
                        </a:rPr>
                        <a:t>409.5</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endParaRPr kumimoji="0" lang="en-US" sz="900" b="0" i="0" u="none" strike="noStrike" cap="none" normalizeH="0" baseline="0" smtClean="0">
                        <a:ln>
                          <a:noFill/>
                        </a:ln>
                        <a:solidFill>
                          <a:schemeClr val="tx2"/>
                        </a:solidFill>
                        <a:effectLst/>
                        <a:latin typeface="Arial" charset="0"/>
                      </a:endParaRP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endParaRPr kumimoji="0" lang="en-US" sz="900" b="0" i="0" u="none" strike="noStrike" cap="none" normalizeH="0" baseline="0" smtClean="0">
                        <a:ln>
                          <a:noFill/>
                        </a:ln>
                        <a:solidFill>
                          <a:schemeClr val="tx2"/>
                        </a:solidFill>
                        <a:effectLst/>
                        <a:latin typeface="Arial" charset="0"/>
                      </a:endParaRP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r>
              <a:tr h="161925">
                <a:tc gridSpan="1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smtClean="0">
                          <a:ln>
                            <a:noFill/>
                          </a:ln>
                          <a:solidFill>
                            <a:schemeClr val="tx1"/>
                          </a:solidFill>
                          <a:effectLst/>
                          <a:latin typeface="Times New Roman" pitchFamily="18" charset="0"/>
                        </a:rPr>
                        <a:t>Interesnaya Zone</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133350">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1" u="none" strike="noStrike" cap="none" normalizeH="0" baseline="0" smtClean="0">
                          <a:ln>
                            <a:noFill/>
                          </a:ln>
                          <a:solidFill>
                            <a:schemeClr val="tx1"/>
                          </a:solidFill>
                          <a:effectLst/>
                          <a:latin typeface="Arial" charset="0"/>
                        </a:rPr>
                        <a:t>   Interesnaya Zone</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hMerge="1">
                  <a:txBody>
                    <a:bodyPr/>
                    <a:lstStyle/>
                    <a:p>
                      <a:endParaRPr lang="ru-RU"/>
                    </a:p>
                  </a:txBody>
                  <a:tcPr/>
                </a:tc>
                <a:tc>
                  <a:txBody>
                    <a:bodyPr/>
                    <a:lstStyle/>
                    <a:p>
                      <a:pPr marL="0" marR="0" lvl="0" indent="73025" algn="l" defTabSz="914400" rtl="0" eaLnBrk="1" fontAlgn="base" latinLnBrk="0" hangingPunct="1">
                        <a:lnSpc>
                          <a:spcPct val="100000"/>
                        </a:lnSpc>
                        <a:spcBef>
                          <a:spcPct val="0"/>
                        </a:spcBef>
                        <a:spcAft>
                          <a:spcPct val="0"/>
                        </a:spcAft>
                        <a:buClrTx/>
                        <a:buSzTx/>
                        <a:buFontTx/>
                        <a:buNone/>
                        <a:tabLst/>
                      </a:pPr>
                      <a:r>
                        <a:rPr kumimoji="0" lang="en-US" sz="900" b="1" i="1" u="none" strike="noStrike" cap="none" normalizeH="0" baseline="0" dirty="0" smtClean="0">
                          <a:ln>
                            <a:noFill/>
                          </a:ln>
                          <a:solidFill>
                            <a:srgbClr val="FF0000"/>
                          </a:solidFill>
                          <a:effectLst/>
                          <a:latin typeface="Arial" charset="0"/>
                        </a:rPr>
                        <a:t>  </a:t>
                      </a:r>
                      <a:r>
                        <a:rPr kumimoji="0" lang="en-US" sz="900" b="1" i="0" u="none" strike="noStrike" cap="none" normalizeH="0" baseline="0" dirty="0" err="1" smtClean="0">
                          <a:ln>
                            <a:noFill/>
                          </a:ln>
                          <a:solidFill>
                            <a:srgbClr val="FF0000"/>
                          </a:solidFill>
                          <a:effectLst/>
                          <a:latin typeface="Arial" charset="0"/>
                        </a:rPr>
                        <a:t>SRC</a:t>
                      </a:r>
                      <a:r>
                        <a:rPr kumimoji="0" lang="en-US" sz="900" b="1" i="0" u="none" strike="noStrike" cap="none" normalizeH="0" baseline="0" dirty="0" smtClean="0">
                          <a:ln>
                            <a:noFill/>
                          </a:ln>
                          <a:solidFill>
                            <a:srgbClr val="FF0000"/>
                          </a:solidFill>
                          <a:effectLst/>
                          <a:latin typeface="Arial" charset="0"/>
                        </a:rPr>
                        <a:t>-1968 (</a:t>
                      </a:r>
                      <a:r>
                        <a:rPr kumimoji="0" lang="en-US" sz="900" b="1" i="0" u="none" strike="noStrike" cap="none" normalizeH="0" baseline="0" dirty="0" err="1" smtClean="0">
                          <a:ln>
                            <a:noFill/>
                          </a:ln>
                          <a:solidFill>
                            <a:srgbClr val="FF0000"/>
                          </a:solidFill>
                          <a:effectLst/>
                          <a:latin typeface="Arial" charset="0"/>
                        </a:rPr>
                        <a:t>В+C</a:t>
                      </a:r>
                      <a:r>
                        <a:rPr kumimoji="0" lang="en-US" sz="900" b="1" i="0" u="none" strike="noStrike" cap="none" normalizeH="0" baseline="-25000" dirty="0" err="1" smtClean="0">
                          <a:ln>
                            <a:noFill/>
                          </a:ln>
                          <a:solidFill>
                            <a:srgbClr val="FF0000"/>
                          </a:solidFill>
                          <a:effectLst/>
                          <a:latin typeface="Arial" charset="0"/>
                        </a:rPr>
                        <a:t>1</a:t>
                      </a:r>
                      <a:r>
                        <a:rPr kumimoji="0" lang="en-US" sz="900" b="1" i="0" u="none" strike="noStrike" cap="none" normalizeH="0" baseline="0" dirty="0" err="1" smtClean="0">
                          <a:ln>
                            <a:noFill/>
                          </a:ln>
                          <a:solidFill>
                            <a:srgbClr val="FF0000"/>
                          </a:solidFill>
                          <a:effectLst/>
                          <a:latin typeface="Arial" charset="0"/>
                        </a:rPr>
                        <a:t>+C</a:t>
                      </a:r>
                      <a:r>
                        <a:rPr kumimoji="0" lang="en-US" sz="900" b="1" i="0" u="none" strike="noStrike" cap="none" normalizeH="0" baseline="-25000" dirty="0" err="1" smtClean="0">
                          <a:ln>
                            <a:noFill/>
                          </a:ln>
                          <a:solidFill>
                            <a:srgbClr val="FF0000"/>
                          </a:solidFill>
                          <a:effectLst/>
                          <a:latin typeface="Arial" charset="0"/>
                        </a:rPr>
                        <a:t>2</a:t>
                      </a:r>
                      <a:r>
                        <a:rPr kumimoji="0" lang="en-US" sz="900" b="1" i="0" u="none" strike="noStrike" cap="none" normalizeH="0" baseline="0" dirty="0" smtClean="0">
                          <a:ln>
                            <a:noFill/>
                          </a:ln>
                          <a:solidFill>
                            <a:srgbClr val="FF0000"/>
                          </a:solidFill>
                          <a:effectLst/>
                          <a:latin typeface="Arial" charset="0"/>
                        </a:rPr>
                        <a:t>)****</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795</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0.354</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2814</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0.40</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320</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 </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500" b="1" i="0" u="none" strike="noStrike" cap="none" normalizeH="0" baseline="0" smtClean="0">
                          <a:ln>
                            <a:noFill/>
                          </a:ln>
                          <a:solidFill>
                            <a:srgbClr val="FF0000"/>
                          </a:solidFill>
                          <a:effectLst/>
                          <a:latin typeface="Arial" charset="0"/>
                        </a:rPr>
                        <a:t> </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500" b="1" i="0" u="none" strike="noStrike" cap="none" normalizeH="0" baseline="0" smtClean="0">
                          <a:ln>
                            <a:noFill/>
                          </a:ln>
                          <a:solidFill>
                            <a:schemeClr val="tx1"/>
                          </a:solidFill>
                          <a:effectLst/>
                          <a:latin typeface="Arial" charset="0"/>
                        </a:rPr>
                        <a:t> </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500" b="1" i="0" u="none" strike="noStrike" cap="none" normalizeH="0" baseline="0" smtClean="0">
                          <a:ln>
                            <a:noFill/>
                          </a:ln>
                          <a:solidFill>
                            <a:schemeClr val="tx1"/>
                          </a:solidFill>
                          <a:effectLst/>
                          <a:latin typeface="Arial" charset="0"/>
                        </a:rPr>
                        <a:t> </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r>
              <a:tr h="263525">
                <a:tc gridSpan="3">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tx1"/>
                          </a:solidFill>
                          <a:effectLst/>
                          <a:latin typeface="Arial" charset="0"/>
                        </a:rPr>
                        <a:t>           Elkon Uranium Ore District, total</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hMerge="1">
                  <a:txBody>
                    <a:bodyPr/>
                    <a:lstStyle/>
                    <a:p>
                      <a:endParaRPr lang="ru-RU"/>
                    </a:p>
                  </a:txBody>
                  <a:tcPr/>
                </a:tc>
                <a:tc hMerge="1">
                  <a:txBody>
                    <a:bodyPr/>
                    <a:lstStyle/>
                    <a:p>
                      <a:endParaRPr lang="ru-RU"/>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tx1"/>
                          </a:solidFill>
                          <a:effectLst/>
                          <a:latin typeface="Arial" charset="0"/>
                        </a:rPr>
                        <a:t>216,778</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tx1"/>
                          </a:solidFill>
                          <a:effectLst/>
                          <a:latin typeface="Arial" charset="0"/>
                        </a:rPr>
                        <a:t>0.147</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tx1"/>
                          </a:solidFill>
                          <a:effectLst/>
                          <a:latin typeface="Arial" charset="0"/>
                        </a:rPr>
                        <a:t>319,186</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tx1"/>
                          </a:solidFill>
                          <a:effectLst/>
                          <a:latin typeface="Arial" charset="0"/>
                        </a:rPr>
                        <a:t>0.78</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tx1"/>
                          </a:solidFill>
                          <a:effectLst/>
                          <a:latin typeface="Arial" charset="0"/>
                        </a:rPr>
                        <a:t>170,244</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tx1"/>
                          </a:solidFill>
                          <a:effectLst/>
                          <a:latin typeface="Arial" charset="0"/>
                        </a:rPr>
                        <a:t>10.47</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tx1"/>
                          </a:solidFill>
                          <a:effectLst/>
                          <a:latin typeface="Arial" charset="0"/>
                        </a:rPr>
                        <a:t>2269.5</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tx1"/>
                          </a:solidFill>
                          <a:effectLst/>
                          <a:latin typeface="Arial" charset="0"/>
                        </a:rPr>
                        <a:t>0.076</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109538"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tx1"/>
                          </a:solidFill>
                          <a:effectLst/>
                          <a:latin typeface="Arial" charset="0"/>
                        </a:rPr>
                        <a:t>41,632      </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r>
            </a:tbl>
          </a:graphicData>
        </a:graphic>
      </p:graphicFrame>
      <p:graphicFrame>
        <p:nvGraphicFramePr>
          <p:cNvPr id="6" name="Таблица 5"/>
          <p:cNvGraphicFramePr>
            <a:graphicFrameLocks noGrp="1"/>
          </p:cNvGraphicFramePr>
          <p:nvPr/>
        </p:nvGraphicFramePr>
        <p:xfrm>
          <a:off x="76200" y="6172200"/>
          <a:ext cx="8964613" cy="620713"/>
        </p:xfrm>
        <a:graphic>
          <a:graphicData uri="http://schemas.openxmlformats.org/drawingml/2006/table">
            <a:tbl>
              <a:tblPr/>
              <a:tblGrid>
                <a:gridCol w="8964613"/>
              </a:tblGrid>
              <a:tr h="6207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700" b="1" i="0" u="none" strike="noStrike" cap="none" normalizeH="0" baseline="0" dirty="0" smtClean="0">
                          <a:ln>
                            <a:noFill/>
                          </a:ln>
                          <a:solidFill>
                            <a:schemeClr val="tx1"/>
                          </a:solidFill>
                          <a:effectLst/>
                          <a:latin typeface="Arial" charset="0"/>
                        </a:rPr>
                        <a:t>    * </a:t>
                      </a:r>
                      <a:r>
                        <a:rPr kumimoji="0" lang="ru-RU" sz="700" b="1" i="0" u="none" strike="noStrike" cap="none" normalizeH="0" baseline="0" dirty="0" err="1" smtClean="0">
                          <a:ln>
                            <a:noFill/>
                          </a:ln>
                          <a:solidFill>
                            <a:schemeClr val="tx1"/>
                          </a:solidFill>
                          <a:effectLst/>
                          <a:latin typeface="Arial" charset="0"/>
                        </a:rPr>
                        <a:t>reserves</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were</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approved</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by</a:t>
                      </a:r>
                      <a:r>
                        <a:rPr kumimoji="0" lang="ru-RU" sz="700" b="1" i="0" u="none" strike="noStrike" cap="none" normalizeH="0" baseline="0" dirty="0" smtClean="0">
                          <a:ln>
                            <a:noFill/>
                          </a:ln>
                          <a:solidFill>
                            <a:schemeClr val="tx1"/>
                          </a:solidFill>
                          <a:effectLst/>
                          <a:latin typeface="Arial" charset="0"/>
                        </a:rPr>
                        <a:t> </a:t>
                      </a:r>
                      <a:r>
                        <a:rPr kumimoji="0" lang="en-GB" sz="700" b="1" i="0" u="none" strike="noStrike" cap="none" normalizeH="0" baseline="0" dirty="0" err="1" smtClean="0">
                          <a:ln>
                            <a:noFill/>
                          </a:ln>
                          <a:solidFill>
                            <a:schemeClr val="tx1"/>
                          </a:solidFill>
                          <a:effectLst/>
                          <a:latin typeface="Arial" charset="0"/>
                        </a:rPr>
                        <a:t>SRC</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in</a:t>
                      </a:r>
                      <a:r>
                        <a:rPr kumimoji="0" lang="ru-RU" sz="700" b="1" i="0" u="none" strike="noStrike" cap="none" normalizeH="0" baseline="0" dirty="0" smtClean="0">
                          <a:ln>
                            <a:noFill/>
                          </a:ln>
                          <a:solidFill>
                            <a:schemeClr val="tx1"/>
                          </a:solidFill>
                          <a:effectLst/>
                          <a:latin typeface="Arial" charset="0"/>
                        </a:rPr>
                        <a:t> 1981, </a:t>
                      </a:r>
                      <a:r>
                        <a:rPr kumimoji="0" lang="ru-RU" sz="700" b="1" i="0" u="none" strike="noStrike" cap="none" normalizeH="0" baseline="0" dirty="0" err="1" smtClean="0">
                          <a:ln>
                            <a:noFill/>
                          </a:ln>
                          <a:solidFill>
                            <a:schemeClr val="tx1"/>
                          </a:solidFill>
                          <a:effectLst/>
                          <a:latin typeface="Arial" charset="0"/>
                        </a:rPr>
                        <a:t>they</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are</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registered</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in</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the</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State</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Register</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of</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Reserves</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according</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to</a:t>
                      </a:r>
                      <a:r>
                        <a:rPr kumimoji="0" lang="ru-RU" sz="700" b="1" i="0" u="none" strike="noStrike" cap="none" normalizeH="0" baseline="0" dirty="0" smtClean="0">
                          <a:ln>
                            <a:noFill/>
                          </a:ln>
                          <a:solidFill>
                            <a:schemeClr val="tx1"/>
                          </a:solidFill>
                          <a:effectLst/>
                          <a:latin typeface="Arial" charset="0"/>
                        </a:rPr>
                        <a:t> </a:t>
                      </a:r>
                      <a:r>
                        <a:rPr kumimoji="0" lang="en-GB" sz="700" b="1" i="0" u="none" strike="noStrike" cap="none" normalizeH="0" baseline="0" dirty="0" err="1" smtClean="0">
                          <a:ln>
                            <a:noFill/>
                          </a:ln>
                          <a:solidFill>
                            <a:schemeClr val="tx1"/>
                          </a:solidFill>
                          <a:effectLst/>
                          <a:latin typeface="Arial" charset="0"/>
                        </a:rPr>
                        <a:t>SRC</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requirements</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reserves</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are</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submitted</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to</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reestimation</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and</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reconfirmation</a:t>
                      </a:r>
                      <a:endParaRPr kumimoji="0" lang="ru-RU" sz="700" b="1" i="0" u="none" strike="noStrike" cap="none" normalizeH="0" baseline="0" dirty="0" smtClean="0">
                        <a:ln>
                          <a:noFill/>
                        </a:ln>
                        <a:solidFill>
                          <a:schemeClr val="tx1"/>
                        </a:solidFill>
                        <a:effectLst/>
                        <a:latin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ru-RU" sz="700" b="1" i="0" u="none" strike="noStrike" cap="none" normalizeH="0" baseline="0" dirty="0" smtClean="0">
                          <a:ln>
                            <a:noFill/>
                          </a:ln>
                          <a:solidFill>
                            <a:schemeClr val="tx1"/>
                          </a:solidFill>
                          <a:effectLst/>
                          <a:latin typeface="Arial" charset="0"/>
                        </a:rPr>
                        <a:t>   ** </a:t>
                      </a:r>
                      <a:r>
                        <a:rPr kumimoji="0" lang="ru-RU" sz="700" b="1" i="0" u="none" strike="noStrike" cap="none" normalizeH="0" baseline="0" dirty="0" err="1" smtClean="0">
                          <a:ln>
                            <a:noFill/>
                          </a:ln>
                          <a:solidFill>
                            <a:schemeClr val="tx1"/>
                          </a:solidFill>
                          <a:effectLst/>
                          <a:latin typeface="Arial" charset="0"/>
                        </a:rPr>
                        <a:t>resources</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estimated</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in</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compliance</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with</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JORC</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standards</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in</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terms</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of</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preparation</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of</a:t>
                      </a:r>
                      <a:r>
                        <a:rPr kumimoji="0" lang="ru-RU" sz="700" b="1" i="0" u="none" strike="noStrike" cap="none" normalizeH="0" baseline="0" dirty="0" smtClean="0">
                          <a:ln>
                            <a:noFill/>
                          </a:ln>
                          <a:solidFill>
                            <a:schemeClr val="tx1"/>
                          </a:solidFill>
                          <a:effectLst/>
                          <a:latin typeface="Arial" charset="0"/>
                        </a:rPr>
                        <a:t> </a:t>
                      </a:r>
                      <a:r>
                        <a:rPr kumimoji="0" lang="en-US" sz="700" b="1" i="0" u="none" strike="noStrike" cap="none" normalizeH="0" baseline="0" dirty="0" smtClean="0">
                          <a:ln>
                            <a:noFill/>
                          </a:ln>
                          <a:solidFill>
                            <a:schemeClr val="tx1"/>
                          </a:solidFill>
                          <a:effectLst/>
                          <a:latin typeface="Arial" charset="0"/>
                        </a:rPr>
                        <a:t>Feasibility Study (FS) for </a:t>
                      </a:r>
                      <a:r>
                        <a:rPr kumimoji="0" lang="ru-RU" sz="700" b="1" i="0" u="none" strike="noStrike" cap="none" normalizeH="0" baseline="0" dirty="0" err="1" smtClean="0">
                          <a:ln>
                            <a:noFill/>
                          </a:ln>
                          <a:solidFill>
                            <a:schemeClr val="tx1"/>
                          </a:solidFill>
                          <a:effectLst/>
                          <a:latin typeface="Arial" charset="0"/>
                        </a:rPr>
                        <a:t>reserves</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exploratory</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estimation</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June</a:t>
                      </a:r>
                      <a:r>
                        <a:rPr kumimoji="0" lang="ru-RU" sz="700" b="1" i="0" u="none" strike="noStrike" cap="none" normalizeH="0" baseline="0" dirty="0" smtClean="0">
                          <a:ln>
                            <a:noFill/>
                          </a:ln>
                          <a:solidFill>
                            <a:schemeClr val="tx1"/>
                          </a:solidFill>
                          <a:effectLst/>
                          <a:latin typeface="Arial" charset="0"/>
                        </a:rPr>
                        <a:t> 2010</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sz="700" b="1" i="0" u="none" strike="noStrike" cap="none" normalizeH="0" baseline="0" dirty="0" smtClean="0">
                          <a:ln>
                            <a:noFill/>
                          </a:ln>
                          <a:solidFill>
                            <a:schemeClr val="tx1"/>
                          </a:solidFill>
                          <a:effectLst/>
                          <a:latin typeface="Arial" charset="0"/>
                        </a:rPr>
                        <a:t>   *** </a:t>
                      </a:r>
                      <a:r>
                        <a:rPr kumimoji="0" lang="ru-RU" sz="700" b="1" i="0" u="none" strike="noStrike" cap="none" normalizeH="0" baseline="0" dirty="0" err="1" smtClean="0">
                          <a:ln>
                            <a:noFill/>
                          </a:ln>
                          <a:solidFill>
                            <a:schemeClr val="tx1"/>
                          </a:solidFill>
                          <a:effectLst/>
                          <a:latin typeface="Arial" charset="0"/>
                        </a:rPr>
                        <a:t>follow-up</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estimate</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in</a:t>
                      </a:r>
                      <a:r>
                        <a:rPr kumimoji="0" lang="ru-RU" sz="700" b="1" i="0" u="none" strike="noStrike" cap="none" normalizeH="0" baseline="0" dirty="0" smtClean="0">
                          <a:ln>
                            <a:noFill/>
                          </a:ln>
                          <a:solidFill>
                            <a:schemeClr val="tx1"/>
                          </a:solidFill>
                          <a:effectLst/>
                          <a:latin typeface="Arial" charset="0"/>
                        </a:rPr>
                        <a:t> 1986, </a:t>
                      </a:r>
                      <a:r>
                        <a:rPr kumimoji="0" lang="ru-RU" sz="700" b="1" i="0" u="none" strike="noStrike" cap="none" normalizeH="0" baseline="0" dirty="0" err="1" smtClean="0">
                          <a:ln>
                            <a:noFill/>
                          </a:ln>
                          <a:solidFill>
                            <a:schemeClr val="tx1"/>
                          </a:solidFill>
                          <a:effectLst/>
                          <a:latin typeface="Arial" charset="0"/>
                        </a:rPr>
                        <a:t>reserves</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were</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not</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approved</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but</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they</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are</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registered</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in</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the</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State</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Register</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of</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Reserves</a:t>
                      </a:r>
                      <a:r>
                        <a:rPr kumimoji="0" lang="ru-RU" sz="700" b="1" i="0" u="none" strike="noStrike" cap="none" normalizeH="0" baseline="0" dirty="0" smtClean="0">
                          <a:ln>
                            <a:noFill/>
                          </a:ln>
                          <a:solidFill>
                            <a:schemeClr val="tx1"/>
                          </a:solidFill>
                          <a:effectLst/>
                          <a:latin typeface="Arial" charset="0"/>
                        </a:rPr>
                        <a:t>,  *** </a:t>
                      </a:r>
                      <a:r>
                        <a:rPr kumimoji="0" lang="ru-RU" sz="700" b="1" i="0" u="none" strike="noStrike" cap="none" normalizeH="0" baseline="0" dirty="0" err="1" smtClean="0">
                          <a:ln>
                            <a:noFill/>
                          </a:ln>
                          <a:solidFill>
                            <a:schemeClr val="tx1"/>
                          </a:solidFill>
                          <a:effectLst/>
                          <a:latin typeface="Arial" charset="0"/>
                        </a:rPr>
                        <a:t>resources</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estimated</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in</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terms</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of</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the</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block</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model</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creation</a:t>
                      </a:r>
                      <a:r>
                        <a:rPr kumimoji="0" lang="ru-RU" sz="700" b="1" i="0" u="none" strike="noStrike" cap="none" normalizeH="0" baseline="0" dirty="0" smtClean="0">
                          <a:ln>
                            <a:noFill/>
                          </a:ln>
                          <a:solidFill>
                            <a:schemeClr val="tx1"/>
                          </a:solidFill>
                          <a:effectLst/>
                          <a:latin typeface="Arial" charset="0"/>
                        </a:rPr>
                        <a:t>    </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sz="700" b="1" i="0" u="none" strike="noStrike" cap="none" normalizeH="0" baseline="0" dirty="0" smtClean="0">
                          <a:ln>
                            <a:noFill/>
                          </a:ln>
                          <a:solidFill>
                            <a:schemeClr val="tx1"/>
                          </a:solidFill>
                          <a:effectLst/>
                          <a:latin typeface="Arial" charset="0"/>
                        </a:rPr>
                        <a:t>   **** </a:t>
                      </a:r>
                      <a:r>
                        <a:rPr kumimoji="0" lang="ru-RU" sz="700" b="1" i="0" u="none" strike="noStrike" cap="none" normalizeH="0" baseline="0" dirty="0" err="1" smtClean="0">
                          <a:ln>
                            <a:noFill/>
                          </a:ln>
                          <a:solidFill>
                            <a:schemeClr val="tx1"/>
                          </a:solidFill>
                          <a:effectLst/>
                          <a:latin typeface="Arial" charset="0"/>
                        </a:rPr>
                        <a:t>reserves</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approved</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by</a:t>
                      </a:r>
                      <a:r>
                        <a:rPr kumimoji="0" lang="ru-RU" sz="700" b="1" i="0" u="none" strike="noStrike" cap="none" normalizeH="0" baseline="0" dirty="0" smtClean="0">
                          <a:ln>
                            <a:noFill/>
                          </a:ln>
                          <a:solidFill>
                            <a:schemeClr val="tx1"/>
                          </a:solidFill>
                          <a:effectLst/>
                          <a:latin typeface="Arial" charset="0"/>
                        </a:rPr>
                        <a:t> </a:t>
                      </a:r>
                      <a:r>
                        <a:rPr kumimoji="0" lang="en-GB" sz="700" b="1" i="0" u="none" strike="noStrike" cap="none" normalizeH="0" baseline="0" dirty="0" err="1" smtClean="0">
                          <a:ln>
                            <a:noFill/>
                          </a:ln>
                          <a:solidFill>
                            <a:schemeClr val="tx1"/>
                          </a:solidFill>
                          <a:effectLst/>
                          <a:latin typeface="Arial" charset="0"/>
                        </a:rPr>
                        <a:t>SRC</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in</a:t>
                      </a:r>
                      <a:r>
                        <a:rPr kumimoji="0" lang="ru-RU" sz="700" b="1" i="0" u="none" strike="noStrike" cap="none" normalizeH="0" baseline="0" dirty="0" smtClean="0">
                          <a:ln>
                            <a:noFill/>
                          </a:ln>
                          <a:solidFill>
                            <a:schemeClr val="tx1"/>
                          </a:solidFill>
                          <a:effectLst/>
                          <a:latin typeface="Arial" charset="0"/>
                        </a:rPr>
                        <a:t> 1968, </a:t>
                      </a:r>
                      <a:r>
                        <a:rPr kumimoji="0" lang="ru-RU" sz="700" b="1" i="0" u="none" strike="noStrike" cap="none" normalizeH="0" baseline="0" dirty="0" err="1" smtClean="0">
                          <a:ln>
                            <a:noFill/>
                          </a:ln>
                          <a:solidFill>
                            <a:schemeClr val="tx1"/>
                          </a:solidFill>
                          <a:effectLst/>
                          <a:latin typeface="Arial" charset="0"/>
                        </a:rPr>
                        <a:t>they</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are</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registered</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in</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the</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State</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Register</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of</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Reserves</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according</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to</a:t>
                      </a:r>
                      <a:r>
                        <a:rPr kumimoji="0" lang="ru-RU" sz="700" b="1" i="0" u="none" strike="noStrike" cap="none" normalizeH="0" baseline="0" dirty="0" smtClean="0">
                          <a:ln>
                            <a:noFill/>
                          </a:ln>
                          <a:solidFill>
                            <a:schemeClr val="tx1"/>
                          </a:solidFill>
                          <a:effectLst/>
                          <a:latin typeface="Arial" charset="0"/>
                        </a:rPr>
                        <a:t> </a:t>
                      </a:r>
                      <a:r>
                        <a:rPr kumimoji="0" lang="en-GB" sz="700" b="1" i="0" u="none" strike="noStrike" cap="none" normalizeH="0" baseline="0" dirty="0" err="1" smtClean="0">
                          <a:ln>
                            <a:noFill/>
                          </a:ln>
                          <a:solidFill>
                            <a:schemeClr val="tx1"/>
                          </a:solidFill>
                          <a:effectLst/>
                          <a:latin typeface="Arial" charset="0"/>
                        </a:rPr>
                        <a:t>SRC</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requirements</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they</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are</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submitted</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to</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reestimation</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and</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reconfirmation</a:t>
                      </a:r>
                      <a:endParaRPr kumimoji="0" lang="ru-RU" sz="700" b="1" i="0" u="none" strike="noStrike" cap="none" normalizeH="0" baseline="0" dirty="0" smtClean="0">
                        <a:ln>
                          <a:noFill/>
                        </a:ln>
                        <a:solidFill>
                          <a:schemeClr val="tx1"/>
                        </a:solidFill>
                        <a:effectLst/>
                        <a:latin typeface="Arial" charset="0"/>
                      </a:endParaRPr>
                    </a:p>
                  </a:txBody>
                  <a:tcPr marL="4691" marR="4691" marT="4691" marB="0" anchor="ctr" horzOverflow="overflow">
                    <a:lnL>
                      <a:noFill/>
                    </a:lnL>
                    <a:lnR>
                      <a:noFill/>
                    </a:lnR>
                    <a:lnT>
                      <a:noFill/>
                    </a:lnT>
                    <a:lnB>
                      <a:noFill/>
                    </a:lnB>
                    <a:lnTlToBr>
                      <a:noFill/>
                    </a:lnTlToBr>
                    <a:lnBlToTr>
                      <a:noFill/>
                    </a:lnBlToTr>
                    <a:noFill/>
                  </a:tcPr>
                </a:tc>
              </a:tr>
            </a:tbl>
          </a:graphicData>
        </a:graphic>
      </p:graphicFrame>
      <p:sp>
        <p:nvSpPr>
          <p:cNvPr id="19782" name="Rectangle 3"/>
          <p:cNvSpPr txBox="1">
            <a:spLocks noChangeArrowheads="1"/>
          </p:cNvSpPr>
          <p:nvPr/>
        </p:nvSpPr>
        <p:spPr bwMode="auto">
          <a:xfrm>
            <a:off x="428625" y="57150"/>
            <a:ext cx="8277225" cy="800100"/>
          </a:xfrm>
          <a:prstGeom prst="rect">
            <a:avLst/>
          </a:prstGeom>
          <a:noFill/>
          <a:ln w="9525">
            <a:noFill/>
            <a:miter lim="800000"/>
            <a:headEnd/>
            <a:tailEnd/>
          </a:ln>
        </p:spPr>
        <p:txBody>
          <a:bodyPr anchor="ctr"/>
          <a:lstStyle/>
          <a:p>
            <a:pPr marL="0" lvl="1" algn="ctr" defTabSz="273050"/>
            <a:r>
              <a:rPr lang="en-US" sz="2000" b="1" dirty="0">
                <a:solidFill>
                  <a:srgbClr val="00357F"/>
                </a:solidFill>
                <a:latin typeface="Calibri" pitchFamily="34" charset="0"/>
                <a:cs typeface="Arial" charset="0"/>
              </a:rPr>
              <a:t>A summary table of geological reserves (</a:t>
            </a:r>
            <a:r>
              <a:rPr lang="en-US" sz="2000" b="1" dirty="0" err="1">
                <a:solidFill>
                  <a:srgbClr val="00357F"/>
                </a:solidFill>
                <a:latin typeface="Calibri" pitchFamily="34" charset="0"/>
                <a:cs typeface="Arial" charset="0"/>
              </a:rPr>
              <a:t>SRC</a:t>
            </a:r>
            <a:r>
              <a:rPr lang="en-US" sz="2000" b="1" dirty="0">
                <a:solidFill>
                  <a:srgbClr val="00357F"/>
                </a:solidFill>
                <a:latin typeface="Calibri" pitchFamily="34" charset="0"/>
                <a:cs typeface="Arial" charset="0"/>
              </a:rPr>
              <a:t>) and resources (</a:t>
            </a:r>
            <a:r>
              <a:rPr lang="en-US" sz="2000" b="1" dirty="0" err="1">
                <a:solidFill>
                  <a:srgbClr val="00357F"/>
                </a:solidFill>
                <a:latin typeface="Calibri" pitchFamily="34" charset="0"/>
                <a:cs typeface="Arial" charset="0"/>
              </a:rPr>
              <a:t>JORC</a:t>
            </a:r>
            <a:r>
              <a:rPr lang="en-US" sz="2000" b="1" dirty="0">
                <a:solidFill>
                  <a:srgbClr val="00357F"/>
                </a:solidFill>
                <a:latin typeface="Calibri" pitchFamily="34" charset="0"/>
                <a:cs typeface="Arial" charset="0"/>
              </a:rPr>
              <a:t>) </a:t>
            </a:r>
          </a:p>
          <a:p>
            <a:pPr marL="0" lvl="1" algn="ctr" defTabSz="273050"/>
            <a:r>
              <a:rPr lang="en-US" sz="2000" b="1" dirty="0">
                <a:solidFill>
                  <a:srgbClr val="00357F"/>
                </a:solidFill>
                <a:latin typeface="Calibri" pitchFamily="34" charset="0"/>
                <a:cs typeface="Arial" charset="0"/>
              </a:rPr>
              <a:t>of uranium </a:t>
            </a:r>
            <a:r>
              <a:rPr lang="en-US" sz="2000" b="1" dirty="0" smtClean="0">
                <a:solidFill>
                  <a:srgbClr val="00357F"/>
                </a:solidFill>
                <a:latin typeface="Calibri" pitchFamily="34" charset="0"/>
                <a:cs typeface="Arial" charset="0"/>
              </a:rPr>
              <a:t>and </a:t>
            </a:r>
            <a:r>
              <a:rPr lang="en-US" sz="2000" b="1" dirty="0">
                <a:solidFill>
                  <a:srgbClr val="00357F"/>
                </a:solidFill>
                <a:latin typeface="Calibri" pitchFamily="34" charset="0"/>
                <a:cs typeface="Arial" charset="0"/>
              </a:rPr>
              <a:t>associated components  </a:t>
            </a:r>
          </a:p>
          <a:p>
            <a:pPr marL="0" lvl="1" algn="ctr" defTabSz="273050"/>
            <a:r>
              <a:rPr lang="en-US" sz="2000" b="1" dirty="0">
                <a:solidFill>
                  <a:srgbClr val="00357F"/>
                </a:solidFill>
                <a:latin typeface="Calibri" pitchFamily="34" charset="0"/>
                <a:cs typeface="Arial" charset="0"/>
              </a:rPr>
              <a:t>of the </a:t>
            </a:r>
            <a:r>
              <a:rPr lang="en-US" sz="2000" b="1" dirty="0" err="1">
                <a:solidFill>
                  <a:srgbClr val="00357F"/>
                </a:solidFill>
                <a:latin typeface="Calibri" pitchFamily="34" charset="0"/>
                <a:cs typeface="Arial" charset="0"/>
              </a:rPr>
              <a:t>Elkon</a:t>
            </a:r>
            <a:r>
              <a:rPr lang="en-US" sz="2000" b="1" dirty="0">
                <a:solidFill>
                  <a:srgbClr val="00357F"/>
                </a:solidFill>
                <a:latin typeface="Calibri" pitchFamily="34" charset="0"/>
                <a:cs typeface="Arial" charset="0"/>
              </a:rPr>
              <a:t> ore cluster deposits</a:t>
            </a:r>
          </a:p>
        </p:txBody>
      </p:sp>
      <p:sp>
        <p:nvSpPr>
          <p:cNvPr id="19783" name="Номер слайда 3"/>
          <p:cNvSpPr>
            <a:spLocks noGrp="1"/>
          </p:cNvSpPr>
          <p:nvPr>
            <p:ph type="sldNum" sz="quarter" idx="12"/>
          </p:nvPr>
        </p:nvSpPr>
        <p:spPr bwMode="auto">
          <a:xfrm>
            <a:off x="7019925" y="6508750"/>
            <a:ext cx="2133600" cy="365125"/>
          </a:xfrm>
          <a:ln>
            <a:miter lim="800000"/>
            <a:headEnd/>
            <a:tailEnd/>
          </a:ln>
        </p:spPr>
        <p:txBody>
          <a:bodyPr wrap="square" numCol="1" anchorCtr="0" compatLnSpc="1">
            <a:prstTxWarp prst="textNoShape">
              <a:avLst/>
            </a:prstTxWarp>
          </a:bodyPr>
          <a:lstStyle/>
          <a:p>
            <a:pPr fontAlgn="base">
              <a:spcBef>
                <a:spcPct val="0"/>
              </a:spcBef>
              <a:spcAft>
                <a:spcPct val="0"/>
              </a:spcAft>
              <a:defRPr/>
            </a:pPr>
            <a:fld id="{5F65DBEF-C77C-4727-A224-8FD39E0AE95E}" type="slidenum">
              <a:rPr lang="ru-RU" b="1" smtClean="0">
                <a:solidFill>
                  <a:srgbClr val="00357F"/>
                </a:solidFill>
              </a:rPr>
              <a:pPr fontAlgn="base">
                <a:spcBef>
                  <a:spcPct val="0"/>
                </a:spcBef>
                <a:spcAft>
                  <a:spcPct val="0"/>
                </a:spcAft>
                <a:defRPr/>
              </a:pPr>
              <a:t>6</a:t>
            </a:fld>
            <a:endParaRPr lang="ru-RU" b="1" smtClean="0">
              <a:solidFill>
                <a:srgbClr val="00357F"/>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 стрелкой 4"/>
          <p:cNvCxnSpPr/>
          <p:nvPr/>
        </p:nvCxnSpPr>
        <p:spPr>
          <a:xfrm rot="5400000">
            <a:off x="7846218" y="3501232"/>
            <a:ext cx="214313" cy="0"/>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sp>
        <p:nvSpPr>
          <p:cNvPr id="6" name="TextBox 5"/>
          <p:cNvSpPr txBox="1"/>
          <p:nvPr/>
        </p:nvSpPr>
        <p:spPr>
          <a:xfrm>
            <a:off x="500034" y="2894520"/>
            <a:ext cx="2428892" cy="467549"/>
          </a:xfrm>
          <a:prstGeom prst="rect">
            <a:avLst/>
          </a:prstGeom>
          <a:noFill/>
          <a:scene3d>
            <a:camera prst="orthographicFront"/>
            <a:lightRig rig="threePt" dir="t"/>
          </a:scene3d>
          <a:sp3d prstMaterial="dkEdge">
            <a:bevelT/>
            <a:bevelB/>
          </a:sp3d>
        </p:spPr>
        <p:style>
          <a:lnRef idx="1">
            <a:schemeClr val="dk1"/>
          </a:lnRef>
          <a:fillRef idx="2">
            <a:schemeClr val="dk1"/>
          </a:fillRef>
          <a:effectRef idx="1">
            <a:schemeClr val="dk1"/>
          </a:effectRef>
          <a:fontRef idx="minor">
            <a:schemeClr val="dk1"/>
          </a:fontRef>
        </p:style>
        <p:txBody>
          <a:bodyPr>
            <a:spAutoFit/>
          </a:bodyPr>
          <a:lstStyle/>
          <a:p>
            <a:pPr algn="ctr"/>
            <a:r>
              <a:rPr lang="en-US" sz="1200" b="1" i="1">
                <a:solidFill>
                  <a:srgbClr val="000000"/>
                </a:solidFill>
                <a:latin typeface="Arial" charset="0"/>
              </a:rPr>
              <a:t>Average content of chemical components, С &gt; 1%</a:t>
            </a:r>
          </a:p>
        </p:txBody>
      </p:sp>
      <p:cxnSp>
        <p:nvCxnSpPr>
          <p:cNvPr id="7" name="Прямая со стрелкой 6"/>
          <p:cNvCxnSpPr/>
          <p:nvPr/>
        </p:nvCxnSpPr>
        <p:spPr>
          <a:xfrm rot="5400000">
            <a:off x="1517650" y="3519488"/>
            <a:ext cx="250825" cy="0"/>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sp>
        <p:nvSpPr>
          <p:cNvPr id="8" name="TextBox 7"/>
          <p:cNvSpPr txBox="1"/>
          <p:nvPr/>
        </p:nvSpPr>
        <p:spPr>
          <a:xfrm>
            <a:off x="3641697" y="2894520"/>
            <a:ext cx="2573377" cy="461665"/>
          </a:xfrm>
          <a:prstGeom prst="rect">
            <a:avLst/>
          </a:prstGeom>
          <a:noFill/>
          <a:scene3d>
            <a:camera prst="orthographicFront"/>
            <a:lightRig rig="threePt" dir="t"/>
          </a:scene3d>
          <a:sp3d prstMaterial="dkEdge">
            <a:bevelT/>
            <a:bevelB/>
          </a:sp3d>
        </p:spPr>
        <p:style>
          <a:lnRef idx="1">
            <a:schemeClr val="dk1"/>
          </a:lnRef>
          <a:fillRef idx="2">
            <a:schemeClr val="dk1"/>
          </a:fillRef>
          <a:effectRef idx="1">
            <a:schemeClr val="dk1"/>
          </a:effectRef>
          <a:fontRef idx="minor">
            <a:schemeClr val="dk1"/>
          </a:fontRef>
        </p:style>
        <p:txBody>
          <a:bodyPr>
            <a:spAutoFit/>
          </a:bodyPr>
          <a:lstStyle/>
          <a:p>
            <a:pPr algn="ctr"/>
            <a:r>
              <a:rPr lang="en-US" sz="1200" b="1" i="1">
                <a:solidFill>
                  <a:srgbClr val="000000"/>
                </a:solidFill>
                <a:latin typeface="Arial" charset="0"/>
              </a:rPr>
              <a:t>Average content of chemical components, С &lt; 1%</a:t>
            </a:r>
          </a:p>
        </p:txBody>
      </p:sp>
      <p:graphicFrame>
        <p:nvGraphicFramePr>
          <p:cNvPr id="9" name="Диаграмма 8"/>
          <p:cNvGraphicFramePr/>
          <p:nvPr/>
        </p:nvGraphicFramePr>
        <p:xfrm>
          <a:off x="142844" y="3530669"/>
          <a:ext cx="3357586" cy="2706643"/>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0" name="Диаграмма 9"/>
          <p:cNvGraphicFramePr/>
          <p:nvPr/>
        </p:nvGraphicFramePr>
        <p:xfrm>
          <a:off x="3571868" y="3530669"/>
          <a:ext cx="3500462" cy="2706643"/>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1" name="Диаграмма 10"/>
          <p:cNvGraphicFramePr/>
          <p:nvPr/>
        </p:nvGraphicFramePr>
        <p:xfrm>
          <a:off x="7072330" y="3530668"/>
          <a:ext cx="1857452" cy="1542263"/>
        </p:xfrm>
        <a:graphic>
          <a:graphicData uri="http://schemas.openxmlformats.org/drawingml/2006/chart">
            <c:chart xmlns:c="http://schemas.openxmlformats.org/drawingml/2006/chart" xmlns:r="http://schemas.openxmlformats.org/officeDocument/2006/relationships" r:id="rId4"/>
          </a:graphicData>
        </a:graphic>
      </p:graphicFrame>
      <p:sp>
        <p:nvSpPr>
          <p:cNvPr id="12" name="TextBox 11"/>
          <p:cNvSpPr txBox="1"/>
          <p:nvPr/>
        </p:nvSpPr>
        <p:spPr>
          <a:xfrm>
            <a:off x="6758609" y="2894520"/>
            <a:ext cx="2361691" cy="461665"/>
          </a:xfrm>
          <a:prstGeom prst="rect">
            <a:avLst/>
          </a:prstGeom>
          <a:noFill/>
          <a:scene3d>
            <a:camera prst="orthographicFront"/>
            <a:lightRig rig="threePt" dir="t"/>
          </a:scene3d>
          <a:sp3d prstMaterial="dkEdge">
            <a:bevelT/>
            <a:bevelB/>
          </a:sp3d>
        </p:spPr>
        <p:style>
          <a:lnRef idx="1">
            <a:schemeClr val="dk1"/>
          </a:lnRef>
          <a:fillRef idx="2">
            <a:schemeClr val="dk1"/>
          </a:fillRef>
          <a:effectRef idx="1">
            <a:schemeClr val="dk1"/>
          </a:effectRef>
          <a:fontRef idx="minor">
            <a:schemeClr val="dk1"/>
          </a:fontRef>
        </p:style>
        <p:txBody>
          <a:bodyPr>
            <a:spAutoFit/>
          </a:bodyPr>
          <a:lstStyle/>
          <a:p>
            <a:pPr algn="ctr">
              <a:defRPr/>
            </a:pPr>
            <a:r>
              <a:rPr lang="ru-RU" sz="1200" b="1" i="1">
                <a:solidFill>
                  <a:srgbClr val="000000"/>
                </a:solidFill>
                <a:latin typeface="Arial" charset="0"/>
              </a:rPr>
              <a:t>Average content of the associated components</a:t>
            </a:r>
          </a:p>
        </p:txBody>
      </p:sp>
      <p:cxnSp>
        <p:nvCxnSpPr>
          <p:cNvPr id="13" name="Прямая со стрелкой 12"/>
          <p:cNvCxnSpPr/>
          <p:nvPr/>
        </p:nvCxnSpPr>
        <p:spPr>
          <a:xfrm rot="5400000">
            <a:off x="5018881" y="3518694"/>
            <a:ext cx="250825" cy="1588"/>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sp>
        <p:nvSpPr>
          <p:cNvPr id="14" name="TextBox 13"/>
          <p:cNvSpPr txBox="1"/>
          <p:nvPr/>
        </p:nvSpPr>
        <p:spPr>
          <a:xfrm>
            <a:off x="6949438" y="5173743"/>
            <a:ext cx="2170862" cy="830997"/>
          </a:xfrm>
          <a:prstGeom prst="rect">
            <a:avLst/>
          </a:prstGeom>
          <a:noFill/>
          <a:scene3d>
            <a:camera prst="orthographicFront"/>
            <a:lightRig rig="threePt" dir="t"/>
          </a:scene3d>
          <a:sp3d prstMaterial="dkEdge">
            <a:bevelT/>
            <a:bevelB/>
          </a:sp3d>
        </p:spPr>
        <p:style>
          <a:lnRef idx="1">
            <a:schemeClr val="dk1"/>
          </a:lnRef>
          <a:fillRef idx="2">
            <a:schemeClr val="dk1"/>
          </a:fillRef>
          <a:effectRef idx="1">
            <a:schemeClr val="dk1"/>
          </a:effectRef>
          <a:fontRef idx="minor">
            <a:schemeClr val="dk1"/>
          </a:fontRef>
        </p:style>
        <p:txBody>
          <a:bodyPr>
            <a:spAutoFit/>
          </a:bodyPr>
          <a:lstStyle/>
          <a:p>
            <a:pPr algn="ctr"/>
            <a:r>
              <a:rPr lang="en-US" sz="1200" b="1" i="1">
                <a:solidFill>
                  <a:srgbClr val="000000"/>
                </a:solidFill>
                <a:latin typeface="Arial" charset="0"/>
              </a:rPr>
              <a:t>On Druzhnoye deposit </a:t>
            </a:r>
          </a:p>
          <a:p>
            <a:pPr algn="ctr"/>
            <a:r>
              <a:rPr lang="en-US" sz="1200" b="1" i="1">
                <a:solidFill>
                  <a:srgbClr val="000000"/>
                </a:solidFill>
                <a:latin typeface="Arial" charset="0"/>
              </a:rPr>
              <a:t> Мо  (Cav-0.085%) is an associated valuable component</a:t>
            </a:r>
          </a:p>
        </p:txBody>
      </p:sp>
      <p:sp>
        <p:nvSpPr>
          <p:cNvPr id="15" name="Rectangle 1"/>
          <p:cNvSpPr>
            <a:spLocks noChangeArrowheads="1"/>
          </p:cNvSpPr>
          <p:nvPr/>
        </p:nvSpPr>
        <p:spPr bwMode="auto">
          <a:xfrm>
            <a:off x="5685183" y="1133743"/>
            <a:ext cx="3387411" cy="1092607"/>
          </a:xfrm>
          <a:prstGeom prst="rect">
            <a:avLst/>
          </a:prstGeom>
          <a:noFill/>
          <a:ln w="9525">
            <a:noFill/>
            <a:miter lim="800000"/>
            <a:headEnd/>
            <a:tailEnd/>
          </a:ln>
          <a:effectLst/>
          <a:scene3d>
            <a:camera prst="orthographicFront"/>
            <a:lightRig rig="threePt" dir="t"/>
          </a:scene3d>
          <a:sp3d prstMaterial="dkEdge">
            <a:bevelT/>
            <a:bevelB/>
          </a:sp3d>
        </p:spPr>
        <p:txBody>
          <a:bodyPr anchor="ctr">
            <a:spAutoFit/>
          </a:bodyPr>
          <a:lstStyle/>
          <a:p>
            <a:pPr algn="just"/>
            <a:r>
              <a:rPr lang="en-US" sz="1300" b="1">
                <a:solidFill>
                  <a:srgbClr val="254061"/>
                </a:solidFill>
                <a:latin typeface="Calibri" pitchFamily="34" charset="0"/>
                <a:cs typeface="Times New Roman" pitchFamily="18" charset="0"/>
              </a:rPr>
              <a:t>Uranium minerals are represented by </a:t>
            </a:r>
          </a:p>
          <a:p>
            <a:pPr algn="just"/>
            <a:r>
              <a:rPr lang="en-US" sz="1300" b="1">
                <a:solidFill>
                  <a:srgbClr val="254061"/>
                </a:solidFill>
                <a:latin typeface="Calibri" pitchFamily="34" charset="0"/>
                <a:cs typeface="Times New Roman" pitchFamily="18" charset="0"/>
              </a:rPr>
              <a:t>brannerite, titaniumsilicates and uranium oxides with negligible amount of coffinite and uranium-enclosing leucoxene</a:t>
            </a:r>
          </a:p>
        </p:txBody>
      </p:sp>
      <p:sp>
        <p:nvSpPr>
          <p:cNvPr id="16" name="Rectangle 2"/>
          <p:cNvSpPr>
            <a:spLocks noChangeArrowheads="1"/>
          </p:cNvSpPr>
          <p:nvPr/>
        </p:nvSpPr>
        <p:spPr bwMode="auto">
          <a:xfrm>
            <a:off x="1" y="896022"/>
            <a:ext cx="5860110" cy="1892826"/>
          </a:xfrm>
          <a:prstGeom prst="rect">
            <a:avLst/>
          </a:prstGeom>
          <a:noFill/>
          <a:ln w="9525">
            <a:noFill/>
            <a:miter lim="800000"/>
            <a:headEnd/>
            <a:tailEnd/>
          </a:ln>
          <a:effectLst/>
          <a:scene3d>
            <a:camera prst="orthographicFront"/>
            <a:lightRig rig="threePt" dir="t"/>
          </a:scene3d>
          <a:sp3d prstMaterial="dkEdge">
            <a:bevelT/>
            <a:bevelB/>
          </a:sp3d>
        </p:spPr>
        <p:txBody>
          <a:bodyPr anchor="ctr">
            <a:spAutoFit/>
          </a:bodyPr>
          <a:lstStyle/>
          <a:p>
            <a:pPr indent="90488">
              <a:defRPr/>
            </a:pPr>
            <a:r>
              <a:rPr lang="ru-RU" sz="1300" b="1">
                <a:solidFill>
                  <a:srgbClr val="254061"/>
                </a:solidFill>
                <a:latin typeface="Calibri" pitchFamily="34" charset="0"/>
                <a:cs typeface="Times New Roman" pitchFamily="18" charset="0"/>
              </a:rPr>
              <a:t>Mineral composition of ore-bearing metasomatites </a:t>
            </a:r>
          </a:p>
          <a:p>
            <a:pPr indent="90488">
              <a:defRPr/>
            </a:pPr>
            <a:r>
              <a:rPr lang="ru-RU" sz="1300" b="1" i="1">
                <a:solidFill>
                  <a:srgbClr val="254061"/>
                </a:solidFill>
                <a:latin typeface="Calibri" pitchFamily="34" charset="0"/>
                <a:cs typeface="Times New Roman" pitchFamily="18" charset="0"/>
              </a:rPr>
              <a:t>Potassium feldspar </a:t>
            </a:r>
            <a:r>
              <a:rPr lang="ru-RU" sz="1300" b="1">
                <a:solidFill>
                  <a:srgbClr val="254061"/>
                </a:solidFill>
                <a:latin typeface="Calibri" pitchFamily="34" charset="0"/>
                <a:cs typeface="Times New Roman" pitchFamily="18" charset="0"/>
              </a:rPr>
              <a:t>(microcline, orthoclase) — 35</a:t>
            </a:r>
            <a:r>
              <a:rPr lang="en-US" sz="1300" b="1">
                <a:solidFill>
                  <a:srgbClr val="254061"/>
                </a:solidFill>
                <a:latin typeface="Calibri" pitchFamily="34" charset="0"/>
                <a:cs typeface="Times New Roman" pitchFamily="18" charset="0"/>
              </a:rPr>
              <a:t>–</a:t>
            </a:r>
            <a:r>
              <a:rPr lang="ru-RU" sz="1300" b="1">
                <a:solidFill>
                  <a:srgbClr val="254061"/>
                </a:solidFill>
                <a:latin typeface="Calibri" pitchFamily="34" charset="0"/>
                <a:cs typeface="Times New Roman" pitchFamily="18" charset="0"/>
              </a:rPr>
              <a:t>40% </a:t>
            </a:r>
          </a:p>
          <a:p>
            <a:pPr indent="90488">
              <a:defRPr/>
            </a:pPr>
            <a:r>
              <a:rPr lang="ru-RU" sz="1300" b="1" i="1">
                <a:solidFill>
                  <a:srgbClr val="254061"/>
                </a:solidFill>
                <a:latin typeface="Calibri" pitchFamily="34" charset="0"/>
                <a:cs typeface="Times New Roman" pitchFamily="18" charset="0"/>
              </a:rPr>
              <a:t>sodium-calcium feldspar</a:t>
            </a:r>
            <a:r>
              <a:rPr lang="ru-RU" sz="1300" b="1">
                <a:solidFill>
                  <a:srgbClr val="254061"/>
                </a:solidFill>
                <a:latin typeface="Calibri" pitchFamily="34" charset="0"/>
                <a:cs typeface="Times New Roman" pitchFamily="18" charset="0"/>
              </a:rPr>
              <a:t> (oligoclase, albite) — 10</a:t>
            </a:r>
            <a:r>
              <a:rPr lang="en-US" sz="1300" b="1">
                <a:solidFill>
                  <a:srgbClr val="254061"/>
                </a:solidFill>
                <a:latin typeface="Calibri" pitchFamily="34" charset="0"/>
                <a:cs typeface="Times New Roman" pitchFamily="18" charset="0"/>
              </a:rPr>
              <a:t>–</a:t>
            </a:r>
            <a:r>
              <a:rPr lang="ru-RU" sz="1300" b="1">
                <a:solidFill>
                  <a:srgbClr val="254061"/>
                </a:solidFill>
                <a:latin typeface="Calibri" pitchFamily="34" charset="0"/>
                <a:cs typeface="Times New Roman" pitchFamily="18" charset="0"/>
              </a:rPr>
              <a:t>15% </a:t>
            </a:r>
          </a:p>
          <a:p>
            <a:pPr indent="90488">
              <a:defRPr/>
            </a:pPr>
            <a:r>
              <a:rPr lang="ru-RU" sz="1300" b="1" i="1">
                <a:solidFill>
                  <a:srgbClr val="254061"/>
                </a:solidFill>
                <a:latin typeface="Calibri" pitchFamily="34" charset="0"/>
                <a:cs typeface="Times New Roman" pitchFamily="18" charset="0"/>
              </a:rPr>
              <a:t>quartz</a:t>
            </a:r>
            <a:r>
              <a:rPr lang="ru-RU" sz="1300" b="1">
                <a:solidFill>
                  <a:srgbClr val="254061"/>
                </a:solidFill>
                <a:latin typeface="Calibri" pitchFamily="34" charset="0"/>
                <a:cs typeface="Times New Roman" pitchFamily="18" charset="0"/>
              </a:rPr>
              <a:t> — 30</a:t>
            </a:r>
            <a:r>
              <a:rPr lang="en-US" sz="1300" b="1">
                <a:solidFill>
                  <a:srgbClr val="254061"/>
                </a:solidFill>
                <a:latin typeface="Calibri" pitchFamily="34" charset="0"/>
                <a:cs typeface="Times New Roman" pitchFamily="18" charset="0"/>
              </a:rPr>
              <a:t>–</a:t>
            </a:r>
            <a:r>
              <a:rPr lang="ru-RU" sz="1300" b="1">
                <a:solidFill>
                  <a:srgbClr val="254061"/>
                </a:solidFill>
                <a:latin typeface="Calibri" pitchFamily="34" charset="0"/>
                <a:cs typeface="Times New Roman" pitchFamily="18" charset="0"/>
              </a:rPr>
              <a:t>35% </a:t>
            </a:r>
          </a:p>
          <a:p>
            <a:pPr indent="90488">
              <a:defRPr/>
            </a:pPr>
            <a:r>
              <a:rPr lang="ru-RU" sz="1300" b="1" i="1">
                <a:solidFill>
                  <a:srgbClr val="254061"/>
                </a:solidFill>
                <a:latin typeface="Calibri" pitchFamily="34" charset="0"/>
                <a:cs typeface="Times New Roman" pitchFamily="18" charset="0"/>
              </a:rPr>
              <a:t>carbonates </a:t>
            </a:r>
            <a:r>
              <a:rPr lang="ru-RU" sz="1300" b="1">
                <a:solidFill>
                  <a:srgbClr val="254061"/>
                </a:solidFill>
                <a:latin typeface="Calibri" pitchFamily="34" charset="0"/>
                <a:cs typeface="Times New Roman" pitchFamily="18" charset="0"/>
              </a:rPr>
              <a:t>(ferrodolomite, calcite) — 6</a:t>
            </a:r>
            <a:r>
              <a:rPr lang="en-US" sz="1300" b="1">
                <a:solidFill>
                  <a:srgbClr val="254061"/>
                </a:solidFill>
                <a:latin typeface="Calibri" pitchFamily="34" charset="0"/>
                <a:cs typeface="Times New Roman" pitchFamily="18" charset="0"/>
              </a:rPr>
              <a:t>–</a:t>
            </a:r>
            <a:r>
              <a:rPr lang="ru-RU" sz="1300" b="1">
                <a:solidFill>
                  <a:srgbClr val="254061"/>
                </a:solidFill>
                <a:latin typeface="Calibri" pitchFamily="34" charset="0"/>
                <a:cs typeface="Times New Roman" pitchFamily="18" charset="0"/>
              </a:rPr>
              <a:t>11% </a:t>
            </a:r>
          </a:p>
          <a:p>
            <a:pPr indent="90488">
              <a:defRPr/>
            </a:pPr>
            <a:r>
              <a:rPr lang="ru-RU" sz="1300" b="1" i="1">
                <a:solidFill>
                  <a:srgbClr val="254061"/>
                </a:solidFill>
                <a:latin typeface="Calibri" pitchFamily="34" charset="0"/>
                <a:cs typeface="Times New Roman" pitchFamily="18" charset="0"/>
              </a:rPr>
              <a:t>micas</a:t>
            </a:r>
            <a:r>
              <a:rPr lang="ru-RU" sz="1300" b="1">
                <a:solidFill>
                  <a:srgbClr val="254061"/>
                </a:solidFill>
                <a:latin typeface="Calibri" pitchFamily="34" charset="0"/>
                <a:cs typeface="Times New Roman" pitchFamily="18" charset="0"/>
              </a:rPr>
              <a:t> (muscovite, sericite) — 3</a:t>
            </a:r>
            <a:r>
              <a:rPr lang="en-US" sz="1300" b="1">
                <a:solidFill>
                  <a:srgbClr val="254061"/>
                </a:solidFill>
                <a:latin typeface="Calibri" pitchFamily="34" charset="0"/>
                <a:cs typeface="Times New Roman" pitchFamily="18" charset="0"/>
              </a:rPr>
              <a:t>–</a:t>
            </a:r>
            <a:r>
              <a:rPr lang="ru-RU" sz="1300" b="1">
                <a:solidFill>
                  <a:srgbClr val="254061"/>
                </a:solidFill>
                <a:latin typeface="Calibri" pitchFamily="34" charset="0"/>
                <a:cs typeface="Times New Roman" pitchFamily="18" charset="0"/>
              </a:rPr>
              <a:t>4% </a:t>
            </a:r>
          </a:p>
          <a:p>
            <a:pPr indent="90488">
              <a:defRPr/>
            </a:pPr>
            <a:r>
              <a:rPr lang="ru-RU" sz="1300" b="1" i="1">
                <a:solidFill>
                  <a:srgbClr val="254061"/>
                </a:solidFill>
                <a:latin typeface="Calibri" pitchFamily="34" charset="0"/>
                <a:cs typeface="Times New Roman" pitchFamily="18" charset="0"/>
              </a:rPr>
              <a:t>ore minerals </a:t>
            </a:r>
            <a:r>
              <a:rPr lang="ru-RU" sz="1300" b="1">
                <a:solidFill>
                  <a:srgbClr val="254061"/>
                </a:solidFill>
                <a:latin typeface="Calibri" pitchFamily="34" charset="0"/>
                <a:cs typeface="Times New Roman" pitchFamily="18" charset="0"/>
              </a:rPr>
              <a:t>(pyrite, marcasite, uranium minerals) — 2</a:t>
            </a:r>
            <a:r>
              <a:rPr lang="en-US" sz="1300" b="1">
                <a:solidFill>
                  <a:srgbClr val="254061"/>
                </a:solidFill>
                <a:latin typeface="Calibri" pitchFamily="34" charset="0"/>
                <a:cs typeface="Times New Roman" pitchFamily="18" charset="0"/>
              </a:rPr>
              <a:t>–</a:t>
            </a:r>
            <a:r>
              <a:rPr lang="ru-RU" sz="1300" b="1">
                <a:solidFill>
                  <a:srgbClr val="254061"/>
                </a:solidFill>
                <a:latin typeface="Calibri" pitchFamily="34" charset="0"/>
                <a:cs typeface="Times New Roman" pitchFamily="18" charset="0"/>
              </a:rPr>
              <a:t>3% </a:t>
            </a:r>
          </a:p>
          <a:p>
            <a:pPr indent="90488">
              <a:defRPr/>
            </a:pPr>
            <a:r>
              <a:rPr lang="ru-RU" sz="1300" b="1" i="1">
                <a:solidFill>
                  <a:srgbClr val="254061"/>
                </a:solidFill>
                <a:latin typeface="Calibri" pitchFamily="34" charset="0"/>
                <a:cs typeface="Times New Roman" pitchFamily="18" charset="0"/>
              </a:rPr>
              <a:t>accessory minerals </a:t>
            </a:r>
            <a:r>
              <a:rPr lang="ru-RU" sz="1300" b="1">
                <a:solidFill>
                  <a:srgbClr val="254061"/>
                </a:solidFill>
                <a:latin typeface="Calibri" pitchFamily="34" charset="0"/>
                <a:cs typeface="Times New Roman" pitchFamily="18" charset="0"/>
              </a:rPr>
              <a:t>— apatite, zircon, octahedrite, rutile, sphen</a:t>
            </a:r>
          </a:p>
          <a:p>
            <a:pPr indent="90488">
              <a:defRPr/>
            </a:pPr>
            <a:r>
              <a:rPr lang="ru-RU" sz="1300" b="1" i="1">
                <a:solidFill>
                  <a:srgbClr val="254061"/>
                </a:solidFill>
                <a:latin typeface="Calibri" pitchFamily="34" charset="0"/>
                <a:cs typeface="Times New Roman" pitchFamily="18" charset="0"/>
              </a:rPr>
              <a:t>pelitic substance </a:t>
            </a:r>
            <a:r>
              <a:rPr lang="ru-RU" sz="1300" b="1">
                <a:solidFill>
                  <a:srgbClr val="254061"/>
                </a:solidFill>
                <a:latin typeface="Calibri" pitchFamily="34" charset="0"/>
                <a:cs typeface="Times New Roman" pitchFamily="18" charset="0"/>
              </a:rPr>
              <a:t>– 1</a:t>
            </a:r>
            <a:r>
              <a:rPr lang="en-US" sz="1300" b="1">
                <a:solidFill>
                  <a:srgbClr val="254061"/>
                </a:solidFill>
                <a:latin typeface="Calibri" pitchFamily="34" charset="0"/>
                <a:cs typeface="Times New Roman" pitchFamily="18" charset="0"/>
              </a:rPr>
              <a:t>–</a:t>
            </a:r>
            <a:r>
              <a:rPr lang="ru-RU" sz="1300" b="1">
                <a:solidFill>
                  <a:srgbClr val="254061"/>
                </a:solidFill>
                <a:latin typeface="Calibri" pitchFamily="34" charset="0"/>
                <a:cs typeface="Times New Roman" pitchFamily="18" charset="0"/>
              </a:rPr>
              <a:t>2%</a:t>
            </a:r>
          </a:p>
        </p:txBody>
      </p:sp>
      <p:sp>
        <p:nvSpPr>
          <p:cNvPr id="17" name="Rectangle 3"/>
          <p:cNvSpPr>
            <a:spLocks noChangeArrowheads="1"/>
          </p:cNvSpPr>
          <p:nvPr/>
        </p:nvSpPr>
        <p:spPr bwMode="auto">
          <a:xfrm>
            <a:off x="310101" y="6255743"/>
            <a:ext cx="8642501" cy="523220"/>
          </a:xfrm>
          <a:prstGeom prst="rect">
            <a:avLst/>
          </a:prstGeom>
          <a:noFill/>
          <a:ln w="9525">
            <a:noFill/>
            <a:miter lim="800000"/>
            <a:headEnd/>
            <a:tailEnd/>
          </a:ln>
          <a:effectLst/>
          <a:scene3d>
            <a:camera prst="orthographicFront"/>
            <a:lightRig rig="threePt" dir="t"/>
          </a:scene3d>
          <a:sp3d prstMaterial="dkEdge">
            <a:bevelT/>
            <a:bevelB/>
          </a:sp3d>
        </p:spPr>
        <p:txBody>
          <a:bodyPr anchor="ctr">
            <a:spAutoFit/>
          </a:bodyPr>
          <a:lstStyle/>
          <a:p>
            <a:pPr indent="228600" algn="just">
              <a:defRPr/>
            </a:pPr>
            <a:r>
              <a:rPr lang="ru-RU" sz="1400" b="1" dirty="0" err="1">
                <a:solidFill>
                  <a:srgbClr val="4F81BD">
                    <a:lumMod val="50000"/>
                  </a:srgbClr>
                </a:solidFill>
                <a:latin typeface="Calibri"/>
                <a:ea typeface="Times New Roman"/>
                <a:cs typeface="Times New Roman"/>
              </a:rPr>
              <a:t>Complex</a:t>
            </a:r>
            <a:r>
              <a:rPr lang="ru-RU" sz="1400" b="1" dirty="0">
                <a:solidFill>
                  <a:srgbClr val="4F81BD">
                    <a:lumMod val="50000"/>
                  </a:srgbClr>
                </a:solidFill>
                <a:latin typeface="Calibri"/>
                <a:ea typeface="Times New Roman"/>
                <a:cs typeface="Times New Roman"/>
              </a:rPr>
              <a:t> </a:t>
            </a:r>
            <a:r>
              <a:rPr lang="ru-RU" sz="1400" b="1" dirty="0" err="1">
                <a:solidFill>
                  <a:srgbClr val="4F81BD">
                    <a:lumMod val="50000"/>
                  </a:srgbClr>
                </a:solidFill>
                <a:latin typeface="Calibri"/>
                <a:ea typeface="Times New Roman"/>
                <a:cs typeface="Times New Roman"/>
              </a:rPr>
              <a:t>gold</a:t>
            </a:r>
            <a:r>
              <a:rPr lang="ru-RU" sz="1400" b="1" dirty="0">
                <a:solidFill>
                  <a:srgbClr val="4F81BD">
                    <a:lumMod val="50000"/>
                  </a:srgbClr>
                </a:solidFill>
                <a:latin typeface="Calibri"/>
                <a:ea typeface="Times New Roman"/>
                <a:cs typeface="Times New Roman"/>
              </a:rPr>
              <a:t> </a:t>
            </a:r>
            <a:r>
              <a:rPr lang="ru-RU" sz="1400" b="1" dirty="0" err="1">
                <a:solidFill>
                  <a:srgbClr val="4F81BD">
                    <a:lumMod val="50000"/>
                  </a:srgbClr>
                </a:solidFill>
                <a:latin typeface="Calibri"/>
                <a:ea typeface="Times New Roman"/>
                <a:cs typeface="Times New Roman"/>
              </a:rPr>
              <a:t>and</a:t>
            </a:r>
            <a:r>
              <a:rPr lang="ru-RU" sz="1400" b="1" dirty="0">
                <a:solidFill>
                  <a:srgbClr val="4F81BD">
                    <a:lumMod val="50000"/>
                  </a:srgbClr>
                </a:solidFill>
                <a:latin typeface="Calibri"/>
                <a:ea typeface="Times New Roman"/>
                <a:cs typeface="Times New Roman"/>
              </a:rPr>
              <a:t> </a:t>
            </a:r>
            <a:r>
              <a:rPr lang="ru-RU" sz="1400" b="1" dirty="0" err="1">
                <a:solidFill>
                  <a:srgbClr val="4F81BD">
                    <a:lumMod val="50000"/>
                  </a:srgbClr>
                </a:solidFill>
                <a:latin typeface="Calibri"/>
                <a:ea typeface="Times New Roman"/>
                <a:cs typeface="Times New Roman"/>
              </a:rPr>
              <a:t>uranium</a:t>
            </a:r>
            <a:r>
              <a:rPr lang="ru-RU" sz="1400" b="1" dirty="0">
                <a:solidFill>
                  <a:srgbClr val="4F81BD">
                    <a:lumMod val="50000"/>
                  </a:srgbClr>
                </a:solidFill>
                <a:latin typeface="Calibri"/>
                <a:ea typeface="Times New Roman"/>
                <a:cs typeface="Times New Roman"/>
              </a:rPr>
              <a:t> </a:t>
            </a:r>
            <a:r>
              <a:rPr lang="ru-RU" sz="1400" b="1" dirty="0" err="1">
                <a:solidFill>
                  <a:srgbClr val="4F81BD">
                    <a:lumMod val="50000"/>
                  </a:srgbClr>
                </a:solidFill>
                <a:latin typeface="Calibri"/>
                <a:ea typeface="Times New Roman"/>
                <a:cs typeface="Times New Roman"/>
              </a:rPr>
              <a:t>ores</a:t>
            </a:r>
            <a:r>
              <a:rPr lang="ru-RU" sz="1400" b="1" dirty="0">
                <a:solidFill>
                  <a:srgbClr val="4F81BD">
                    <a:lumMod val="50000"/>
                  </a:srgbClr>
                </a:solidFill>
                <a:latin typeface="Calibri"/>
                <a:ea typeface="Times New Roman"/>
                <a:cs typeface="Times New Roman"/>
              </a:rPr>
              <a:t> </a:t>
            </a:r>
            <a:r>
              <a:rPr lang="ru-RU" sz="1400" b="1" dirty="0" err="1">
                <a:solidFill>
                  <a:srgbClr val="4F81BD">
                    <a:lumMod val="50000"/>
                  </a:srgbClr>
                </a:solidFill>
                <a:latin typeface="Calibri"/>
                <a:ea typeface="Times New Roman"/>
                <a:cs typeface="Times New Roman"/>
              </a:rPr>
              <a:t>of</a:t>
            </a:r>
            <a:r>
              <a:rPr lang="ru-RU" sz="1400" b="1" dirty="0">
                <a:solidFill>
                  <a:srgbClr val="4F81BD">
                    <a:lumMod val="50000"/>
                  </a:srgbClr>
                </a:solidFill>
                <a:latin typeface="Calibri"/>
                <a:ea typeface="Times New Roman"/>
                <a:cs typeface="Times New Roman"/>
              </a:rPr>
              <a:t> </a:t>
            </a:r>
            <a:r>
              <a:rPr lang="ru-RU" sz="1400" b="1" dirty="0" err="1">
                <a:solidFill>
                  <a:srgbClr val="4F81BD">
                    <a:lumMod val="50000"/>
                  </a:srgbClr>
                </a:solidFill>
                <a:latin typeface="Calibri"/>
                <a:ea typeface="Times New Roman"/>
                <a:cs typeface="Times New Roman"/>
              </a:rPr>
              <a:t>Yuzhnaya</a:t>
            </a:r>
            <a:r>
              <a:rPr lang="ru-RU" sz="1400" b="1" dirty="0">
                <a:solidFill>
                  <a:srgbClr val="4F81BD">
                    <a:lumMod val="50000"/>
                  </a:srgbClr>
                </a:solidFill>
                <a:latin typeface="Calibri"/>
                <a:ea typeface="Times New Roman"/>
                <a:cs typeface="Times New Roman"/>
              </a:rPr>
              <a:t> </a:t>
            </a:r>
            <a:r>
              <a:rPr lang="ru-RU" sz="1400" b="1" dirty="0" err="1">
                <a:solidFill>
                  <a:srgbClr val="4F81BD">
                    <a:lumMod val="50000"/>
                  </a:srgbClr>
                </a:solidFill>
                <a:latin typeface="Calibri"/>
                <a:ea typeface="Times New Roman"/>
                <a:cs typeface="Times New Roman"/>
              </a:rPr>
              <a:t>Zone</a:t>
            </a:r>
            <a:r>
              <a:rPr lang="ru-RU" sz="1400" b="1" dirty="0">
                <a:solidFill>
                  <a:srgbClr val="4F81BD">
                    <a:lumMod val="50000"/>
                  </a:srgbClr>
                </a:solidFill>
                <a:latin typeface="Calibri"/>
                <a:ea typeface="Times New Roman"/>
                <a:cs typeface="Times New Roman"/>
              </a:rPr>
              <a:t> </a:t>
            </a:r>
            <a:r>
              <a:rPr lang="ru-RU" sz="1400" b="1" dirty="0" err="1">
                <a:solidFill>
                  <a:srgbClr val="4F81BD">
                    <a:lumMod val="50000"/>
                  </a:srgbClr>
                </a:solidFill>
                <a:latin typeface="Calibri"/>
                <a:ea typeface="Times New Roman"/>
                <a:cs typeface="Times New Roman"/>
              </a:rPr>
              <a:t>deposits</a:t>
            </a:r>
            <a:r>
              <a:rPr lang="ru-RU" sz="1400" b="1" dirty="0">
                <a:solidFill>
                  <a:srgbClr val="4F81BD">
                    <a:lumMod val="50000"/>
                  </a:srgbClr>
                </a:solidFill>
                <a:latin typeface="Calibri"/>
                <a:ea typeface="Times New Roman"/>
                <a:cs typeface="Times New Roman"/>
              </a:rPr>
              <a:t> </a:t>
            </a:r>
            <a:r>
              <a:rPr lang="ru-RU" sz="1400" b="1" dirty="0" err="1">
                <a:solidFill>
                  <a:srgbClr val="4F81BD">
                    <a:lumMod val="50000"/>
                  </a:srgbClr>
                </a:solidFill>
                <a:latin typeface="Calibri"/>
                <a:ea typeface="Times New Roman"/>
                <a:cs typeface="Times New Roman"/>
              </a:rPr>
              <a:t>refer</a:t>
            </a:r>
            <a:r>
              <a:rPr lang="ru-RU" sz="1400" b="1" dirty="0">
                <a:solidFill>
                  <a:srgbClr val="4F81BD">
                    <a:lumMod val="50000"/>
                  </a:srgbClr>
                </a:solidFill>
                <a:latin typeface="Calibri"/>
                <a:ea typeface="Times New Roman"/>
                <a:cs typeface="Times New Roman"/>
              </a:rPr>
              <a:t> </a:t>
            </a:r>
            <a:r>
              <a:rPr lang="ru-RU" sz="1400" b="1" dirty="0" err="1">
                <a:solidFill>
                  <a:srgbClr val="4F81BD">
                    <a:lumMod val="50000"/>
                  </a:srgbClr>
                </a:solidFill>
                <a:latin typeface="Calibri"/>
                <a:ea typeface="Times New Roman"/>
                <a:cs typeface="Times New Roman"/>
              </a:rPr>
              <a:t>to</a:t>
            </a:r>
            <a:r>
              <a:rPr lang="ru-RU" sz="1400" b="1" dirty="0">
                <a:solidFill>
                  <a:srgbClr val="4F81BD">
                    <a:lumMod val="50000"/>
                  </a:srgbClr>
                </a:solidFill>
                <a:latin typeface="Calibri"/>
                <a:ea typeface="Times New Roman"/>
                <a:cs typeface="Times New Roman"/>
              </a:rPr>
              <a:t> </a:t>
            </a:r>
            <a:r>
              <a:rPr lang="ru-RU" sz="1400" b="1" dirty="0" err="1">
                <a:solidFill>
                  <a:srgbClr val="4F81BD">
                    <a:lumMod val="50000"/>
                  </a:srgbClr>
                </a:solidFill>
                <a:latin typeface="Calibri"/>
                <a:ea typeface="Times New Roman"/>
                <a:cs typeface="Times New Roman"/>
              </a:rPr>
              <a:t>one</a:t>
            </a:r>
            <a:r>
              <a:rPr lang="ru-RU" sz="1400" b="1" dirty="0">
                <a:solidFill>
                  <a:srgbClr val="4F81BD">
                    <a:lumMod val="50000"/>
                  </a:srgbClr>
                </a:solidFill>
                <a:latin typeface="Calibri"/>
                <a:ea typeface="Times New Roman"/>
                <a:cs typeface="Times New Roman"/>
              </a:rPr>
              <a:t> </a:t>
            </a:r>
            <a:r>
              <a:rPr lang="ru-RU" sz="1400" b="1" dirty="0" err="1">
                <a:solidFill>
                  <a:srgbClr val="4F81BD">
                    <a:lumMod val="50000"/>
                  </a:srgbClr>
                </a:solidFill>
                <a:latin typeface="Calibri"/>
                <a:ea typeface="Times New Roman"/>
                <a:cs typeface="Times New Roman"/>
              </a:rPr>
              <a:t>type</a:t>
            </a:r>
            <a:r>
              <a:rPr lang="ru-RU" sz="1400" b="1" dirty="0">
                <a:solidFill>
                  <a:srgbClr val="4F81BD">
                    <a:lumMod val="50000"/>
                  </a:srgbClr>
                </a:solidFill>
                <a:latin typeface="Calibri"/>
                <a:ea typeface="Times New Roman"/>
                <a:cs typeface="Times New Roman"/>
              </a:rPr>
              <a:t> </a:t>
            </a:r>
            <a:r>
              <a:rPr lang="ru-RU" sz="1400" b="1" dirty="0" err="1">
                <a:solidFill>
                  <a:srgbClr val="4F81BD">
                    <a:lumMod val="50000"/>
                  </a:srgbClr>
                </a:solidFill>
                <a:latin typeface="Calibri"/>
                <a:ea typeface="Times New Roman"/>
                <a:cs typeface="Times New Roman"/>
              </a:rPr>
              <a:t>of</a:t>
            </a:r>
            <a:r>
              <a:rPr lang="ru-RU" sz="1400" b="1" dirty="0">
                <a:solidFill>
                  <a:srgbClr val="4F81BD">
                    <a:lumMod val="50000"/>
                  </a:srgbClr>
                </a:solidFill>
                <a:latin typeface="Calibri"/>
                <a:ea typeface="Times New Roman"/>
                <a:cs typeface="Times New Roman"/>
              </a:rPr>
              <a:t> </a:t>
            </a:r>
            <a:r>
              <a:rPr lang="ru-RU" sz="1400" b="1" dirty="0" err="1">
                <a:solidFill>
                  <a:srgbClr val="4F81BD">
                    <a:lumMod val="50000"/>
                  </a:srgbClr>
                </a:solidFill>
                <a:latin typeface="Calibri"/>
                <a:ea typeface="Times New Roman"/>
                <a:cs typeface="Times New Roman"/>
              </a:rPr>
              <a:t>processing</a:t>
            </a:r>
            <a:r>
              <a:rPr lang="ru-RU" sz="1400" b="1" dirty="0">
                <a:solidFill>
                  <a:srgbClr val="4F81BD">
                    <a:lumMod val="50000"/>
                  </a:srgbClr>
                </a:solidFill>
                <a:latin typeface="Calibri"/>
                <a:ea typeface="Times New Roman"/>
                <a:cs typeface="Times New Roman"/>
              </a:rPr>
              <a:t>, </a:t>
            </a:r>
            <a:r>
              <a:rPr lang="ru-RU" sz="1400" b="1" dirty="0" err="1">
                <a:solidFill>
                  <a:srgbClr val="4F81BD">
                    <a:lumMod val="50000"/>
                  </a:srgbClr>
                </a:solidFill>
                <a:latin typeface="Calibri"/>
                <a:ea typeface="Times New Roman"/>
                <a:cs typeface="Times New Roman"/>
              </a:rPr>
              <a:t>particularly</a:t>
            </a:r>
            <a:r>
              <a:rPr lang="ru-RU" sz="1400" b="1" dirty="0">
                <a:solidFill>
                  <a:srgbClr val="4F81BD">
                    <a:lumMod val="50000"/>
                  </a:srgbClr>
                </a:solidFill>
                <a:latin typeface="Calibri"/>
                <a:ea typeface="Times New Roman"/>
                <a:cs typeface="Times New Roman"/>
              </a:rPr>
              <a:t>, </a:t>
            </a:r>
            <a:r>
              <a:rPr lang="ru-RU" sz="1400" b="1" dirty="0" err="1">
                <a:solidFill>
                  <a:srgbClr val="4F81BD">
                    <a:lumMod val="50000"/>
                  </a:srgbClr>
                </a:solidFill>
                <a:latin typeface="Calibri"/>
                <a:ea typeface="Times New Roman"/>
                <a:cs typeface="Times New Roman"/>
              </a:rPr>
              <a:t>refractory</a:t>
            </a:r>
            <a:r>
              <a:rPr lang="ru-RU" sz="1400" b="1" dirty="0">
                <a:solidFill>
                  <a:srgbClr val="4F81BD">
                    <a:lumMod val="50000"/>
                  </a:srgbClr>
                </a:solidFill>
                <a:latin typeface="Calibri"/>
                <a:ea typeface="Times New Roman"/>
                <a:cs typeface="Times New Roman"/>
              </a:rPr>
              <a:t> </a:t>
            </a:r>
            <a:r>
              <a:rPr lang="ru-RU" sz="1400" b="1" dirty="0" err="1">
                <a:solidFill>
                  <a:srgbClr val="4F81BD">
                    <a:lumMod val="50000"/>
                  </a:srgbClr>
                </a:solidFill>
                <a:latin typeface="Calibri"/>
                <a:ea typeface="Times New Roman"/>
                <a:cs typeface="Times New Roman"/>
              </a:rPr>
              <a:t>aluminosilicate</a:t>
            </a:r>
            <a:r>
              <a:rPr lang="ru-RU" sz="1400" b="1" dirty="0">
                <a:solidFill>
                  <a:srgbClr val="4F81BD">
                    <a:lumMod val="50000"/>
                  </a:srgbClr>
                </a:solidFill>
                <a:latin typeface="Calibri"/>
                <a:ea typeface="Times New Roman"/>
                <a:cs typeface="Times New Roman"/>
              </a:rPr>
              <a:t> </a:t>
            </a:r>
            <a:r>
              <a:rPr lang="ru-RU" sz="1400" b="1" dirty="0" err="1">
                <a:solidFill>
                  <a:srgbClr val="4F81BD">
                    <a:lumMod val="50000"/>
                  </a:srgbClr>
                </a:solidFill>
                <a:latin typeface="Calibri"/>
                <a:ea typeface="Times New Roman"/>
                <a:cs typeface="Times New Roman"/>
              </a:rPr>
              <a:t>ores</a:t>
            </a:r>
            <a:r>
              <a:rPr lang="ru-RU" sz="1400" b="1" dirty="0">
                <a:solidFill>
                  <a:srgbClr val="4F81BD">
                    <a:lumMod val="50000"/>
                  </a:srgbClr>
                </a:solidFill>
                <a:latin typeface="Calibri"/>
                <a:ea typeface="Times New Roman"/>
                <a:cs typeface="Times New Roman"/>
              </a:rPr>
              <a:t> </a:t>
            </a:r>
          </a:p>
        </p:txBody>
      </p:sp>
      <p:sp>
        <p:nvSpPr>
          <p:cNvPr id="20508" name="Rectangle 3"/>
          <p:cNvSpPr txBox="1">
            <a:spLocks noChangeArrowheads="1"/>
          </p:cNvSpPr>
          <p:nvPr/>
        </p:nvSpPr>
        <p:spPr bwMode="auto">
          <a:xfrm>
            <a:off x="873125" y="133350"/>
            <a:ext cx="7251700" cy="495300"/>
          </a:xfrm>
          <a:prstGeom prst="rect">
            <a:avLst/>
          </a:prstGeom>
          <a:noFill/>
          <a:ln w="9525">
            <a:noFill/>
            <a:miter lim="800000"/>
            <a:headEnd/>
            <a:tailEnd/>
          </a:ln>
        </p:spPr>
        <p:txBody>
          <a:bodyPr anchor="ctr"/>
          <a:lstStyle/>
          <a:p>
            <a:pPr marL="447675" lvl="1" indent="-273050" algn="ctr" defTabSz="273050">
              <a:spcBef>
                <a:spcPts val="1200"/>
              </a:spcBef>
            </a:pPr>
            <a:r>
              <a:rPr lang="en-US" sz="2000" b="1">
                <a:solidFill>
                  <a:srgbClr val="00357F"/>
                </a:solidFill>
                <a:latin typeface="Calibri" pitchFamily="34" charset="0"/>
                <a:cs typeface="Arial" charset="0"/>
              </a:rPr>
              <a:t>Composition and processing behaviour of ores</a:t>
            </a:r>
          </a:p>
        </p:txBody>
      </p:sp>
      <p:sp>
        <p:nvSpPr>
          <p:cNvPr id="20509" name="Номер слайда 3"/>
          <p:cNvSpPr>
            <a:spLocks noGrp="1"/>
          </p:cNvSpPr>
          <p:nvPr>
            <p:ph type="sldNum" sz="quarter" idx="12"/>
          </p:nvPr>
        </p:nvSpPr>
        <p:spPr bwMode="auto">
          <a:xfrm>
            <a:off x="7019925" y="6508750"/>
            <a:ext cx="2133600" cy="365125"/>
          </a:xfrm>
          <a:ln>
            <a:miter lim="800000"/>
            <a:headEnd/>
            <a:tailEnd/>
          </a:ln>
        </p:spPr>
        <p:txBody>
          <a:bodyPr wrap="square" numCol="1" anchorCtr="0" compatLnSpc="1">
            <a:prstTxWarp prst="textNoShape">
              <a:avLst/>
            </a:prstTxWarp>
          </a:bodyPr>
          <a:lstStyle/>
          <a:p>
            <a:pPr fontAlgn="base">
              <a:spcBef>
                <a:spcPct val="0"/>
              </a:spcBef>
              <a:spcAft>
                <a:spcPct val="0"/>
              </a:spcAft>
              <a:defRPr/>
            </a:pPr>
            <a:fld id="{179D2A9B-77DF-4A5C-8BAA-FA412F2834DD}" type="slidenum">
              <a:rPr lang="ru-RU" b="1" smtClean="0">
                <a:solidFill>
                  <a:srgbClr val="00357F"/>
                </a:solidFill>
              </a:rPr>
              <a:pPr fontAlgn="base">
                <a:spcBef>
                  <a:spcPct val="0"/>
                </a:spcBef>
                <a:spcAft>
                  <a:spcPct val="0"/>
                </a:spcAft>
                <a:defRPr/>
              </a:pPr>
              <a:t>7</a:t>
            </a:fld>
            <a:endParaRPr lang="ru-RU" b="1" smtClean="0">
              <a:solidFill>
                <a:srgbClr val="00357F"/>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Рисунок 4" descr="1.jpg"/>
          <p:cNvPicPr>
            <a:picLocks noChangeAspect="1"/>
          </p:cNvPicPr>
          <p:nvPr/>
        </p:nvPicPr>
        <p:blipFill>
          <a:blip r:embed="rId2" cstate="print"/>
          <a:srcRect/>
          <a:stretch>
            <a:fillRect/>
          </a:stretch>
        </p:blipFill>
        <p:spPr bwMode="auto">
          <a:xfrm>
            <a:off x="236538" y="1282700"/>
            <a:ext cx="3960812" cy="585788"/>
          </a:xfrm>
          <a:prstGeom prst="rect">
            <a:avLst/>
          </a:prstGeom>
          <a:noFill/>
          <a:ln w="9525">
            <a:noFill/>
            <a:miter lim="800000"/>
            <a:headEnd/>
            <a:tailEnd/>
          </a:ln>
        </p:spPr>
      </p:pic>
      <p:pic>
        <p:nvPicPr>
          <p:cNvPr id="21506" name="Рисунок 5" descr="2.jpg"/>
          <p:cNvPicPr>
            <a:picLocks noChangeAspect="1"/>
          </p:cNvPicPr>
          <p:nvPr/>
        </p:nvPicPr>
        <p:blipFill>
          <a:blip r:embed="rId3" cstate="print"/>
          <a:srcRect/>
          <a:stretch>
            <a:fillRect/>
          </a:stretch>
        </p:blipFill>
        <p:spPr bwMode="auto">
          <a:xfrm>
            <a:off x="20638" y="2746375"/>
            <a:ext cx="4176712" cy="963613"/>
          </a:xfrm>
          <a:prstGeom prst="rect">
            <a:avLst/>
          </a:prstGeom>
          <a:noFill/>
          <a:ln w="9525">
            <a:noFill/>
            <a:miter lim="800000"/>
            <a:headEnd/>
            <a:tailEnd/>
          </a:ln>
        </p:spPr>
      </p:pic>
      <p:pic>
        <p:nvPicPr>
          <p:cNvPr id="21507" name="Рисунок 6" descr="3.jpg"/>
          <p:cNvPicPr>
            <a:picLocks noChangeAspect="1"/>
          </p:cNvPicPr>
          <p:nvPr/>
        </p:nvPicPr>
        <p:blipFill>
          <a:blip r:embed="rId4" cstate="print"/>
          <a:srcRect/>
          <a:stretch>
            <a:fillRect/>
          </a:stretch>
        </p:blipFill>
        <p:spPr bwMode="auto">
          <a:xfrm>
            <a:off x="165100" y="4171950"/>
            <a:ext cx="3960813" cy="1336675"/>
          </a:xfrm>
          <a:prstGeom prst="rect">
            <a:avLst/>
          </a:prstGeom>
          <a:noFill/>
          <a:ln w="9525">
            <a:noFill/>
            <a:miter lim="800000"/>
            <a:headEnd/>
            <a:tailEnd/>
          </a:ln>
        </p:spPr>
      </p:pic>
      <p:sp>
        <p:nvSpPr>
          <p:cNvPr id="21508" name="Rectangle 3"/>
          <p:cNvSpPr txBox="1">
            <a:spLocks noChangeArrowheads="1"/>
          </p:cNvSpPr>
          <p:nvPr/>
        </p:nvSpPr>
        <p:spPr bwMode="auto">
          <a:xfrm>
            <a:off x="4222750" y="790575"/>
            <a:ext cx="4916488" cy="4324350"/>
          </a:xfrm>
          <a:prstGeom prst="rect">
            <a:avLst/>
          </a:prstGeom>
          <a:noFill/>
          <a:ln w="9525">
            <a:noFill/>
            <a:miter lim="800000"/>
            <a:headEnd/>
            <a:tailEnd/>
          </a:ln>
        </p:spPr>
        <p:txBody>
          <a:bodyPr/>
          <a:lstStyle/>
          <a:p>
            <a:pPr marL="173038" lvl="1" indent="-173038">
              <a:buClr>
                <a:srgbClr val="254061"/>
              </a:buClr>
              <a:buFont typeface="Wingdings" pitchFamily="2" charset="2"/>
              <a:buChar char="ü"/>
            </a:pPr>
            <a:r>
              <a:rPr lang="en-US" sz="1200" b="1" dirty="0">
                <a:solidFill>
                  <a:srgbClr val="254061"/>
                </a:solidFill>
                <a:latin typeface="Arial Narrow" pitchFamily="34" charset="0"/>
              </a:rPr>
              <a:t>Production zone of the Southern split complex system is a flattened linear </a:t>
            </a:r>
            <a:r>
              <a:rPr lang="en-US" sz="1200" b="1" dirty="0" smtClean="0">
                <a:solidFill>
                  <a:srgbClr val="254061"/>
                </a:solidFill>
                <a:latin typeface="Arial Narrow" pitchFamily="34" charset="0"/>
              </a:rPr>
              <a:t>uranium ore </a:t>
            </a:r>
            <a:r>
              <a:rPr lang="en-US" sz="1200" b="1" dirty="0" err="1" smtClean="0">
                <a:solidFill>
                  <a:srgbClr val="254061"/>
                </a:solidFill>
                <a:latin typeface="Arial Narrow" pitchFamily="34" charset="0"/>
              </a:rPr>
              <a:t>stockwork</a:t>
            </a:r>
            <a:r>
              <a:rPr lang="en-US" sz="1200" b="1" dirty="0" smtClean="0">
                <a:solidFill>
                  <a:srgbClr val="254061"/>
                </a:solidFill>
                <a:latin typeface="Arial Narrow" pitchFamily="34" charset="0"/>
              </a:rPr>
              <a:t> </a:t>
            </a:r>
            <a:r>
              <a:rPr lang="en-US" sz="1200" b="1" dirty="0">
                <a:solidFill>
                  <a:srgbClr val="254061"/>
                </a:solidFill>
                <a:latin typeface="Arial Narrow" pitchFamily="34" charset="0"/>
              </a:rPr>
              <a:t>which coincides with the border of the pre-ore pyrite-carbonate- potassium-feldspar </a:t>
            </a:r>
            <a:r>
              <a:rPr lang="en-US" sz="1200" b="1" dirty="0" err="1">
                <a:solidFill>
                  <a:srgbClr val="254061"/>
                </a:solidFill>
                <a:latin typeface="Arial Narrow" pitchFamily="34" charset="0"/>
              </a:rPr>
              <a:t>metasomatosis</a:t>
            </a:r>
            <a:r>
              <a:rPr lang="en-US" sz="1200" b="1" dirty="0">
                <a:solidFill>
                  <a:srgbClr val="254061"/>
                </a:solidFill>
                <a:latin typeface="Arial Narrow" pitchFamily="34" charset="0"/>
              </a:rPr>
              <a:t> volumetric manifestation by the outer contour in a first approximation. Production zone has a persistent boundary and geometrizes well over the uranium cut-off grade of 0.01%.  Its thickness varies from 10 to 30 m, and horizontal extension is defined by the length of </a:t>
            </a:r>
            <a:r>
              <a:rPr lang="en-US" sz="1200" b="1" dirty="0" err="1">
                <a:solidFill>
                  <a:srgbClr val="254061"/>
                </a:solidFill>
                <a:latin typeface="Arial Narrow" pitchFamily="34" charset="0"/>
              </a:rPr>
              <a:t>Yuzhnaya</a:t>
            </a:r>
            <a:r>
              <a:rPr lang="en-US" sz="1200" b="1" dirty="0">
                <a:solidFill>
                  <a:srgbClr val="254061"/>
                </a:solidFill>
                <a:latin typeface="Arial Narrow" pitchFamily="34" charset="0"/>
              </a:rPr>
              <a:t> Zone split ore-bearing area, i.e. 20.7 km. Vertically mineralization is spreading over 2 km. Production zone can be distinguished over a sparse boreholes grid</a:t>
            </a:r>
            <a:r>
              <a:rPr lang="en-US" sz="1200" b="1" dirty="0" smtClean="0">
                <a:solidFill>
                  <a:srgbClr val="254061"/>
                </a:solidFill>
                <a:latin typeface="Arial Narrow" pitchFamily="34" charset="0"/>
              </a:rPr>
              <a:t>.</a:t>
            </a:r>
          </a:p>
          <a:p>
            <a:pPr marL="173038" lvl="1" indent="-173038">
              <a:buClr>
                <a:srgbClr val="254061"/>
              </a:buClr>
              <a:buFont typeface="Wingdings" pitchFamily="2" charset="2"/>
              <a:buChar char="ü"/>
            </a:pPr>
            <a:r>
              <a:rPr lang="en-US" sz="1200" b="1" dirty="0" smtClean="0">
                <a:solidFill>
                  <a:srgbClr val="254061"/>
                </a:solidFill>
                <a:latin typeface="Arial Narrow" pitchFamily="34" charset="0"/>
              </a:rPr>
              <a:t>Ore lodes at the deposit correspond to the systems of tectonic wedges, which control the ore bodies. In 1980 ore lodes were estimated statistically by means of ore bodies pressing. Horizontally ore lodes stretch up to several kilometers, and vertically – up to hundreds of meters.</a:t>
            </a:r>
          </a:p>
          <a:p>
            <a:pPr marL="173038" lvl="1" indent="-173038">
              <a:buClr>
                <a:srgbClr val="254061"/>
              </a:buClr>
              <a:buFont typeface="Wingdings" pitchFamily="2" charset="2"/>
              <a:buChar char="ü"/>
            </a:pPr>
            <a:r>
              <a:rPr lang="en-US" sz="1200" b="1" dirty="0" smtClean="0">
                <a:solidFill>
                  <a:srgbClr val="254061"/>
                </a:solidFill>
                <a:latin typeface="Arial Narrow" pitchFamily="34" charset="0"/>
              </a:rPr>
              <a:t>Ore bodies are independent uranium ore blocks, confined to individual tectonic wedges or a series of contiguous fractures and outlined according to the specified standard requirements. Horizontal extension of ore bodies at the deposit varies from 20–30 to 650–700 m at a thickness from tens of centimeters to 2–5 meters. Vertical extension of ore bodies usually is less in comparison with the horizontal one and it comprises 200–350 m. Maximum size down the plunge of ore bodies is up to 800–1000 m. </a:t>
            </a:r>
          </a:p>
          <a:p>
            <a:pPr marL="173038" lvl="1" indent="-173038">
              <a:buClr>
                <a:srgbClr val="254061"/>
              </a:buClr>
              <a:buFont typeface="Wingdings" pitchFamily="2" charset="2"/>
              <a:buChar char="ü"/>
            </a:pPr>
            <a:r>
              <a:rPr lang="en-US" sz="1200" b="1" dirty="0" smtClean="0">
                <a:solidFill>
                  <a:srgbClr val="254061"/>
                </a:solidFill>
                <a:latin typeface="Arial Narrow" pitchFamily="34" charset="0"/>
              </a:rPr>
              <a:t>Ore bodies can be distinguished only on gallery levels and in raises, that is over a dense survey grid. </a:t>
            </a:r>
          </a:p>
          <a:p>
            <a:pPr marL="173038" lvl="1" indent="-173038">
              <a:buClr>
                <a:srgbClr val="254061"/>
              </a:buClr>
              <a:buFont typeface="Wingdings" pitchFamily="2" charset="2"/>
              <a:buChar char="ü"/>
            </a:pPr>
            <a:endParaRPr lang="en-US" sz="1200" b="1" dirty="0" smtClean="0">
              <a:solidFill>
                <a:srgbClr val="254061"/>
              </a:solidFill>
              <a:latin typeface="Arial Narrow" pitchFamily="34" charset="0"/>
            </a:endParaRPr>
          </a:p>
          <a:p>
            <a:pPr marL="173038" lvl="1" indent="-173038">
              <a:buClr>
                <a:srgbClr val="254061"/>
              </a:buClr>
              <a:buFont typeface="Wingdings" pitchFamily="2" charset="2"/>
              <a:buChar char="ü"/>
            </a:pPr>
            <a:endParaRPr lang="en-US" sz="1200" b="1" dirty="0">
              <a:solidFill>
                <a:srgbClr val="254061"/>
              </a:solidFill>
              <a:latin typeface="Arial Narrow" pitchFamily="34" charset="0"/>
            </a:endParaRPr>
          </a:p>
        </p:txBody>
      </p:sp>
      <p:sp>
        <p:nvSpPr>
          <p:cNvPr id="21509" name="Rectangle 3"/>
          <p:cNvSpPr txBox="1">
            <a:spLocks noChangeArrowheads="1"/>
          </p:cNvSpPr>
          <p:nvPr/>
        </p:nvSpPr>
        <p:spPr bwMode="auto">
          <a:xfrm>
            <a:off x="812800" y="908050"/>
            <a:ext cx="2808288" cy="288925"/>
          </a:xfrm>
          <a:prstGeom prst="rect">
            <a:avLst/>
          </a:prstGeom>
          <a:noFill/>
          <a:ln w="9525">
            <a:noFill/>
            <a:miter lim="800000"/>
            <a:headEnd/>
            <a:tailEnd/>
          </a:ln>
        </p:spPr>
        <p:txBody>
          <a:bodyPr/>
          <a:lstStyle/>
          <a:p>
            <a:pPr marL="0" lvl="1" algn="ctr">
              <a:spcAft>
                <a:spcPts val="300"/>
              </a:spcAft>
            </a:pPr>
            <a:r>
              <a:rPr lang="en-US" sz="1500" b="1">
                <a:solidFill>
                  <a:srgbClr val="00569B"/>
                </a:solidFill>
                <a:latin typeface="Arial Narrow" pitchFamily="34" charset="0"/>
              </a:rPr>
              <a:t>Production zone</a:t>
            </a:r>
          </a:p>
        </p:txBody>
      </p:sp>
      <p:sp>
        <p:nvSpPr>
          <p:cNvPr id="21510" name="Rectangle 3"/>
          <p:cNvSpPr txBox="1">
            <a:spLocks noChangeArrowheads="1"/>
          </p:cNvSpPr>
          <p:nvPr/>
        </p:nvSpPr>
        <p:spPr bwMode="auto">
          <a:xfrm>
            <a:off x="1101725" y="2390775"/>
            <a:ext cx="2230438" cy="288925"/>
          </a:xfrm>
          <a:prstGeom prst="rect">
            <a:avLst/>
          </a:prstGeom>
          <a:noFill/>
          <a:ln w="9525">
            <a:noFill/>
            <a:miter lim="800000"/>
            <a:headEnd/>
            <a:tailEnd/>
          </a:ln>
        </p:spPr>
        <p:txBody>
          <a:bodyPr/>
          <a:lstStyle/>
          <a:p>
            <a:pPr marL="0" lvl="1" algn="ctr">
              <a:spcAft>
                <a:spcPts val="300"/>
              </a:spcAft>
            </a:pPr>
            <a:r>
              <a:rPr lang="en-US" sz="1500" b="1">
                <a:solidFill>
                  <a:srgbClr val="00569B"/>
                </a:solidFill>
                <a:latin typeface="Arial Narrow" pitchFamily="34" charset="0"/>
              </a:rPr>
              <a:t>Ore lodes</a:t>
            </a:r>
          </a:p>
        </p:txBody>
      </p:sp>
      <p:sp>
        <p:nvSpPr>
          <p:cNvPr id="21511" name="Rectangle 3"/>
          <p:cNvSpPr txBox="1">
            <a:spLocks noChangeArrowheads="1"/>
          </p:cNvSpPr>
          <p:nvPr/>
        </p:nvSpPr>
        <p:spPr bwMode="auto">
          <a:xfrm>
            <a:off x="812800" y="3819525"/>
            <a:ext cx="2808288" cy="288925"/>
          </a:xfrm>
          <a:prstGeom prst="rect">
            <a:avLst/>
          </a:prstGeom>
          <a:noFill/>
          <a:ln w="9525">
            <a:noFill/>
            <a:miter lim="800000"/>
            <a:headEnd/>
            <a:tailEnd/>
          </a:ln>
        </p:spPr>
        <p:txBody>
          <a:bodyPr/>
          <a:lstStyle/>
          <a:p>
            <a:pPr marL="0" lvl="1" algn="ctr">
              <a:spcAft>
                <a:spcPts val="300"/>
              </a:spcAft>
            </a:pPr>
            <a:r>
              <a:rPr lang="en-US" sz="1500" b="1">
                <a:solidFill>
                  <a:srgbClr val="00569B"/>
                </a:solidFill>
                <a:latin typeface="Arial Narrow" pitchFamily="34" charset="0"/>
              </a:rPr>
              <a:t>Ore bodies</a:t>
            </a:r>
          </a:p>
        </p:txBody>
      </p:sp>
      <p:sp>
        <p:nvSpPr>
          <p:cNvPr id="21512" name="Rectangle 3"/>
          <p:cNvSpPr txBox="1">
            <a:spLocks noChangeArrowheads="1"/>
          </p:cNvSpPr>
          <p:nvPr/>
        </p:nvSpPr>
        <p:spPr bwMode="auto">
          <a:xfrm>
            <a:off x="4222750" y="2679700"/>
            <a:ext cx="4916488" cy="1004888"/>
          </a:xfrm>
          <a:prstGeom prst="rect">
            <a:avLst/>
          </a:prstGeom>
          <a:noFill/>
          <a:ln w="9525">
            <a:noFill/>
            <a:miter lim="800000"/>
            <a:headEnd/>
            <a:tailEnd/>
          </a:ln>
        </p:spPr>
        <p:txBody>
          <a:bodyPr/>
          <a:lstStyle/>
          <a:p>
            <a:pPr marL="171450" lvl="1" indent="-171450" eaLnBrk="0" hangingPunct="0">
              <a:buFont typeface="Wingdings" pitchFamily="2" charset="2"/>
              <a:buNone/>
            </a:pPr>
            <a:r>
              <a:rPr lang="en-US" sz="1200" dirty="0">
                <a:solidFill>
                  <a:srgbClr val="254061"/>
                </a:solidFill>
              </a:rPr>
              <a:t>    </a:t>
            </a:r>
          </a:p>
        </p:txBody>
      </p:sp>
      <p:sp>
        <p:nvSpPr>
          <p:cNvPr id="21513" name="Rectangle 3"/>
          <p:cNvSpPr txBox="1">
            <a:spLocks noChangeArrowheads="1"/>
          </p:cNvSpPr>
          <p:nvPr/>
        </p:nvSpPr>
        <p:spPr bwMode="auto">
          <a:xfrm>
            <a:off x="4222750" y="3702050"/>
            <a:ext cx="4921250" cy="1895475"/>
          </a:xfrm>
          <a:prstGeom prst="rect">
            <a:avLst/>
          </a:prstGeom>
          <a:noFill/>
          <a:ln w="9525">
            <a:noFill/>
            <a:miter lim="800000"/>
            <a:headEnd/>
            <a:tailEnd/>
          </a:ln>
        </p:spPr>
        <p:txBody>
          <a:bodyPr/>
          <a:lstStyle/>
          <a:p>
            <a:pPr marL="171450" lvl="1" indent="-171450" eaLnBrk="0" hangingPunct="0">
              <a:buFont typeface="Wingdings" pitchFamily="2" charset="2"/>
              <a:buNone/>
            </a:pPr>
            <a:r>
              <a:rPr lang="en-US" sz="1200" dirty="0">
                <a:solidFill>
                  <a:srgbClr val="254061"/>
                </a:solidFill>
              </a:rPr>
              <a:t>    </a:t>
            </a:r>
          </a:p>
        </p:txBody>
      </p:sp>
      <p:sp>
        <p:nvSpPr>
          <p:cNvPr id="21514" name="Rectangle 3"/>
          <p:cNvSpPr txBox="1">
            <a:spLocks noChangeArrowheads="1"/>
          </p:cNvSpPr>
          <p:nvPr/>
        </p:nvSpPr>
        <p:spPr bwMode="auto">
          <a:xfrm>
            <a:off x="0" y="5649913"/>
            <a:ext cx="9139238" cy="1008062"/>
          </a:xfrm>
          <a:prstGeom prst="rect">
            <a:avLst/>
          </a:prstGeom>
          <a:noFill/>
          <a:ln w="9525">
            <a:noFill/>
            <a:miter lim="800000"/>
            <a:headEnd/>
            <a:tailEnd/>
          </a:ln>
        </p:spPr>
        <p:txBody>
          <a:bodyPr/>
          <a:lstStyle/>
          <a:p>
            <a:pPr marL="0" lvl="1" algn="just"/>
            <a:r>
              <a:rPr lang="en-US" sz="1200" b="1">
                <a:solidFill>
                  <a:srgbClr val="00357F"/>
                </a:solidFill>
                <a:latin typeface="Arial Narrow" pitchFamily="34" charset="0"/>
              </a:rPr>
              <a:t>   Interpretation of ore bodies and lodes of Yuzhnaya Zone, and of extended ore channels as well, which was approved after the estimate in 1980, does not correspond to the deposit geology. The more careful approach would be a presentation of the deposit in a form of a flattened stockwork, which complies with the FS requirements dated 1977. Factually, the ore-bearing zone refers to the II category of complexity, and uranium inner distribution over it corresponds to III–IV categories of complexity. As a consequence, wire-frame 3D modelling at the agreed exploration grid turned possible only at 0.01% cut-off grade of uranium, and classification of internal ore zone structure required application of specific approaches.  </a:t>
            </a:r>
          </a:p>
        </p:txBody>
      </p:sp>
      <p:sp>
        <p:nvSpPr>
          <p:cNvPr id="21515" name="Rectangle 3"/>
          <p:cNvSpPr txBox="1">
            <a:spLocks noChangeArrowheads="1"/>
          </p:cNvSpPr>
          <p:nvPr/>
        </p:nvSpPr>
        <p:spPr bwMode="auto">
          <a:xfrm>
            <a:off x="873125" y="133350"/>
            <a:ext cx="7251700" cy="495300"/>
          </a:xfrm>
          <a:prstGeom prst="rect">
            <a:avLst/>
          </a:prstGeom>
          <a:noFill/>
          <a:ln w="9525">
            <a:noFill/>
            <a:miter lim="800000"/>
            <a:headEnd/>
            <a:tailEnd/>
          </a:ln>
        </p:spPr>
        <p:txBody>
          <a:bodyPr anchor="ctr"/>
          <a:lstStyle/>
          <a:p>
            <a:pPr marL="447675" lvl="1" indent="-273050" algn="ctr" defTabSz="273050">
              <a:spcBef>
                <a:spcPts val="1200"/>
              </a:spcBef>
            </a:pPr>
            <a:r>
              <a:rPr lang="en-US" sz="2000" b="1">
                <a:solidFill>
                  <a:srgbClr val="00357F"/>
                </a:solidFill>
                <a:latin typeface="Calibri" pitchFamily="34" charset="0"/>
                <a:cs typeface="Arial" charset="0"/>
              </a:rPr>
              <a:t>Geological and mathematical model building</a:t>
            </a:r>
            <a:br>
              <a:rPr lang="en-US" sz="2000" b="1">
                <a:solidFill>
                  <a:srgbClr val="00357F"/>
                </a:solidFill>
                <a:latin typeface="Calibri" pitchFamily="34" charset="0"/>
                <a:cs typeface="Arial" charset="0"/>
              </a:rPr>
            </a:br>
            <a:r>
              <a:rPr lang="en-US" sz="2000" b="1">
                <a:solidFill>
                  <a:srgbClr val="00357F"/>
                </a:solidFill>
                <a:latin typeface="Calibri" pitchFamily="34" charset="0"/>
                <a:cs typeface="Arial" charset="0"/>
              </a:rPr>
              <a:t>Geological peculiarities of Yuzhnaya Zone deposits</a:t>
            </a:r>
          </a:p>
        </p:txBody>
      </p:sp>
      <p:sp>
        <p:nvSpPr>
          <p:cNvPr id="21516" name="Номер слайда 3"/>
          <p:cNvSpPr>
            <a:spLocks noGrp="1"/>
          </p:cNvSpPr>
          <p:nvPr>
            <p:ph type="sldNum" sz="quarter" idx="12"/>
          </p:nvPr>
        </p:nvSpPr>
        <p:spPr bwMode="auto">
          <a:xfrm>
            <a:off x="7019925" y="6508750"/>
            <a:ext cx="2133600" cy="365125"/>
          </a:xfrm>
          <a:ln>
            <a:miter lim="800000"/>
            <a:headEnd/>
            <a:tailEnd/>
          </a:ln>
        </p:spPr>
        <p:txBody>
          <a:bodyPr wrap="square" numCol="1" anchorCtr="0" compatLnSpc="1">
            <a:prstTxWarp prst="textNoShape">
              <a:avLst/>
            </a:prstTxWarp>
          </a:bodyPr>
          <a:lstStyle/>
          <a:p>
            <a:pPr fontAlgn="base">
              <a:spcBef>
                <a:spcPct val="0"/>
              </a:spcBef>
              <a:spcAft>
                <a:spcPct val="0"/>
              </a:spcAft>
              <a:defRPr/>
            </a:pPr>
            <a:fld id="{68230A87-B30D-42D8-BD85-75483AD1F943}" type="slidenum">
              <a:rPr lang="ru-RU" b="1" smtClean="0">
                <a:solidFill>
                  <a:srgbClr val="00357F"/>
                </a:solidFill>
              </a:rPr>
              <a:pPr fontAlgn="base">
                <a:spcBef>
                  <a:spcPct val="0"/>
                </a:spcBef>
                <a:spcAft>
                  <a:spcPct val="0"/>
                </a:spcAft>
                <a:defRPr/>
              </a:pPr>
              <a:t>8</a:t>
            </a:fld>
            <a:endParaRPr lang="ru-RU" b="1" smtClean="0">
              <a:solidFill>
                <a:srgbClr val="00357F"/>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Номер слайда 3"/>
          <p:cNvSpPr txBox="1">
            <a:spLocks/>
          </p:cNvSpPr>
          <p:nvPr/>
        </p:nvSpPr>
        <p:spPr bwMode="auto">
          <a:xfrm>
            <a:off x="7010400" y="6484938"/>
            <a:ext cx="2133600" cy="365125"/>
          </a:xfrm>
          <a:prstGeom prst="rect">
            <a:avLst/>
          </a:prstGeom>
          <a:noFill/>
          <a:ln w="9525">
            <a:noFill/>
            <a:miter lim="800000"/>
            <a:headEnd/>
            <a:tailEnd/>
          </a:ln>
        </p:spPr>
        <p:txBody>
          <a:bodyPr anchor="ctr"/>
          <a:lstStyle/>
          <a:p>
            <a:fld id="{9F6A63CB-2E71-4EB2-8CF3-7EB07AD32B14}" type="slidenum">
              <a:rPr lang="en-US" sz="1200" b="1">
                <a:solidFill>
                  <a:srgbClr val="00357F"/>
                </a:solidFill>
              </a:rPr>
              <a:pPr/>
              <a:t>9</a:t>
            </a:fld>
            <a:endParaRPr lang="en-US" sz="1200" b="1">
              <a:solidFill>
                <a:srgbClr val="00357F"/>
              </a:solidFill>
            </a:endParaRPr>
          </a:p>
        </p:txBody>
      </p:sp>
      <p:grpSp>
        <p:nvGrpSpPr>
          <p:cNvPr id="22530" name="Группа 3"/>
          <p:cNvGrpSpPr>
            <a:grpSpLocks/>
          </p:cNvGrpSpPr>
          <p:nvPr/>
        </p:nvGrpSpPr>
        <p:grpSpPr bwMode="auto">
          <a:xfrm>
            <a:off x="531813" y="2411413"/>
            <a:ext cx="7897812" cy="4406900"/>
            <a:chOff x="531778" y="1736909"/>
            <a:chExt cx="7897874" cy="4406735"/>
          </a:xfrm>
        </p:grpSpPr>
        <p:sp>
          <p:nvSpPr>
            <p:cNvPr id="7" name="Freeform 12"/>
            <p:cNvSpPr>
              <a:spLocks noChangeAspect="1"/>
            </p:cNvSpPr>
            <p:nvPr/>
          </p:nvSpPr>
          <p:spPr bwMode="auto">
            <a:xfrm rot="815464">
              <a:off x="7032641" y="5303887"/>
              <a:ext cx="346078" cy="839757"/>
            </a:xfrm>
            <a:custGeom>
              <a:avLst/>
              <a:gdLst>
                <a:gd name="T0" fmla="*/ 0 w 839"/>
                <a:gd name="T1" fmla="*/ 0 h 2046"/>
                <a:gd name="T2" fmla="*/ 0 w 839"/>
                <a:gd name="T3" fmla="*/ 0 h 2046"/>
                <a:gd name="T4" fmla="*/ 0 w 839"/>
                <a:gd name="T5" fmla="*/ 0 h 2046"/>
                <a:gd name="T6" fmla="*/ 0 w 839"/>
                <a:gd name="T7" fmla="*/ 0 h 2046"/>
                <a:gd name="T8" fmla="*/ 0 w 839"/>
                <a:gd name="T9" fmla="*/ 0 h 2046"/>
                <a:gd name="T10" fmla="*/ 0 w 839"/>
                <a:gd name="T11" fmla="*/ 0 h 2046"/>
                <a:gd name="T12" fmla="*/ 0 w 839"/>
                <a:gd name="T13" fmla="*/ 0 h 2046"/>
                <a:gd name="T14" fmla="*/ 0 w 839"/>
                <a:gd name="T15" fmla="*/ 0 h 2046"/>
                <a:gd name="T16" fmla="*/ 0 w 839"/>
                <a:gd name="T17" fmla="*/ 0 h 2046"/>
                <a:gd name="T18" fmla="*/ 0 w 839"/>
                <a:gd name="T19" fmla="*/ 0 h 2046"/>
                <a:gd name="T20" fmla="*/ 0 w 839"/>
                <a:gd name="T21" fmla="*/ 0 h 2046"/>
                <a:gd name="T22" fmla="*/ 0 w 839"/>
                <a:gd name="T23" fmla="*/ 0 h 2046"/>
                <a:gd name="T24" fmla="*/ 0 w 839"/>
                <a:gd name="T25" fmla="*/ 0 h 2046"/>
                <a:gd name="T26" fmla="*/ 0 w 839"/>
                <a:gd name="T27" fmla="*/ 0 h 2046"/>
                <a:gd name="T28" fmla="*/ 0 w 839"/>
                <a:gd name="T29" fmla="*/ 0 h 2046"/>
                <a:gd name="T30" fmla="*/ 0 w 839"/>
                <a:gd name="T31" fmla="*/ 0 h 2046"/>
                <a:gd name="T32" fmla="*/ 0 w 839"/>
                <a:gd name="T33" fmla="*/ 0 h 2046"/>
                <a:gd name="T34" fmla="*/ 0 w 839"/>
                <a:gd name="T35" fmla="*/ 0 h 2046"/>
                <a:gd name="T36" fmla="*/ 0 w 839"/>
                <a:gd name="T37" fmla="*/ 0 h 2046"/>
                <a:gd name="T38" fmla="*/ 0 w 839"/>
                <a:gd name="T39" fmla="*/ 0 h 2046"/>
                <a:gd name="T40" fmla="*/ 0 w 839"/>
                <a:gd name="T41" fmla="*/ 0 h 2046"/>
                <a:gd name="T42" fmla="*/ 0 w 839"/>
                <a:gd name="T43" fmla="*/ 0 h 2046"/>
                <a:gd name="T44" fmla="*/ 0 w 839"/>
                <a:gd name="T45" fmla="*/ 0 h 2046"/>
                <a:gd name="T46" fmla="*/ 0 w 839"/>
                <a:gd name="T47" fmla="*/ 0 h 2046"/>
                <a:gd name="T48" fmla="*/ 0 w 839"/>
                <a:gd name="T49" fmla="*/ 0 h 2046"/>
                <a:gd name="T50" fmla="*/ 0 w 839"/>
                <a:gd name="T51" fmla="*/ 0 h 2046"/>
                <a:gd name="T52" fmla="*/ 0 w 839"/>
                <a:gd name="T53" fmla="*/ 0 h 2046"/>
                <a:gd name="T54" fmla="*/ 0 w 839"/>
                <a:gd name="T55" fmla="*/ 0 h 204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839"/>
                <a:gd name="T85" fmla="*/ 0 h 2046"/>
                <a:gd name="T86" fmla="*/ 839 w 839"/>
                <a:gd name="T87" fmla="*/ 2046 h 204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839" h="2046">
                  <a:moveTo>
                    <a:pt x="106" y="794"/>
                  </a:moveTo>
                  <a:lnTo>
                    <a:pt x="201" y="791"/>
                  </a:lnTo>
                  <a:lnTo>
                    <a:pt x="184" y="640"/>
                  </a:lnTo>
                  <a:lnTo>
                    <a:pt x="313" y="623"/>
                  </a:lnTo>
                  <a:lnTo>
                    <a:pt x="523" y="500"/>
                  </a:lnTo>
                  <a:lnTo>
                    <a:pt x="490" y="371"/>
                  </a:lnTo>
                  <a:lnTo>
                    <a:pt x="587" y="290"/>
                  </a:lnTo>
                  <a:lnTo>
                    <a:pt x="581" y="210"/>
                  </a:lnTo>
                  <a:lnTo>
                    <a:pt x="468" y="171"/>
                  </a:lnTo>
                  <a:lnTo>
                    <a:pt x="403" y="91"/>
                  </a:lnTo>
                  <a:lnTo>
                    <a:pt x="523" y="0"/>
                  </a:lnTo>
                  <a:lnTo>
                    <a:pt x="629" y="129"/>
                  </a:lnTo>
                  <a:lnTo>
                    <a:pt x="727" y="139"/>
                  </a:lnTo>
                  <a:lnTo>
                    <a:pt x="807" y="420"/>
                  </a:lnTo>
                  <a:lnTo>
                    <a:pt x="839" y="646"/>
                  </a:lnTo>
                  <a:lnTo>
                    <a:pt x="807" y="903"/>
                  </a:lnTo>
                  <a:lnTo>
                    <a:pt x="807" y="1581"/>
                  </a:lnTo>
                  <a:lnTo>
                    <a:pt x="517" y="1840"/>
                  </a:lnTo>
                  <a:lnTo>
                    <a:pt x="323" y="1774"/>
                  </a:lnTo>
                  <a:lnTo>
                    <a:pt x="339" y="1969"/>
                  </a:lnTo>
                  <a:lnTo>
                    <a:pt x="229" y="2046"/>
                  </a:lnTo>
                  <a:lnTo>
                    <a:pt x="207" y="2026"/>
                  </a:lnTo>
                  <a:lnTo>
                    <a:pt x="226" y="1823"/>
                  </a:lnTo>
                  <a:lnTo>
                    <a:pt x="0" y="1517"/>
                  </a:lnTo>
                  <a:lnTo>
                    <a:pt x="17" y="1356"/>
                  </a:lnTo>
                  <a:lnTo>
                    <a:pt x="193" y="1307"/>
                  </a:lnTo>
                  <a:lnTo>
                    <a:pt x="178" y="984"/>
                  </a:lnTo>
                  <a:lnTo>
                    <a:pt x="106" y="794"/>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8" name="Freeform 13"/>
            <p:cNvSpPr>
              <a:spLocks noChangeAspect="1"/>
            </p:cNvSpPr>
            <p:nvPr/>
          </p:nvSpPr>
          <p:spPr bwMode="auto">
            <a:xfrm rot="815464">
              <a:off x="5853120" y="4703835"/>
              <a:ext cx="1044583" cy="698474"/>
            </a:xfrm>
            <a:custGeom>
              <a:avLst/>
              <a:gdLst>
                <a:gd name="T0" fmla="*/ 0 w 2559"/>
                <a:gd name="T1" fmla="*/ 0 h 1703"/>
                <a:gd name="T2" fmla="*/ 0 w 2559"/>
                <a:gd name="T3" fmla="*/ 0 h 1703"/>
                <a:gd name="T4" fmla="*/ 0 w 2559"/>
                <a:gd name="T5" fmla="*/ 0 h 1703"/>
                <a:gd name="T6" fmla="*/ 0 w 2559"/>
                <a:gd name="T7" fmla="*/ 0 h 1703"/>
                <a:gd name="T8" fmla="*/ 0 w 2559"/>
                <a:gd name="T9" fmla="*/ 0 h 1703"/>
                <a:gd name="T10" fmla="*/ 0 w 2559"/>
                <a:gd name="T11" fmla="*/ 0 h 1703"/>
                <a:gd name="T12" fmla="*/ 0 w 2559"/>
                <a:gd name="T13" fmla="*/ 0 h 1703"/>
                <a:gd name="T14" fmla="*/ 0 w 2559"/>
                <a:gd name="T15" fmla="*/ 0 h 1703"/>
                <a:gd name="T16" fmla="*/ 0 w 2559"/>
                <a:gd name="T17" fmla="*/ 0 h 1703"/>
                <a:gd name="T18" fmla="*/ 0 w 2559"/>
                <a:gd name="T19" fmla="*/ 0 h 1703"/>
                <a:gd name="T20" fmla="*/ 0 w 2559"/>
                <a:gd name="T21" fmla="*/ 0 h 1703"/>
                <a:gd name="T22" fmla="*/ 0 w 2559"/>
                <a:gd name="T23" fmla="*/ 0 h 1703"/>
                <a:gd name="T24" fmla="*/ 0 w 2559"/>
                <a:gd name="T25" fmla="*/ 0 h 1703"/>
                <a:gd name="T26" fmla="*/ 0 w 2559"/>
                <a:gd name="T27" fmla="*/ 0 h 1703"/>
                <a:gd name="T28" fmla="*/ 0 w 2559"/>
                <a:gd name="T29" fmla="*/ 0 h 1703"/>
                <a:gd name="T30" fmla="*/ 0 w 2559"/>
                <a:gd name="T31" fmla="*/ 0 h 1703"/>
                <a:gd name="T32" fmla="*/ 0 w 2559"/>
                <a:gd name="T33" fmla="*/ 0 h 1703"/>
                <a:gd name="T34" fmla="*/ 0 w 2559"/>
                <a:gd name="T35" fmla="*/ 0 h 1703"/>
                <a:gd name="T36" fmla="*/ 0 w 2559"/>
                <a:gd name="T37" fmla="*/ 0 h 1703"/>
                <a:gd name="T38" fmla="*/ 0 w 2559"/>
                <a:gd name="T39" fmla="*/ 0 h 1703"/>
                <a:gd name="T40" fmla="*/ 0 w 2559"/>
                <a:gd name="T41" fmla="*/ 0 h 1703"/>
                <a:gd name="T42" fmla="*/ 0 w 2559"/>
                <a:gd name="T43" fmla="*/ 0 h 1703"/>
                <a:gd name="T44" fmla="*/ 0 w 2559"/>
                <a:gd name="T45" fmla="*/ 0 h 1703"/>
                <a:gd name="T46" fmla="*/ 0 w 2559"/>
                <a:gd name="T47" fmla="*/ 0 h 1703"/>
                <a:gd name="T48" fmla="*/ 0 w 2559"/>
                <a:gd name="T49" fmla="*/ 0 h 1703"/>
                <a:gd name="T50" fmla="*/ 0 w 2559"/>
                <a:gd name="T51" fmla="*/ 0 h 1703"/>
                <a:gd name="T52" fmla="*/ 0 w 2559"/>
                <a:gd name="T53" fmla="*/ 0 h 1703"/>
                <a:gd name="T54" fmla="*/ 0 w 2559"/>
                <a:gd name="T55" fmla="*/ 0 h 1703"/>
                <a:gd name="T56" fmla="*/ 0 w 2559"/>
                <a:gd name="T57" fmla="*/ 0 h 1703"/>
                <a:gd name="T58" fmla="*/ 0 w 2559"/>
                <a:gd name="T59" fmla="*/ 0 h 1703"/>
                <a:gd name="T60" fmla="*/ 0 w 2559"/>
                <a:gd name="T61" fmla="*/ 0 h 1703"/>
                <a:gd name="T62" fmla="*/ 0 w 2559"/>
                <a:gd name="T63" fmla="*/ 0 h 1703"/>
                <a:gd name="T64" fmla="*/ 0 w 2559"/>
                <a:gd name="T65" fmla="*/ 0 h 1703"/>
                <a:gd name="T66" fmla="*/ 0 w 2559"/>
                <a:gd name="T67" fmla="*/ 0 h 1703"/>
                <a:gd name="T68" fmla="*/ 0 w 2559"/>
                <a:gd name="T69" fmla="*/ 0 h 1703"/>
                <a:gd name="T70" fmla="*/ 0 w 2559"/>
                <a:gd name="T71" fmla="*/ 0 h 1703"/>
                <a:gd name="T72" fmla="*/ 0 w 2559"/>
                <a:gd name="T73" fmla="*/ 0 h 1703"/>
                <a:gd name="T74" fmla="*/ 0 w 2559"/>
                <a:gd name="T75" fmla="*/ 0 h 1703"/>
                <a:gd name="T76" fmla="*/ 0 w 2559"/>
                <a:gd name="T77" fmla="*/ 0 h 1703"/>
                <a:gd name="T78" fmla="*/ 0 w 2559"/>
                <a:gd name="T79" fmla="*/ 0 h 1703"/>
                <a:gd name="T80" fmla="*/ 0 w 2559"/>
                <a:gd name="T81" fmla="*/ 0 h 1703"/>
                <a:gd name="T82" fmla="*/ 0 w 2559"/>
                <a:gd name="T83" fmla="*/ 0 h 1703"/>
                <a:gd name="T84" fmla="*/ 0 w 2559"/>
                <a:gd name="T85" fmla="*/ 0 h 1703"/>
                <a:gd name="T86" fmla="*/ 0 w 2559"/>
                <a:gd name="T87" fmla="*/ 0 h 1703"/>
                <a:gd name="T88" fmla="*/ 0 w 2559"/>
                <a:gd name="T89" fmla="*/ 0 h 1703"/>
                <a:gd name="T90" fmla="*/ 0 w 2559"/>
                <a:gd name="T91" fmla="*/ 0 h 1703"/>
                <a:gd name="T92" fmla="*/ 0 w 2559"/>
                <a:gd name="T93" fmla="*/ 0 h 1703"/>
                <a:gd name="T94" fmla="*/ 0 w 2559"/>
                <a:gd name="T95" fmla="*/ 0 h 1703"/>
                <a:gd name="T96" fmla="*/ 0 w 2559"/>
                <a:gd name="T97" fmla="*/ 0 h 1703"/>
                <a:gd name="T98" fmla="*/ 0 w 2559"/>
                <a:gd name="T99" fmla="*/ 0 h 1703"/>
                <a:gd name="T100" fmla="*/ 0 w 2559"/>
                <a:gd name="T101" fmla="*/ 0 h 1703"/>
                <a:gd name="T102" fmla="*/ 0 w 2559"/>
                <a:gd name="T103" fmla="*/ 0 h 170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559"/>
                <a:gd name="T157" fmla="*/ 0 h 1703"/>
                <a:gd name="T158" fmla="*/ 2559 w 2559"/>
                <a:gd name="T159" fmla="*/ 1703 h 1703"/>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559" h="1703">
                  <a:moveTo>
                    <a:pt x="1584" y="87"/>
                  </a:moveTo>
                  <a:lnTo>
                    <a:pt x="1749" y="0"/>
                  </a:lnTo>
                  <a:lnTo>
                    <a:pt x="1878" y="48"/>
                  </a:lnTo>
                  <a:lnTo>
                    <a:pt x="1781" y="268"/>
                  </a:lnTo>
                  <a:lnTo>
                    <a:pt x="1800" y="365"/>
                  </a:lnTo>
                  <a:lnTo>
                    <a:pt x="1749" y="429"/>
                  </a:lnTo>
                  <a:lnTo>
                    <a:pt x="1807" y="542"/>
                  </a:lnTo>
                  <a:lnTo>
                    <a:pt x="1904" y="484"/>
                  </a:lnTo>
                  <a:lnTo>
                    <a:pt x="2059" y="590"/>
                  </a:lnTo>
                  <a:lnTo>
                    <a:pt x="2188" y="494"/>
                  </a:lnTo>
                  <a:lnTo>
                    <a:pt x="2233" y="323"/>
                  </a:lnTo>
                  <a:lnTo>
                    <a:pt x="2381" y="323"/>
                  </a:lnTo>
                  <a:lnTo>
                    <a:pt x="2388" y="210"/>
                  </a:lnTo>
                  <a:lnTo>
                    <a:pt x="2510" y="348"/>
                  </a:lnTo>
                  <a:lnTo>
                    <a:pt x="2523" y="510"/>
                  </a:lnTo>
                  <a:lnTo>
                    <a:pt x="2372" y="548"/>
                  </a:lnTo>
                  <a:lnTo>
                    <a:pt x="2436" y="662"/>
                  </a:lnTo>
                  <a:lnTo>
                    <a:pt x="2349" y="719"/>
                  </a:lnTo>
                  <a:lnTo>
                    <a:pt x="2349" y="855"/>
                  </a:lnTo>
                  <a:lnTo>
                    <a:pt x="2233" y="946"/>
                  </a:lnTo>
                  <a:lnTo>
                    <a:pt x="2275" y="993"/>
                  </a:lnTo>
                  <a:lnTo>
                    <a:pt x="2275" y="1220"/>
                  </a:lnTo>
                  <a:lnTo>
                    <a:pt x="2468" y="1243"/>
                  </a:lnTo>
                  <a:lnTo>
                    <a:pt x="2559" y="1468"/>
                  </a:lnTo>
                  <a:lnTo>
                    <a:pt x="2500" y="1623"/>
                  </a:lnTo>
                  <a:lnTo>
                    <a:pt x="1968" y="1703"/>
                  </a:lnTo>
                  <a:lnTo>
                    <a:pt x="1210" y="1090"/>
                  </a:lnTo>
                  <a:lnTo>
                    <a:pt x="1001" y="1123"/>
                  </a:lnTo>
                  <a:lnTo>
                    <a:pt x="674" y="1287"/>
                  </a:lnTo>
                  <a:lnTo>
                    <a:pt x="566" y="1139"/>
                  </a:lnTo>
                  <a:lnTo>
                    <a:pt x="555" y="1016"/>
                  </a:lnTo>
                  <a:lnTo>
                    <a:pt x="477" y="904"/>
                  </a:lnTo>
                  <a:lnTo>
                    <a:pt x="468" y="785"/>
                  </a:lnTo>
                  <a:lnTo>
                    <a:pt x="362" y="806"/>
                  </a:lnTo>
                  <a:lnTo>
                    <a:pt x="316" y="704"/>
                  </a:lnTo>
                  <a:lnTo>
                    <a:pt x="155" y="840"/>
                  </a:lnTo>
                  <a:lnTo>
                    <a:pt x="161" y="655"/>
                  </a:lnTo>
                  <a:lnTo>
                    <a:pt x="0" y="671"/>
                  </a:lnTo>
                  <a:lnTo>
                    <a:pt x="4" y="565"/>
                  </a:lnTo>
                  <a:lnTo>
                    <a:pt x="168" y="501"/>
                  </a:lnTo>
                  <a:lnTo>
                    <a:pt x="265" y="565"/>
                  </a:lnTo>
                  <a:lnTo>
                    <a:pt x="349" y="494"/>
                  </a:lnTo>
                  <a:lnTo>
                    <a:pt x="477" y="533"/>
                  </a:lnTo>
                  <a:lnTo>
                    <a:pt x="607" y="468"/>
                  </a:lnTo>
                  <a:lnTo>
                    <a:pt x="749" y="548"/>
                  </a:lnTo>
                  <a:lnTo>
                    <a:pt x="865" y="494"/>
                  </a:lnTo>
                  <a:lnTo>
                    <a:pt x="1001" y="510"/>
                  </a:lnTo>
                  <a:lnTo>
                    <a:pt x="1065" y="446"/>
                  </a:lnTo>
                  <a:lnTo>
                    <a:pt x="1253" y="338"/>
                  </a:lnTo>
                  <a:lnTo>
                    <a:pt x="1362" y="338"/>
                  </a:lnTo>
                  <a:lnTo>
                    <a:pt x="1414" y="187"/>
                  </a:lnTo>
                  <a:lnTo>
                    <a:pt x="1584" y="87"/>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9" name="Freeform 14"/>
            <p:cNvSpPr>
              <a:spLocks noChangeAspect="1"/>
            </p:cNvSpPr>
            <p:nvPr/>
          </p:nvSpPr>
          <p:spPr bwMode="auto">
            <a:xfrm rot="815464">
              <a:off x="6481775" y="3800582"/>
              <a:ext cx="1096971" cy="1789045"/>
            </a:xfrm>
            <a:custGeom>
              <a:avLst/>
              <a:gdLst>
                <a:gd name="T0" fmla="*/ 0 w 2695"/>
                <a:gd name="T1" fmla="*/ 0 h 4363"/>
                <a:gd name="T2" fmla="*/ 0 w 2695"/>
                <a:gd name="T3" fmla="*/ 0 h 4363"/>
                <a:gd name="T4" fmla="*/ 0 w 2695"/>
                <a:gd name="T5" fmla="*/ 0 h 4363"/>
                <a:gd name="T6" fmla="*/ 0 w 2695"/>
                <a:gd name="T7" fmla="*/ 0 h 4363"/>
                <a:gd name="T8" fmla="*/ 0 w 2695"/>
                <a:gd name="T9" fmla="*/ 0 h 4363"/>
                <a:gd name="T10" fmla="*/ 0 w 2695"/>
                <a:gd name="T11" fmla="*/ 0 h 4363"/>
                <a:gd name="T12" fmla="*/ 0 w 2695"/>
                <a:gd name="T13" fmla="*/ 0 h 4363"/>
                <a:gd name="T14" fmla="*/ 0 w 2695"/>
                <a:gd name="T15" fmla="*/ 0 h 4363"/>
                <a:gd name="T16" fmla="*/ 0 w 2695"/>
                <a:gd name="T17" fmla="*/ 0 h 4363"/>
                <a:gd name="T18" fmla="*/ 0 w 2695"/>
                <a:gd name="T19" fmla="*/ 0 h 4363"/>
                <a:gd name="T20" fmla="*/ 0 w 2695"/>
                <a:gd name="T21" fmla="*/ 0 h 4363"/>
                <a:gd name="T22" fmla="*/ 0 w 2695"/>
                <a:gd name="T23" fmla="*/ 0 h 4363"/>
                <a:gd name="T24" fmla="*/ 0 w 2695"/>
                <a:gd name="T25" fmla="*/ 0 h 4363"/>
                <a:gd name="T26" fmla="*/ 0 w 2695"/>
                <a:gd name="T27" fmla="*/ 0 h 4363"/>
                <a:gd name="T28" fmla="*/ 0 w 2695"/>
                <a:gd name="T29" fmla="*/ 0 h 4363"/>
                <a:gd name="T30" fmla="*/ 0 w 2695"/>
                <a:gd name="T31" fmla="*/ 0 h 4363"/>
                <a:gd name="T32" fmla="*/ 0 w 2695"/>
                <a:gd name="T33" fmla="*/ 0 h 4363"/>
                <a:gd name="T34" fmla="*/ 0 w 2695"/>
                <a:gd name="T35" fmla="*/ 0 h 4363"/>
                <a:gd name="T36" fmla="*/ 0 w 2695"/>
                <a:gd name="T37" fmla="*/ 0 h 4363"/>
                <a:gd name="T38" fmla="*/ 0 w 2695"/>
                <a:gd name="T39" fmla="*/ 0 h 4363"/>
                <a:gd name="T40" fmla="*/ 0 w 2695"/>
                <a:gd name="T41" fmla="*/ 0 h 4363"/>
                <a:gd name="T42" fmla="*/ 0 w 2695"/>
                <a:gd name="T43" fmla="*/ 0 h 4363"/>
                <a:gd name="T44" fmla="*/ 0 w 2695"/>
                <a:gd name="T45" fmla="*/ 0 h 4363"/>
                <a:gd name="T46" fmla="*/ 0 w 2695"/>
                <a:gd name="T47" fmla="*/ 0 h 4363"/>
                <a:gd name="T48" fmla="*/ 0 w 2695"/>
                <a:gd name="T49" fmla="*/ 0 h 4363"/>
                <a:gd name="T50" fmla="*/ 0 w 2695"/>
                <a:gd name="T51" fmla="*/ 0 h 4363"/>
                <a:gd name="T52" fmla="*/ 0 w 2695"/>
                <a:gd name="T53" fmla="*/ 0 h 4363"/>
                <a:gd name="T54" fmla="*/ 0 w 2695"/>
                <a:gd name="T55" fmla="*/ 0 h 4363"/>
                <a:gd name="T56" fmla="*/ 0 w 2695"/>
                <a:gd name="T57" fmla="*/ 0 h 4363"/>
                <a:gd name="T58" fmla="*/ 0 w 2695"/>
                <a:gd name="T59" fmla="*/ 0 h 4363"/>
                <a:gd name="T60" fmla="*/ 0 w 2695"/>
                <a:gd name="T61" fmla="*/ 0 h 4363"/>
                <a:gd name="T62" fmla="*/ 0 w 2695"/>
                <a:gd name="T63" fmla="*/ 0 h 4363"/>
                <a:gd name="T64" fmla="*/ 0 w 2695"/>
                <a:gd name="T65" fmla="*/ 0 h 4363"/>
                <a:gd name="T66" fmla="*/ 0 w 2695"/>
                <a:gd name="T67" fmla="*/ 0 h 4363"/>
                <a:gd name="T68" fmla="*/ 0 w 2695"/>
                <a:gd name="T69" fmla="*/ 0 h 4363"/>
                <a:gd name="T70" fmla="*/ 0 w 2695"/>
                <a:gd name="T71" fmla="*/ 0 h 4363"/>
                <a:gd name="T72" fmla="*/ 0 w 2695"/>
                <a:gd name="T73" fmla="*/ 0 h 4363"/>
                <a:gd name="T74" fmla="*/ 0 w 2695"/>
                <a:gd name="T75" fmla="*/ 0 h 4363"/>
                <a:gd name="T76" fmla="*/ 0 w 2695"/>
                <a:gd name="T77" fmla="*/ 0 h 4363"/>
                <a:gd name="T78" fmla="*/ 0 w 2695"/>
                <a:gd name="T79" fmla="*/ 0 h 4363"/>
                <a:gd name="T80" fmla="*/ 0 w 2695"/>
                <a:gd name="T81" fmla="*/ 0 h 4363"/>
                <a:gd name="T82" fmla="*/ 0 w 2695"/>
                <a:gd name="T83" fmla="*/ 0 h 4363"/>
                <a:gd name="T84" fmla="*/ 0 w 2695"/>
                <a:gd name="T85" fmla="*/ 0 h 4363"/>
                <a:gd name="T86" fmla="*/ 0 w 2695"/>
                <a:gd name="T87" fmla="*/ 0 h 4363"/>
                <a:gd name="T88" fmla="*/ 0 w 2695"/>
                <a:gd name="T89" fmla="*/ 0 h 4363"/>
                <a:gd name="T90" fmla="*/ 0 w 2695"/>
                <a:gd name="T91" fmla="*/ 0 h 436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695"/>
                <a:gd name="T139" fmla="*/ 0 h 4363"/>
                <a:gd name="T140" fmla="*/ 2695 w 2695"/>
                <a:gd name="T141" fmla="*/ 4363 h 436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695" h="4363">
                  <a:moveTo>
                    <a:pt x="1959" y="3983"/>
                  </a:moveTo>
                  <a:lnTo>
                    <a:pt x="1904" y="3905"/>
                  </a:lnTo>
                  <a:lnTo>
                    <a:pt x="1711" y="4066"/>
                  </a:lnTo>
                  <a:lnTo>
                    <a:pt x="1694" y="4195"/>
                  </a:lnTo>
                  <a:lnTo>
                    <a:pt x="1469" y="4363"/>
                  </a:lnTo>
                  <a:lnTo>
                    <a:pt x="1213" y="4166"/>
                  </a:lnTo>
                  <a:lnTo>
                    <a:pt x="1272" y="4011"/>
                  </a:lnTo>
                  <a:lnTo>
                    <a:pt x="1181" y="3786"/>
                  </a:lnTo>
                  <a:lnTo>
                    <a:pt x="988" y="3763"/>
                  </a:lnTo>
                  <a:lnTo>
                    <a:pt x="988" y="3536"/>
                  </a:lnTo>
                  <a:lnTo>
                    <a:pt x="946" y="3489"/>
                  </a:lnTo>
                  <a:lnTo>
                    <a:pt x="1062" y="3398"/>
                  </a:lnTo>
                  <a:lnTo>
                    <a:pt x="1062" y="3262"/>
                  </a:lnTo>
                  <a:lnTo>
                    <a:pt x="1149" y="3205"/>
                  </a:lnTo>
                  <a:lnTo>
                    <a:pt x="1085" y="3091"/>
                  </a:lnTo>
                  <a:lnTo>
                    <a:pt x="1236" y="3053"/>
                  </a:lnTo>
                  <a:lnTo>
                    <a:pt x="1223" y="2891"/>
                  </a:lnTo>
                  <a:lnTo>
                    <a:pt x="1101" y="2753"/>
                  </a:lnTo>
                  <a:lnTo>
                    <a:pt x="1094" y="2866"/>
                  </a:lnTo>
                  <a:lnTo>
                    <a:pt x="946" y="2866"/>
                  </a:lnTo>
                  <a:lnTo>
                    <a:pt x="901" y="3037"/>
                  </a:lnTo>
                  <a:lnTo>
                    <a:pt x="772" y="3133"/>
                  </a:lnTo>
                  <a:lnTo>
                    <a:pt x="617" y="3027"/>
                  </a:lnTo>
                  <a:lnTo>
                    <a:pt x="520" y="3085"/>
                  </a:lnTo>
                  <a:lnTo>
                    <a:pt x="462" y="2972"/>
                  </a:lnTo>
                  <a:lnTo>
                    <a:pt x="513" y="2908"/>
                  </a:lnTo>
                  <a:lnTo>
                    <a:pt x="494" y="2811"/>
                  </a:lnTo>
                  <a:lnTo>
                    <a:pt x="591" y="2591"/>
                  </a:lnTo>
                  <a:lnTo>
                    <a:pt x="462" y="2543"/>
                  </a:lnTo>
                  <a:lnTo>
                    <a:pt x="297" y="2630"/>
                  </a:lnTo>
                  <a:lnTo>
                    <a:pt x="227" y="2485"/>
                  </a:lnTo>
                  <a:lnTo>
                    <a:pt x="259" y="2308"/>
                  </a:lnTo>
                  <a:lnTo>
                    <a:pt x="146" y="2308"/>
                  </a:lnTo>
                  <a:lnTo>
                    <a:pt x="146" y="2130"/>
                  </a:lnTo>
                  <a:lnTo>
                    <a:pt x="32" y="2050"/>
                  </a:lnTo>
                  <a:lnTo>
                    <a:pt x="81" y="1936"/>
                  </a:lnTo>
                  <a:lnTo>
                    <a:pt x="0" y="1647"/>
                  </a:lnTo>
                  <a:lnTo>
                    <a:pt x="275" y="1533"/>
                  </a:lnTo>
                  <a:lnTo>
                    <a:pt x="259" y="1388"/>
                  </a:lnTo>
                  <a:lnTo>
                    <a:pt x="371" y="1388"/>
                  </a:lnTo>
                  <a:lnTo>
                    <a:pt x="485" y="1162"/>
                  </a:lnTo>
                  <a:lnTo>
                    <a:pt x="307" y="839"/>
                  </a:lnTo>
                  <a:lnTo>
                    <a:pt x="356" y="613"/>
                  </a:lnTo>
                  <a:lnTo>
                    <a:pt x="242" y="501"/>
                  </a:lnTo>
                  <a:lnTo>
                    <a:pt x="259" y="339"/>
                  </a:lnTo>
                  <a:lnTo>
                    <a:pt x="420" y="388"/>
                  </a:lnTo>
                  <a:lnTo>
                    <a:pt x="549" y="291"/>
                  </a:lnTo>
                  <a:lnTo>
                    <a:pt x="727" y="242"/>
                  </a:lnTo>
                  <a:lnTo>
                    <a:pt x="704" y="132"/>
                  </a:lnTo>
                  <a:lnTo>
                    <a:pt x="856" y="0"/>
                  </a:lnTo>
                  <a:lnTo>
                    <a:pt x="1065" y="130"/>
                  </a:lnTo>
                  <a:lnTo>
                    <a:pt x="1098" y="388"/>
                  </a:lnTo>
                  <a:lnTo>
                    <a:pt x="1211" y="307"/>
                  </a:lnTo>
                  <a:lnTo>
                    <a:pt x="1388" y="323"/>
                  </a:lnTo>
                  <a:lnTo>
                    <a:pt x="1404" y="433"/>
                  </a:lnTo>
                  <a:lnTo>
                    <a:pt x="1372" y="468"/>
                  </a:lnTo>
                  <a:lnTo>
                    <a:pt x="1355" y="566"/>
                  </a:lnTo>
                  <a:lnTo>
                    <a:pt x="1275" y="566"/>
                  </a:lnTo>
                  <a:lnTo>
                    <a:pt x="1017" y="888"/>
                  </a:lnTo>
                  <a:lnTo>
                    <a:pt x="1017" y="1275"/>
                  </a:lnTo>
                  <a:lnTo>
                    <a:pt x="1081" y="1420"/>
                  </a:lnTo>
                  <a:lnTo>
                    <a:pt x="1017" y="2018"/>
                  </a:lnTo>
                  <a:lnTo>
                    <a:pt x="904" y="2421"/>
                  </a:lnTo>
                  <a:lnTo>
                    <a:pt x="1113" y="2421"/>
                  </a:lnTo>
                  <a:lnTo>
                    <a:pt x="1211" y="2340"/>
                  </a:lnTo>
                  <a:lnTo>
                    <a:pt x="1259" y="2518"/>
                  </a:lnTo>
                  <a:lnTo>
                    <a:pt x="1372" y="2485"/>
                  </a:lnTo>
                  <a:lnTo>
                    <a:pt x="1308" y="2356"/>
                  </a:lnTo>
                  <a:lnTo>
                    <a:pt x="1501" y="2436"/>
                  </a:lnTo>
                  <a:lnTo>
                    <a:pt x="1501" y="2291"/>
                  </a:lnTo>
                  <a:lnTo>
                    <a:pt x="1436" y="2211"/>
                  </a:lnTo>
                  <a:lnTo>
                    <a:pt x="1630" y="2082"/>
                  </a:lnTo>
                  <a:lnTo>
                    <a:pt x="1968" y="2194"/>
                  </a:lnTo>
                  <a:lnTo>
                    <a:pt x="2211" y="2485"/>
                  </a:lnTo>
                  <a:lnTo>
                    <a:pt x="2194" y="2614"/>
                  </a:lnTo>
                  <a:lnTo>
                    <a:pt x="2565" y="3131"/>
                  </a:lnTo>
                  <a:lnTo>
                    <a:pt x="2695" y="3307"/>
                  </a:lnTo>
                  <a:lnTo>
                    <a:pt x="2663" y="3624"/>
                  </a:lnTo>
                  <a:lnTo>
                    <a:pt x="2565" y="3614"/>
                  </a:lnTo>
                  <a:lnTo>
                    <a:pt x="2459" y="3485"/>
                  </a:lnTo>
                  <a:lnTo>
                    <a:pt x="2339" y="3576"/>
                  </a:lnTo>
                  <a:lnTo>
                    <a:pt x="2404" y="3656"/>
                  </a:lnTo>
                  <a:lnTo>
                    <a:pt x="2517" y="3695"/>
                  </a:lnTo>
                  <a:lnTo>
                    <a:pt x="2523" y="3775"/>
                  </a:lnTo>
                  <a:lnTo>
                    <a:pt x="2426" y="3856"/>
                  </a:lnTo>
                  <a:lnTo>
                    <a:pt x="2459" y="3985"/>
                  </a:lnTo>
                  <a:lnTo>
                    <a:pt x="2249" y="4108"/>
                  </a:lnTo>
                  <a:lnTo>
                    <a:pt x="2120" y="4125"/>
                  </a:lnTo>
                  <a:lnTo>
                    <a:pt x="2137" y="4276"/>
                  </a:lnTo>
                  <a:lnTo>
                    <a:pt x="2042" y="4279"/>
                  </a:lnTo>
                  <a:lnTo>
                    <a:pt x="1968" y="4131"/>
                  </a:lnTo>
                  <a:lnTo>
                    <a:pt x="2017" y="4066"/>
                  </a:lnTo>
                  <a:lnTo>
                    <a:pt x="1959" y="3983"/>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10" name="Freeform 15"/>
            <p:cNvSpPr>
              <a:spLocks noChangeAspect="1"/>
            </p:cNvSpPr>
            <p:nvPr/>
          </p:nvSpPr>
          <p:spPr bwMode="auto">
            <a:xfrm rot="815464">
              <a:off x="6831027" y="5381673"/>
              <a:ext cx="285752" cy="74609"/>
            </a:xfrm>
            <a:custGeom>
              <a:avLst/>
              <a:gdLst>
                <a:gd name="T0" fmla="*/ 0 w 704"/>
                <a:gd name="T1" fmla="*/ 0 h 177"/>
                <a:gd name="T2" fmla="*/ 0 w 704"/>
                <a:gd name="T3" fmla="*/ 0 h 177"/>
                <a:gd name="T4" fmla="*/ 0 w 704"/>
                <a:gd name="T5" fmla="*/ 0 h 177"/>
                <a:gd name="T6" fmla="*/ 0 w 704"/>
                <a:gd name="T7" fmla="*/ 0 h 177"/>
                <a:gd name="T8" fmla="*/ 0 w 704"/>
                <a:gd name="T9" fmla="*/ 0 h 177"/>
                <a:gd name="T10" fmla="*/ 0 w 704"/>
                <a:gd name="T11" fmla="*/ 0 h 177"/>
                <a:gd name="T12" fmla="*/ 0 w 704"/>
                <a:gd name="T13" fmla="*/ 0 h 177"/>
                <a:gd name="T14" fmla="*/ 0 w 704"/>
                <a:gd name="T15" fmla="*/ 0 h 177"/>
                <a:gd name="T16" fmla="*/ 0 w 704"/>
                <a:gd name="T17" fmla="*/ 0 h 17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04"/>
                <a:gd name="T28" fmla="*/ 0 h 177"/>
                <a:gd name="T29" fmla="*/ 704 w 704"/>
                <a:gd name="T30" fmla="*/ 177 h 17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04" h="177">
                  <a:moveTo>
                    <a:pt x="687" y="149"/>
                  </a:moveTo>
                  <a:lnTo>
                    <a:pt x="704" y="103"/>
                  </a:lnTo>
                  <a:lnTo>
                    <a:pt x="655" y="0"/>
                  </a:lnTo>
                  <a:lnTo>
                    <a:pt x="568" y="0"/>
                  </a:lnTo>
                  <a:lnTo>
                    <a:pt x="445" y="54"/>
                  </a:lnTo>
                  <a:lnTo>
                    <a:pt x="284" y="7"/>
                  </a:lnTo>
                  <a:lnTo>
                    <a:pt x="148" y="64"/>
                  </a:lnTo>
                  <a:lnTo>
                    <a:pt x="0" y="177"/>
                  </a:lnTo>
                  <a:lnTo>
                    <a:pt x="687" y="149"/>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11" name="Freeform 16"/>
            <p:cNvSpPr>
              <a:spLocks noChangeAspect="1"/>
            </p:cNvSpPr>
            <p:nvPr/>
          </p:nvSpPr>
          <p:spPr bwMode="auto">
            <a:xfrm rot="815464">
              <a:off x="5292727" y="4680024"/>
              <a:ext cx="773119" cy="1125495"/>
            </a:xfrm>
            <a:custGeom>
              <a:avLst/>
              <a:gdLst>
                <a:gd name="T0" fmla="*/ 0 w 1897"/>
                <a:gd name="T1" fmla="*/ 0 h 2752"/>
                <a:gd name="T2" fmla="*/ 0 w 1897"/>
                <a:gd name="T3" fmla="*/ 0 h 2752"/>
                <a:gd name="T4" fmla="*/ 0 w 1897"/>
                <a:gd name="T5" fmla="*/ 0 h 2752"/>
                <a:gd name="T6" fmla="*/ 0 w 1897"/>
                <a:gd name="T7" fmla="*/ 0 h 2752"/>
                <a:gd name="T8" fmla="*/ 0 w 1897"/>
                <a:gd name="T9" fmla="*/ 0 h 2752"/>
                <a:gd name="T10" fmla="*/ 0 w 1897"/>
                <a:gd name="T11" fmla="*/ 0 h 2752"/>
                <a:gd name="T12" fmla="*/ 0 w 1897"/>
                <a:gd name="T13" fmla="*/ 0 h 2752"/>
                <a:gd name="T14" fmla="*/ 0 w 1897"/>
                <a:gd name="T15" fmla="*/ 0 h 2752"/>
                <a:gd name="T16" fmla="*/ 0 w 1897"/>
                <a:gd name="T17" fmla="*/ 0 h 2752"/>
                <a:gd name="T18" fmla="*/ 0 w 1897"/>
                <a:gd name="T19" fmla="*/ 0 h 2752"/>
                <a:gd name="T20" fmla="*/ 0 w 1897"/>
                <a:gd name="T21" fmla="*/ 0 h 2752"/>
                <a:gd name="T22" fmla="*/ 0 w 1897"/>
                <a:gd name="T23" fmla="*/ 0 h 2752"/>
                <a:gd name="T24" fmla="*/ 0 w 1897"/>
                <a:gd name="T25" fmla="*/ 0 h 2752"/>
                <a:gd name="T26" fmla="*/ 0 w 1897"/>
                <a:gd name="T27" fmla="*/ 0 h 2752"/>
                <a:gd name="T28" fmla="*/ 0 w 1897"/>
                <a:gd name="T29" fmla="*/ 0 h 2752"/>
                <a:gd name="T30" fmla="*/ 0 w 1897"/>
                <a:gd name="T31" fmla="*/ 0 h 2752"/>
                <a:gd name="T32" fmla="*/ 0 w 1897"/>
                <a:gd name="T33" fmla="*/ 0 h 2752"/>
                <a:gd name="T34" fmla="*/ 0 w 1897"/>
                <a:gd name="T35" fmla="*/ 0 h 2752"/>
                <a:gd name="T36" fmla="*/ 0 w 1897"/>
                <a:gd name="T37" fmla="*/ 0 h 2752"/>
                <a:gd name="T38" fmla="*/ 0 w 1897"/>
                <a:gd name="T39" fmla="*/ 0 h 2752"/>
                <a:gd name="T40" fmla="*/ 0 w 1897"/>
                <a:gd name="T41" fmla="*/ 0 h 2752"/>
                <a:gd name="T42" fmla="*/ 0 w 1897"/>
                <a:gd name="T43" fmla="*/ 0 h 2752"/>
                <a:gd name="T44" fmla="*/ 0 w 1897"/>
                <a:gd name="T45" fmla="*/ 0 h 2752"/>
                <a:gd name="T46" fmla="*/ 0 w 1897"/>
                <a:gd name="T47" fmla="*/ 0 h 2752"/>
                <a:gd name="T48" fmla="*/ 0 w 1897"/>
                <a:gd name="T49" fmla="*/ 0 h 2752"/>
                <a:gd name="T50" fmla="*/ 0 w 1897"/>
                <a:gd name="T51" fmla="*/ 0 h 2752"/>
                <a:gd name="T52" fmla="*/ 0 w 1897"/>
                <a:gd name="T53" fmla="*/ 0 h 2752"/>
                <a:gd name="T54" fmla="*/ 0 w 1897"/>
                <a:gd name="T55" fmla="*/ 0 h 2752"/>
                <a:gd name="T56" fmla="*/ 0 w 1897"/>
                <a:gd name="T57" fmla="*/ 0 h 2752"/>
                <a:gd name="T58" fmla="*/ 0 w 1897"/>
                <a:gd name="T59" fmla="*/ 0 h 2752"/>
                <a:gd name="T60" fmla="*/ 0 w 1897"/>
                <a:gd name="T61" fmla="*/ 0 h 2752"/>
                <a:gd name="T62" fmla="*/ 0 w 1897"/>
                <a:gd name="T63" fmla="*/ 0 h 2752"/>
                <a:gd name="T64" fmla="*/ 0 w 1897"/>
                <a:gd name="T65" fmla="*/ 0 h 2752"/>
                <a:gd name="T66" fmla="*/ 0 w 1897"/>
                <a:gd name="T67" fmla="*/ 0 h 2752"/>
                <a:gd name="T68" fmla="*/ 0 w 1897"/>
                <a:gd name="T69" fmla="*/ 0 h 2752"/>
                <a:gd name="T70" fmla="*/ 0 w 1897"/>
                <a:gd name="T71" fmla="*/ 0 h 2752"/>
                <a:gd name="T72" fmla="*/ 0 w 1897"/>
                <a:gd name="T73" fmla="*/ 0 h 2752"/>
                <a:gd name="T74" fmla="*/ 0 w 1897"/>
                <a:gd name="T75" fmla="*/ 0 h 2752"/>
                <a:gd name="T76" fmla="*/ 0 w 1897"/>
                <a:gd name="T77" fmla="*/ 0 h 2752"/>
                <a:gd name="T78" fmla="*/ 0 w 1897"/>
                <a:gd name="T79" fmla="*/ 0 h 2752"/>
                <a:gd name="T80" fmla="*/ 0 w 1897"/>
                <a:gd name="T81" fmla="*/ 0 h 2752"/>
                <a:gd name="T82" fmla="*/ 0 w 1897"/>
                <a:gd name="T83" fmla="*/ 0 h 2752"/>
                <a:gd name="T84" fmla="*/ 0 w 1897"/>
                <a:gd name="T85" fmla="*/ 0 h 2752"/>
                <a:gd name="T86" fmla="*/ 0 w 1897"/>
                <a:gd name="T87" fmla="*/ 0 h 2752"/>
                <a:gd name="T88" fmla="*/ 0 w 1897"/>
                <a:gd name="T89" fmla="*/ 0 h 2752"/>
                <a:gd name="T90" fmla="*/ 0 w 1897"/>
                <a:gd name="T91" fmla="*/ 0 h 2752"/>
                <a:gd name="T92" fmla="*/ 0 w 1897"/>
                <a:gd name="T93" fmla="*/ 0 h 2752"/>
                <a:gd name="T94" fmla="*/ 0 w 1897"/>
                <a:gd name="T95" fmla="*/ 0 h 2752"/>
                <a:gd name="T96" fmla="*/ 0 w 1897"/>
                <a:gd name="T97" fmla="*/ 0 h 2752"/>
                <a:gd name="T98" fmla="*/ 0 w 1897"/>
                <a:gd name="T99" fmla="*/ 0 h 2752"/>
                <a:gd name="T100" fmla="*/ 0 w 1897"/>
                <a:gd name="T101" fmla="*/ 0 h 2752"/>
                <a:gd name="T102" fmla="*/ 0 w 1897"/>
                <a:gd name="T103" fmla="*/ 0 h 2752"/>
                <a:gd name="T104" fmla="*/ 0 w 1897"/>
                <a:gd name="T105" fmla="*/ 0 h 2752"/>
                <a:gd name="T106" fmla="*/ 0 w 1897"/>
                <a:gd name="T107" fmla="*/ 0 h 2752"/>
                <a:gd name="T108" fmla="*/ 0 w 1897"/>
                <a:gd name="T109" fmla="*/ 0 h 2752"/>
                <a:gd name="T110" fmla="*/ 0 w 1897"/>
                <a:gd name="T111" fmla="*/ 0 h 2752"/>
                <a:gd name="T112" fmla="*/ 0 w 1897"/>
                <a:gd name="T113" fmla="*/ 0 h 2752"/>
                <a:gd name="T114" fmla="*/ 0 w 1897"/>
                <a:gd name="T115" fmla="*/ 0 h 275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897"/>
                <a:gd name="T175" fmla="*/ 0 h 2752"/>
                <a:gd name="T176" fmla="*/ 1897 w 1897"/>
                <a:gd name="T177" fmla="*/ 2752 h 275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897" h="2752">
                  <a:moveTo>
                    <a:pt x="0" y="2630"/>
                  </a:moveTo>
                  <a:lnTo>
                    <a:pt x="74" y="2639"/>
                  </a:lnTo>
                  <a:lnTo>
                    <a:pt x="123" y="2752"/>
                  </a:lnTo>
                  <a:lnTo>
                    <a:pt x="687" y="2639"/>
                  </a:lnTo>
                  <a:lnTo>
                    <a:pt x="897" y="2461"/>
                  </a:lnTo>
                  <a:lnTo>
                    <a:pt x="1123" y="2171"/>
                  </a:lnTo>
                  <a:lnTo>
                    <a:pt x="1316" y="2219"/>
                  </a:lnTo>
                  <a:lnTo>
                    <a:pt x="1490" y="2200"/>
                  </a:lnTo>
                  <a:lnTo>
                    <a:pt x="1736" y="2171"/>
                  </a:lnTo>
                  <a:lnTo>
                    <a:pt x="1881" y="1946"/>
                  </a:lnTo>
                  <a:lnTo>
                    <a:pt x="1832" y="1477"/>
                  </a:lnTo>
                  <a:lnTo>
                    <a:pt x="1897" y="1380"/>
                  </a:lnTo>
                  <a:lnTo>
                    <a:pt x="1832" y="1251"/>
                  </a:lnTo>
                  <a:lnTo>
                    <a:pt x="1751" y="1300"/>
                  </a:lnTo>
                  <a:lnTo>
                    <a:pt x="1704" y="1251"/>
                  </a:lnTo>
                  <a:lnTo>
                    <a:pt x="1893" y="964"/>
                  </a:lnTo>
                  <a:lnTo>
                    <a:pt x="1785" y="816"/>
                  </a:lnTo>
                  <a:lnTo>
                    <a:pt x="1774" y="693"/>
                  </a:lnTo>
                  <a:lnTo>
                    <a:pt x="1696" y="581"/>
                  </a:lnTo>
                  <a:lnTo>
                    <a:pt x="1687" y="462"/>
                  </a:lnTo>
                  <a:lnTo>
                    <a:pt x="1581" y="483"/>
                  </a:lnTo>
                  <a:lnTo>
                    <a:pt x="1535" y="381"/>
                  </a:lnTo>
                  <a:lnTo>
                    <a:pt x="1374" y="517"/>
                  </a:lnTo>
                  <a:lnTo>
                    <a:pt x="1380" y="332"/>
                  </a:lnTo>
                  <a:lnTo>
                    <a:pt x="1219" y="348"/>
                  </a:lnTo>
                  <a:lnTo>
                    <a:pt x="1223" y="242"/>
                  </a:lnTo>
                  <a:lnTo>
                    <a:pt x="1107" y="145"/>
                  </a:lnTo>
                  <a:lnTo>
                    <a:pt x="1000" y="80"/>
                  </a:lnTo>
                  <a:lnTo>
                    <a:pt x="968" y="0"/>
                  </a:lnTo>
                  <a:lnTo>
                    <a:pt x="807" y="64"/>
                  </a:lnTo>
                  <a:lnTo>
                    <a:pt x="793" y="235"/>
                  </a:lnTo>
                  <a:lnTo>
                    <a:pt x="913" y="322"/>
                  </a:lnTo>
                  <a:lnTo>
                    <a:pt x="913" y="435"/>
                  </a:lnTo>
                  <a:lnTo>
                    <a:pt x="801" y="517"/>
                  </a:lnTo>
                  <a:lnTo>
                    <a:pt x="655" y="509"/>
                  </a:lnTo>
                  <a:lnTo>
                    <a:pt x="687" y="606"/>
                  </a:lnTo>
                  <a:lnTo>
                    <a:pt x="801" y="703"/>
                  </a:lnTo>
                  <a:lnTo>
                    <a:pt x="865" y="839"/>
                  </a:lnTo>
                  <a:lnTo>
                    <a:pt x="1000" y="880"/>
                  </a:lnTo>
                  <a:lnTo>
                    <a:pt x="1009" y="1026"/>
                  </a:lnTo>
                  <a:lnTo>
                    <a:pt x="954" y="1041"/>
                  </a:lnTo>
                  <a:lnTo>
                    <a:pt x="826" y="1274"/>
                  </a:lnTo>
                  <a:lnTo>
                    <a:pt x="710" y="1403"/>
                  </a:lnTo>
                  <a:lnTo>
                    <a:pt x="710" y="1494"/>
                  </a:lnTo>
                  <a:lnTo>
                    <a:pt x="839" y="1509"/>
                  </a:lnTo>
                  <a:lnTo>
                    <a:pt x="826" y="1623"/>
                  </a:lnTo>
                  <a:lnTo>
                    <a:pt x="645" y="1823"/>
                  </a:lnTo>
                  <a:lnTo>
                    <a:pt x="581" y="1823"/>
                  </a:lnTo>
                  <a:lnTo>
                    <a:pt x="471" y="1984"/>
                  </a:lnTo>
                  <a:lnTo>
                    <a:pt x="381" y="2130"/>
                  </a:lnTo>
                  <a:lnTo>
                    <a:pt x="252" y="2130"/>
                  </a:lnTo>
                  <a:lnTo>
                    <a:pt x="220" y="2177"/>
                  </a:lnTo>
                  <a:lnTo>
                    <a:pt x="51" y="2171"/>
                  </a:lnTo>
                  <a:lnTo>
                    <a:pt x="42" y="2429"/>
                  </a:lnTo>
                  <a:lnTo>
                    <a:pt x="106" y="2446"/>
                  </a:lnTo>
                  <a:lnTo>
                    <a:pt x="148" y="2510"/>
                  </a:lnTo>
                  <a:lnTo>
                    <a:pt x="10" y="2581"/>
                  </a:lnTo>
                  <a:lnTo>
                    <a:pt x="0" y="2630"/>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12" name="Freeform 17"/>
            <p:cNvSpPr>
              <a:spLocks noChangeAspect="1"/>
            </p:cNvSpPr>
            <p:nvPr/>
          </p:nvSpPr>
          <p:spPr bwMode="auto">
            <a:xfrm rot="815464">
              <a:off x="4652960" y="4718122"/>
              <a:ext cx="1049345" cy="952464"/>
            </a:xfrm>
            <a:custGeom>
              <a:avLst/>
              <a:gdLst>
                <a:gd name="T0" fmla="*/ 0 w 2564"/>
                <a:gd name="T1" fmla="*/ 0 h 2324"/>
                <a:gd name="T2" fmla="*/ 0 w 2564"/>
                <a:gd name="T3" fmla="*/ 0 h 2324"/>
                <a:gd name="T4" fmla="*/ 0 w 2564"/>
                <a:gd name="T5" fmla="*/ 0 h 2324"/>
                <a:gd name="T6" fmla="*/ 0 w 2564"/>
                <a:gd name="T7" fmla="*/ 0 h 2324"/>
                <a:gd name="T8" fmla="*/ 0 w 2564"/>
                <a:gd name="T9" fmla="*/ 0 h 2324"/>
                <a:gd name="T10" fmla="*/ 0 w 2564"/>
                <a:gd name="T11" fmla="*/ 0 h 2324"/>
                <a:gd name="T12" fmla="*/ 0 w 2564"/>
                <a:gd name="T13" fmla="*/ 0 h 2324"/>
                <a:gd name="T14" fmla="*/ 0 w 2564"/>
                <a:gd name="T15" fmla="*/ 0 h 2324"/>
                <a:gd name="T16" fmla="*/ 0 w 2564"/>
                <a:gd name="T17" fmla="*/ 0 h 2324"/>
                <a:gd name="T18" fmla="*/ 0 w 2564"/>
                <a:gd name="T19" fmla="*/ 0 h 2324"/>
                <a:gd name="T20" fmla="*/ 0 w 2564"/>
                <a:gd name="T21" fmla="*/ 0 h 2324"/>
                <a:gd name="T22" fmla="*/ 0 w 2564"/>
                <a:gd name="T23" fmla="*/ 0 h 2324"/>
                <a:gd name="T24" fmla="*/ 0 w 2564"/>
                <a:gd name="T25" fmla="*/ 0 h 2324"/>
                <a:gd name="T26" fmla="*/ 0 w 2564"/>
                <a:gd name="T27" fmla="*/ 0 h 2324"/>
                <a:gd name="T28" fmla="*/ 0 w 2564"/>
                <a:gd name="T29" fmla="*/ 0 h 2324"/>
                <a:gd name="T30" fmla="*/ 0 w 2564"/>
                <a:gd name="T31" fmla="*/ 0 h 2324"/>
                <a:gd name="T32" fmla="*/ 0 w 2564"/>
                <a:gd name="T33" fmla="*/ 0 h 2324"/>
                <a:gd name="T34" fmla="*/ 0 w 2564"/>
                <a:gd name="T35" fmla="*/ 0 h 2324"/>
                <a:gd name="T36" fmla="*/ 0 w 2564"/>
                <a:gd name="T37" fmla="*/ 0 h 2324"/>
                <a:gd name="T38" fmla="*/ 0 w 2564"/>
                <a:gd name="T39" fmla="*/ 0 h 2324"/>
                <a:gd name="T40" fmla="*/ 0 w 2564"/>
                <a:gd name="T41" fmla="*/ 0 h 2324"/>
                <a:gd name="T42" fmla="*/ 0 w 2564"/>
                <a:gd name="T43" fmla="*/ 0 h 2324"/>
                <a:gd name="T44" fmla="*/ 0 w 2564"/>
                <a:gd name="T45" fmla="*/ 0 h 2324"/>
                <a:gd name="T46" fmla="*/ 0 w 2564"/>
                <a:gd name="T47" fmla="*/ 0 h 2324"/>
                <a:gd name="T48" fmla="*/ 0 w 2564"/>
                <a:gd name="T49" fmla="*/ 0 h 2324"/>
                <a:gd name="T50" fmla="*/ 0 w 2564"/>
                <a:gd name="T51" fmla="*/ 0 h 2324"/>
                <a:gd name="T52" fmla="*/ 0 w 2564"/>
                <a:gd name="T53" fmla="*/ 0 h 2324"/>
                <a:gd name="T54" fmla="*/ 0 w 2564"/>
                <a:gd name="T55" fmla="*/ 0 h 2324"/>
                <a:gd name="T56" fmla="*/ 0 w 2564"/>
                <a:gd name="T57" fmla="*/ 0 h 2324"/>
                <a:gd name="T58" fmla="*/ 0 w 2564"/>
                <a:gd name="T59" fmla="*/ 0 h 2324"/>
                <a:gd name="T60" fmla="*/ 0 w 2564"/>
                <a:gd name="T61" fmla="*/ 0 h 2324"/>
                <a:gd name="T62" fmla="*/ 0 w 2564"/>
                <a:gd name="T63" fmla="*/ 0 h 2324"/>
                <a:gd name="T64" fmla="*/ 0 w 2564"/>
                <a:gd name="T65" fmla="*/ 0 h 2324"/>
                <a:gd name="T66" fmla="*/ 0 w 2564"/>
                <a:gd name="T67" fmla="*/ 0 h 2324"/>
                <a:gd name="T68" fmla="*/ 0 w 2564"/>
                <a:gd name="T69" fmla="*/ 0 h 2324"/>
                <a:gd name="T70" fmla="*/ 0 w 2564"/>
                <a:gd name="T71" fmla="*/ 0 h 2324"/>
                <a:gd name="T72" fmla="*/ 0 w 2564"/>
                <a:gd name="T73" fmla="*/ 0 h 2324"/>
                <a:gd name="T74" fmla="*/ 0 w 2564"/>
                <a:gd name="T75" fmla="*/ 0 h 2324"/>
                <a:gd name="T76" fmla="*/ 0 w 2564"/>
                <a:gd name="T77" fmla="*/ 0 h 2324"/>
                <a:gd name="T78" fmla="*/ 0 w 2564"/>
                <a:gd name="T79" fmla="*/ 0 h 2324"/>
                <a:gd name="T80" fmla="*/ 0 w 2564"/>
                <a:gd name="T81" fmla="*/ 0 h 2324"/>
                <a:gd name="T82" fmla="*/ 0 w 2564"/>
                <a:gd name="T83" fmla="*/ 0 h 2324"/>
                <a:gd name="T84" fmla="*/ 0 w 2564"/>
                <a:gd name="T85" fmla="*/ 0 h 2324"/>
                <a:gd name="T86" fmla="*/ 0 w 2564"/>
                <a:gd name="T87" fmla="*/ 0 h 2324"/>
                <a:gd name="T88" fmla="*/ 0 w 2564"/>
                <a:gd name="T89" fmla="*/ 0 h 2324"/>
                <a:gd name="T90" fmla="*/ 0 w 2564"/>
                <a:gd name="T91" fmla="*/ 0 h 2324"/>
                <a:gd name="T92" fmla="*/ 0 w 2564"/>
                <a:gd name="T93" fmla="*/ 0 h 2324"/>
                <a:gd name="T94" fmla="*/ 0 w 2564"/>
                <a:gd name="T95" fmla="*/ 0 h 2324"/>
                <a:gd name="T96" fmla="*/ 0 w 2564"/>
                <a:gd name="T97" fmla="*/ 0 h 2324"/>
                <a:gd name="T98" fmla="*/ 0 w 2564"/>
                <a:gd name="T99" fmla="*/ 0 h 2324"/>
                <a:gd name="T100" fmla="*/ 0 w 2564"/>
                <a:gd name="T101" fmla="*/ 0 h 2324"/>
                <a:gd name="T102" fmla="*/ 0 w 2564"/>
                <a:gd name="T103" fmla="*/ 0 h 2324"/>
                <a:gd name="T104" fmla="*/ 0 w 2564"/>
                <a:gd name="T105" fmla="*/ 0 h 2324"/>
                <a:gd name="T106" fmla="*/ 0 w 2564"/>
                <a:gd name="T107" fmla="*/ 0 h 2324"/>
                <a:gd name="T108" fmla="*/ 0 w 2564"/>
                <a:gd name="T109" fmla="*/ 0 h 2324"/>
                <a:gd name="T110" fmla="*/ 0 w 2564"/>
                <a:gd name="T111" fmla="*/ 0 h 2324"/>
                <a:gd name="T112" fmla="*/ 0 w 2564"/>
                <a:gd name="T113" fmla="*/ 0 h 2324"/>
                <a:gd name="T114" fmla="*/ 0 w 2564"/>
                <a:gd name="T115" fmla="*/ 0 h 2324"/>
                <a:gd name="T116" fmla="*/ 0 w 2564"/>
                <a:gd name="T117" fmla="*/ 0 h 2324"/>
                <a:gd name="T118" fmla="*/ 0 w 2564"/>
                <a:gd name="T119" fmla="*/ 0 h 2324"/>
                <a:gd name="T120" fmla="*/ 0 w 2564"/>
                <a:gd name="T121" fmla="*/ 0 h 2324"/>
                <a:gd name="T122" fmla="*/ 0 w 2564"/>
                <a:gd name="T123" fmla="*/ 0 h 232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564"/>
                <a:gd name="T187" fmla="*/ 0 h 2324"/>
                <a:gd name="T188" fmla="*/ 2564 w 2564"/>
                <a:gd name="T189" fmla="*/ 2324 h 232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564" h="2324">
                  <a:moveTo>
                    <a:pt x="2210" y="113"/>
                  </a:moveTo>
                  <a:lnTo>
                    <a:pt x="2242" y="210"/>
                  </a:lnTo>
                  <a:lnTo>
                    <a:pt x="2356" y="307"/>
                  </a:lnTo>
                  <a:lnTo>
                    <a:pt x="2420" y="443"/>
                  </a:lnTo>
                  <a:lnTo>
                    <a:pt x="2555" y="484"/>
                  </a:lnTo>
                  <a:lnTo>
                    <a:pt x="2564" y="630"/>
                  </a:lnTo>
                  <a:lnTo>
                    <a:pt x="2509" y="645"/>
                  </a:lnTo>
                  <a:lnTo>
                    <a:pt x="2381" y="878"/>
                  </a:lnTo>
                  <a:lnTo>
                    <a:pt x="2265" y="1007"/>
                  </a:lnTo>
                  <a:lnTo>
                    <a:pt x="2265" y="1098"/>
                  </a:lnTo>
                  <a:lnTo>
                    <a:pt x="2394" y="1113"/>
                  </a:lnTo>
                  <a:lnTo>
                    <a:pt x="2381" y="1227"/>
                  </a:lnTo>
                  <a:lnTo>
                    <a:pt x="2200" y="1427"/>
                  </a:lnTo>
                  <a:lnTo>
                    <a:pt x="2136" y="1427"/>
                  </a:lnTo>
                  <a:lnTo>
                    <a:pt x="2026" y="1588"/>
                  </a:lnTo>
                  <a:lnTo>
                    <a:pt x="1936" y="1734"/>
                  </a:lnTo>
                  <a:lnTo>
                    <a:pt x="1807" y="1734"/>
                  </a:lnTo>
                  <a:lnTo>
                    <a:pt x="1775" y="1781"/>
                  </a:lnTo>
                  <a:lnTo>
                    <a:pt x="1606" y="1775"/>
                  </a:lnTo>
                  <a:lnTo>
                    <a:pt x="1597" y="2033"/>
                  </a:lnTo>
                  <a:lnTo>
                    <a:pt x="1661" y="2050"/>
                  </a:lnTo>
                  <a:lnTo>
                    <a:pt x="1703" y="2114"/>
                  </a:lnTo>
                  <a:lnTo>
                    <a:pt x="1565" y="2185"/>
                  </a:lnTo>
                  <a:lnTo>
                    <a:pt x="1555" y="2234"/>
                  </a:lnTo>
                  <a:lnTo>
                    <a:pt x="1145" y="2194"/>
                  </a:lnTo>
                  <a:lnTo>
                    <a:pt x="855" y="2324"/>
                  </a:lnTo>
                  <a:lnTo>
                    <a:pt x="677" y="2292"/>
                  </a:lnTo>
                  <a:lnTo>
                    <a:pt x="548" y="2033"/>
                  </a:lnTo>
                  <a:lnTo>
                    <a:pt x="291" y="2050"/>
                  </a:lnTo>
                  <a:lnTo>
                    <a:pt x="0" y="1891"/>
                  </a:lnTo>
                  <a:lnTo>
                    <a:pt x="0" y="1711"/>
                  </a:lnTo>
                  <a:lnTo>
                    <a:pt x="0" y="1717"/>
                  </a:lnTo>
                  <a:lnTo>
                    <a:pt x="58" y="1717"/>
                  </a:lnTo>
                  <a:lnTo>
                    <a:pt x="204" y="1605"/>
                  </a:lnTo>
                  <a:lnTo>
                    <a:pt x="355" y="1766"/>
                  </a:lnTo>
                  <a:lnTo>
                    <a:pt x="526" y="1808"/>
                  </a:lnTo>
                  <a:lnTo>
                    <a:pt x="607" y="1823"/>
                  </a:lnTo>
                  <a:lnTo>
                    <a:pt x="694" y="2008"/>
                  </a:lnTo>
                  <a:lnTo>
                    <a:pt x="887" y="2114"/>
                  </a:lnTo>
                  <a:lnTo>
                    <a:pt x="984" y="2072"/>
                  </a:lnTo>
                  <a:lnTo>
                    <a:pt x="1010" y="1985"/>
                  </a:lnTo>
                  <a:lnTo>
                    <a:pt x="1033" y="1808"/>
                  </a:lnTo>
                  <a:lnTo>
                    <a:pt x="1210" y="1637"/>
                  </a:lnTo>
                  <a:lnTo>
                    <a:pt x="1381" y="1437"/>
                  </a:lnTo>
                  <a:lnTo>
                    <a:pt x="1461" y="1227"/>
                  </a:lnTo>
                  <a:lnTo>
                    <a:pt x="1445" y="1001"/>
                  </a:lnTo>
                  <a:lnTo>
                    <a:pt x="1339" y="992"/>
                  </a:lnTo>
                  <a:lnTo>
                    <a:pt x="1323" y="742"/>
                  </a:lnTo>
                  <a:lnTo>
                    <a:pt x="1436" y="653"/>
                  </a:lnTo>
                  <a:lnTo>
                    <a:pt x="1387" y="613"/>
                  </a:lnTo>
                  <a:lnTo>
                    <a:pt x="1275" y="613"/>
                  </a:lnTo>
                  <a:lnTo>
                    <a:pt x="1268" y="539"/>
                  </a:lnTo>
                  <a:lnTo>
                    <a:pt x="1478" y="339"/>
                  </a:lnTo>
                  <a:lnTo>
                    <a:pt x="1581" y="323"/>
                  </a:lnTo>
                  <a:lnTo>
                    <a:pt x="1614" y="274"/>
                  </a:lnTo>
                  <a:lnTo>
                    <a:pt x="1767" y="233"/>
                  </a:lnTo>
                  <a:lnTo>
                    <a:pt x="1845" y="282"/>
                  </a:lnTo>
                  <a:lnTo>
                    <a:pt x="2104" y="210"/>
                  </a:lnTo>
                  <a:lnTo>
                    <a:pt x="2129" y="55"/>
                  </a:lnTo>
                  <a:lnTo>
                    <a:pt x="2265" y="0"/>
                  </a:lnTo>
                  <a:lnTo>
                    <a:pt x="2274" y="39"/>
                  </a:lnTo>
                  <a:lnTo>
                    <a:pt x="2210" y="113"/>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13" name="Freeform 18"/>
            <p:cNvSpPr>
              <a:spLocks noChangeAspect="1"/>
            </p:cNvSpPr>
            <p:nvPr/>
          </p:nvSpPr>
          <p:spPr bwMode="auto">
            <a:xfrm rot="815464">
              <a:off x="4505321" y="4129181"/>
              <a:ext cx="1255723" cy="1435046"/>
            </a:xfrm>
            <a:custGeom>
              <a:avLst/>
              <a:gdLst>
                <a:gd name="T0" fmla="*/ 0 w 3071"/>
                <a:gd name="T1" fmla="*/ 0 h 3508"/>
                <a:gd name="T2" fmla="*/ 0 w 3071"/>
                <a:gd name="T3" fmla="*/ 0 h 3508"/>
                <a:gd name="T4" fmla="*/ 0 w 3071"/>
                <a:gd name="T5" fmla="*/ 0 h 3508"/>
                <a:gd name="T6" fmla="*/ 0 w 3071"/>
                <a:gd name="T7" fmla="*/ 0 h 3508"/>
                <a:gd name="T8" fmla="*/ 0 w 3071"/>
                <a:gd name="T9" fmla="*/ 0 h 3508"/>
                <a:gd name="T10" fmla="*/ 0 w 3071"/>
                <a:gd name="T11" fmla="*/ 0 h 3508"/>
                <a:gd name="T12" fmla="*/ 0 w 3071"/>
                <a:gd name="T13" fmla="*/ 0 h 3508"/>
                <a:gd name="T14" fmla="*/ 0 w 3071"/>
                <a:gd name="T15" fmla="*/ 0 h 3508"/>
                <a:gd name="T16" fmla="*/ 0 w 3071"/>
                <a:gd name="T17" fmla="*/ 0 h 3508"/>
                <a:gd name="T18" fmla="*/ 0 w 3071"/>
                <a:gd name="T19" fmla="*/ 0 h 3508"/>
                <a:gd name="T20" fmla="*/ 0 w 3071"/>
                <a:gd name="T21" fmla="*/ 0 h 3508"/>
                <a:gd name="T22" fmla="*/ 0 w 3071"/>
                <a:gd name="T23" fmla="*/ 0 h 3508"/>
                <a:gd name="T24" fmla="*/ 0 w 3071"/>
                <a:gd name="T25" fmla="*/ 0 h 3508"/>
                <a:gd name="T26" fmla="*/ 0 w 3071"/>
                <a:gd name="T27" fmla="*/ 0 h 3508"/>
                <a:gd name="T28" fmla="*/ 0 w 3071"/>
                <a:gd name="T29" fmla="*/ 0 h 3508"/>
                <a:gd name="T30" fmla="*/ 0 w 3071"/>
                <a:gd name="T31" fmla="*/ 0 h 3508"/>
                <a:gd name="T32" fmla="*/ 0 w 3071"/>
                <a:gd name="T33" fmla="*/ 0 h 3508"/>
                <a:gd name="T34" fmla="*/ 0 w 3071"/>
                <a:gd name="T35" fmla="*/ 0 h 3508"/>
                <a:gd name="T36" fmla="*/ 0 w 3071"/>
                <a:gd name="T37" fmla="*/ 0 h 3508"/>
                <a:gd name="T38" fmla="*/ 0 w 3071"/>
                <a:gd name="T39" fmla="*/ 0 h 3508"/>
                <a:gd name="T40" fmla="*/ 0 w 3071"/>
                <a:gd name="T41" fmla="*/ 0 h 3508"/>
                <a:gd name="T42" fmla="*/ 0 w 3071"/>
                <a:gd name="T43" fmla="*/ 0 h 3508"/>
                <a:gd name="T44" fmla="*/ 0 w 3071"/>
                <a:gd name="T45" fmla="*/ 0 h 3508"/>
                <a:gd name="T46" fmla="*/ 0 w 3071"/>
                <a:gd name="T47" fmla="*/ 0 h 3508"/>
                <a:gd name="T48" fmla="*/ 0 w 3071"/>
                <a:gd name="T49" fmla="*/ 0 h 3508"/>
                <a:gd name="T50" fmla="*/ 0 w 3071"/>
                <a:gd name="T51" fmla="*/ 0 h 3508"/>
                <a:gd name="T52" fmla="*/ 0 w 3071"/>
                <a:gd name="T53" fmla="*/ 0 h 3508"/>
                <a:gd name="T54" fmla="*/ 0 w 3071"/>
                <a:gd name="T55" fmla="*/ 0 h 3508"/>
                <a:gd name="T56" fmla="*/ 0 w 3071"/>
                <a:gd name="T57" fmla="*/ 0 h 3508"/>
                <a:gd name="T58" fmla="*/ 0 w 3071"/>
                <a:gd name="T59" fmla="*/ 0 h 3508"/>
                <a:gd name="T60" fmla="*/ 0 w 3071"/>
                <a:gd name="T61" fmla="*/ 0 h 3508"/>
                <a:gd name="T62" fmla="*/ 0 w 3071"/>
                <a:gd name="T63" fmla="*/ 0 h 3508"/>
                <a:gd name="T64" fmla="*/ 0 w 3071"/>
                <a:gd name="T65" fmla="*/ 0 h 3508"/>
                <a:gd name="T66" fmla="*/ 0 w 3071"/>
                <a:gd name="T67" fmla="*/ 0 h 3508"/>
                <a:gd name="T68" fmla="*/ 0 w 3071"/>
                <a:gd name="T69" fmla="*/ 0 h 3508"/>
                <a:gd name="T70" fmla="*/ 0 w 3071"/>
                <a:gd name="T71" fmla="*/ 0 h 3508"/>
                <a:gd name="T72" fmla="*/ 0 w 3071"/>
                <a:gd name="T73" fmla="*/ 0 h 3508"/>
                <a:gd name="T74" fmla="*/ 0 w 3071"/>
                <a:gd name="T75" fmla="*/ 0 h 3508"/>
                <a:gd name="T76" fmla="*/ 0 w 3071"/>
                <a:gd name="T77" fmla="*/ 0 h 3508"/>
                <a:gd name="T78" fmla="*/ 0 w 3071"/>
                <a:gd name="T79" fmla="*/ 0 h 3508"/>
                <a:gd name="T80" fmla="*/ 0 w 3071"/>
                <a:gd name="T81" fmla="*/ 0 h 3508"/>
                <a:gd name="T82" fmla="*/ 0 w 3071"/>
                <a:gd name="T83" fmla="*/ 0 h 3508"/>
                <a:gd name="T84" fmla="*/ 0 w 3071"/>
                <a:gd name="T85" fmla="*/ 0 h 3508"/>
                <a:gd name="T86" fmla="*/ 0 w 3071"/>
                <a:gd name="T87" fmla="*/ 0 h 3508"/>
                <a:gd name="T88" fmla="*/ 0 w 3071"/>
                <a:gd name="T89" fmla="*/ 0 h 3508"/>
                <a:gd name="T90" fmla="*/ 0 w 3071"/>
                <a:gd name="T91" fmla="*/ 0 h 3508"/>
                <a:gd name="T92" fmla="*/ 0 w 3071"/>
                <a:gd name="T93" fmla="*/ 0 h 3508"/>
                <a:gd name="T94" fmla="*/ 0 w 3071"/>
                <a:gd name="T95" fmla="*/ 0 h 3508"/>
                <a:gd name="T96" fmla="*/ 0 w 3071"/>
                <a:gd name="T97" fmla="*/ 0 h 350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071"/>
                <a:gd name="T148" fmla="*/ 0 h 3508"/>
                <a:gd name="T149" fmla="*/ 3071 w 3071"/>
                <a:gd name="T150" fmla="*/ 3508 h 350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071" h="3508">
                  <a:moveTo>
                    <a:pt x="1297" y="0"/>
                  </a:moveTo>
                  <a:lnTo>
                    <a:pt x="1339" y="78"/>
                  </a:lnTo>
                  <a:lnTo>
                    <a:pt x="1484" y="214"/>
                  </a:lnTo>
                  <a:lnTo>
                    <a:pt x="1494" y="368"/>
                  </a:lnTo>
                  <a:lnTo>
                    <a:pt x="1606" y="407"/>
                  </a:lnTo>
                  <a:lnTo>
                    <a:pt x="1564" y="498"/>
                  </a:lnTo>
                  <a:lnTo>
                    <a:pt x="1613" y="604"/>
                  </a:lnTo>
                  <a:lnTo>
                    <a:pt x="1758" y="701"/>
                  </a:lnTo>
                  <a:lnTo>
                    <a:pt x="1719" y="1046"/>
                  </a:lnTo>
                  <a:lnTo>
                    <a:pt x="1751" y="1201"/>
                  </a:lnTo>
                  <a:lnTo>
                    <a:pt x="1855" y="1201"/>
                  </a:lnTo>
                  <a:lnTo>
                    <a:pt x="1880" y="1143"/>
                  </a:lnTo>
                  <a:lnTo>
                    <a:pt x="2081" y="1078"/>
                  </a:lnTo>
                  <a:lnTo>
                    <a:pt x="2107" y="1007"/>
                  </a:lnTo>
                  <a:lnTo>
                    <a:pt x="2162" y="1121"/>
                  </a:lnTo>
                  <a:lnTo>
                    <a:pt x="2296" y="949"/>
                  </a:lnTo>
                  <a:lnTo>
                    <a:pt x="2338" y="739"/>
                  </a:lnTo>
                  <a:lnTo>
                    <a:pt x="2490" y="578"/>
                  </a:lnTo>
                  <a:lnTo>
                    <a:pt x="2652" y="675"/>
                  </a:lnTo>
                  <a:lnTo>
                    <a:pt x="2741" y="797"/>
                  </a:lnTo>
                  <a:lnTo>
                    <a:pt x="2839" y="684"/>
                  </a:lnTo>
                  <a:lnTo>
                    <a:pt x="2919" y="718"/>
                  </a:lnTo>
                  <a:lnTo>
                    <a:pt x="2951" y="820"/>
                  </a:lnTo>
                  <a:lnTo>
                    <a:pt x="3071" y="998"/>
                  </a:lnTo>
                  <a:lnTo>
                    <a:pt x="2910" y="1062"/>
                  </a:lnTo>
                  <a:lnTo>
                    <a:pt x="2896" y="1233"/>
                  </a:lnTo>
                  <a:lnTo>
                    <a:pt x="3016" y="1320"/>
                  </a:lnTo>
                  <a:lnTo>
                    <a:pt x="3016" y="1433"/>
                  </a:lnTo>
                  <a:lnTo>
                    <a:pt x="2904" y="1515"/>
                  </a:lnTo>
                  <a:lnTo>
                    <a:pt x="2758" y="1507"/>
                  </a:lnTo>
                  <a:lnTo>
                    <a:pt x="2822" y="1433"/>
                  </a:lnTo>
                  <a:lnTo>
                    <a:pt x="2813" y="1394"/>
                  </a:lnTo>
                  <a:lnTo>
                    <a:pt x="2677" y="1449"/>
                  </a:lnTo>
                  <a:lnTo>
                    <a:pt x="2652" y="1604"/>
                  </a:lnTo>
                  <a:lnTo>
                    <a:pt x="2393" y="1676"/>
                  </a:lnTo>
                  <a:lnTo>
                    <a:pt x="2315" y="1627"/>
                  </a:lnTo>
                  <a:lnTo>
                    <a:pt x="2162" y="1668"/>
                  </a:lnTo>
                  <a:lnTo>
                    <a:pt x="2129" y="1717"/>
                  </a:lnTo>
                  <a:lnTo>
                    <a:pt x="2026" y="1733"/>
                  </a:lnTo>
                  <a:lnTo>
                    <a:pt x="1816" y="1933"/>
                  </a:lnTo>
                  <a:lnTo>
                    <a:pt x="1823" y="2007"/>
                  </a:lnTo>
                  <a:lnTo>
                    <a:pt x="1935" y="2007"/>
                  </a:lnTo>
                  <a:lnTo>
                    <a:pt x="1984" y="2047"/>
                  </a:lnTo>
                  <a:lnTo>
                    <a:pt x="1871" y="2136"/>
                  </a:lnTo>
                  <a:lnTo>
                    <a:pt x="1887" y="2386"/>
                  </a:lnTo>
                  <a:lnTo>
                    <a:pt x="1993" y="2395"/>
                  </a:lnTo>
                  <a:lnTo>
                    <a:pt x="2009" y="2621"/>
                  </a:lnTo>
                  <a:lnTo>
                    <a:pt x="1929" y="2831"/>
                  </a:lnTo>
                  <a:lnTo>
                    <a:pt x="1758" y="3031"/>
                  </a:lnTo>
                  <a:lnTo>
                    <a:pt x="1581" y="3202"/>
                  </a:lnTo>
                  <a:lnTo>
                    <a:pt x="1558" y="3379"/>
                  </a:lnTo>
                  <a:lnTo>
                    <a:pt x="1532" y="3466"/>
                  </a:lnTo>
                  <a:lnTo>
                    <a:pt x="1435" y="3508"/>
                  </a:lnTo>
                  <a:lnTo>
                    <a:pt x="1242" y="3402"/>
                  </a:lnTo>
                  <a:lnTo>
                    <a:pt x="1155" y="3217"/>
                  </a:lnTo>
                  <a:lnTo>
                    <a:pt x="1074" y="3202"/>
                  </a:lnTo>
                  <a:lnTo>
                    <a:pt x="903" y="3160"/>
                  </a:lnTo>
                  <a:lnTo>
                    <a:pt x="752" y="2999"/>
                  </a:lnTo>
                  <a:lnTo>
                    <a:pt x="606" y="3111"/>
                  </a:lnTo>
                  <a:lnTo>
                    <a:pt x="548" y="3111"/>
                  </a:lnTo>
                  <a:lnTo>
                    <a:pt x="548" y="3105"/>
                  </a:lnTo>
                  <a:lnTo>
                    <a:pt x="500" y="3063"/>
                  </a:lnTo>
                  <a:lnTo>
                    <a:pt x="349" y="3056"/>
                  </a:lnTo>
                  <a:lnTo>
                    <a:pt x="252" y="2944"/>
                  </a:lnTo>
                  <a:lnTo>
                    <a:pt x="161" y="2944"/>
                  </a:lnTo>
                  <a:lnTo>
                    <a:pt x="154" y="2944"/>
                  </a:lnTo>
                  <a:lnTo>
                    <a:pt x="10" y="2836"/>
                  </a:lnTo>
                  <a:lnTo>
                    <a:pt x="0" y="2766"/>
                  </a:lnTo>
                  <a:lnTo>
                    <a:pt x="154" y="2734"/>
                  </a:lnTo>
                  <a:lnTo>
                    <a:pt x="161" y="2401"/>
                  </a:lnTo>
                  <a:lnTo>
                    <a:pt x="273" y="2321"/>
                  </a:lnTo>
                  <a:lnTo>
                    <a:pt x="258" y="2159"/>
                  </a:lnTo>
                  <a:lnTo>
                    <a:pt x="154" y="2039"/>
                  </a:lnTo>
                  <a:lnTo>
                    <a:pt x="252" y="1950"/>
                  </a:lnTo>
                  <a:lnTo>
                    <a:pt x="241" y="1863"/>
                  </a:lnTo>
                  <a:lnTo>
                    <a:pt x="445" y="1837"/>
                  </a:lnTo>
                  <a:lnTo>
                    <a:pt x="468" y="1750"/>
                  </a:lnTo>
                  <a:lnTo>
                    <a:pt x="525" y="1756"/>
                  </a:lnTo>
                  <a:lnTo>
                    <a:pt x="612" y="1886"/>
                  </a:lnTo>
                  <a:lnTo>
                    <a:pt x="661" y="1895"/>
                  </a:lnTo>
                  <a:lnTo>
                    <a:pt x="687" y="1740"/>
                  </a:lnTo>
                  <a:lnTo>
                    <a:pt x="854" y="1562"/>
                  </a:lnTo>
                  <a:lnTo>
                    <a:pt x="841" y="1352"/>
                  </a:lnTo>
                  <a:lnTo>
                    <a:pt x="896" y="1352"/>
                  </a:lnTo>
                  <a:lnTo>
                    <a:pt x="994" y="1449"/>
                  </a:lnTo>
                  <a:lnTo>
                    <a:pt x="1170" y="1530"/>
                  </a:lnTo>
                  <a:lnTo>
                    <a:pt x="1210" y="1352"/>
                  </a:lnTo>
                  <a:lnTo>
                    <a:pt x="1138" y="1233"/>
                  </a:lnTo>
                  <a:lnTo>
                    <a:pt x="1203" y="1185"/>
                  </a:lnTo>
                  <a:lnTo>
                    <a:pt x="1178" y="1072"/>
                  </a:lnTo>
                  <a:lnTo>
                    <a:pt x="1042" y="975"/>
                  </a:lnTo>
                  <a:lnTo>
                    <a:pt x="1000" y="830"/>
                  </a:lnTo>
                  <a:lnTo>
                    <a:pt x="1155" y="587"/>
                  </a:lnTo>
                  <a:lnTo>
                    <a:pt x="1187" y="466"/>
                  </a:lnTo>
                  <a:lnTo>
                    <a:pt x="1090" y="311"/>
                  </a:lnTo>
                  <a:lnTo>
                    <a:pt x="1129" y="233"/>
                  </a:lnTo>
                  <a:lnTo>
                    <a:pt x="1161" y="46"/>
                  </a:lnTo>
                  <a:lnTo>
                    <a:pt x="1274" y="46"/>
                  </a:lnTo>
                  <a:lnTo>
                    <a:pt x="1297" y="0"/>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14" name="Freeform 19"/>
            <p:cNvSpPr>
              <a:spLocks noChangeAspect="1"/>
            </p:cNvSpPr>
            <p:nvPr/>
          </p:nvSpPr>
          <p:spPr bwMode="auto">
            <a:xfrm rot="815464">
              <a:off x="3936992" y="5141969"/>
              <a:ext cx="657230" cy="422259"/>
            </a:xfrm>
            <a:custGeom>
              <a:avLst/>
              <a:gdLst>
                <a:gd name="T0" fmla="*/ 0 w 1612"/>
                <a:gd name="T1" fmla="*/ 0 h 1032"/>
                <a:gd name="T2" fmla="*/ 0 w 1612"/>
                <a:gd name="T3" fmla="*/ 0 h 1032"/>
                <a:gd name="T4" fmla="*/ 0 w 1612"/>
                <a:gd name="T5" fmla="*/ 0 h 1032"/>
                <a:gd name="T6" fmla="*/ 0 w 1612"/>
                <a:gd name="T7" fmla="*/ 0 h 1032"/>
                <a:gd name="T8" fmla="*/ 0 w 1612"/>
                <a:gd name="T9" fmla="*/ 0 h 1032"/>
                <a:gd name="T10" fmla="*/ 0 w 1612"/>
                <a:gd name="T11" fmla="*/ 0 h 1032"/>
                <a:gd name="T12" fmla="*/ 0 w 1612"/>
                <a:gd name="T13" fmla="*/ 0 h 1032"/>
                <a:gd name="T14" fmla="*/ 0 w 1612"/>
                <a:gd name="T15" fmla="*/ 0 h 1032"/>
                <a:gd name="T16" fmla="*/ 0 w 1612"/>
                <a:gd name="T17" fmla="*/ 0 h 1032"/>
                <a:gd name="T18" fmla="*/ 0 w 1612"/>
                <a:gd name="T19" fmla="*/ 0 h 1032"/>
                <a:gd name="T20" fmla="*/ 0 w 1612"/>
                <a:gd name="T21" fmla="*/ 0 h 1032"/>
                <a:gd name="T22" fmla="*/ 0 w 1612"/>
                <a:gd name="T23" fmla="*/ 0 h 1032"/>
                <a:gd name="T24" fmla="*/ 0 w 1612"/>
                <a:gd name="T25" fmla="*/ 0 h 1032"/>
                <a:gd name="T26" fmla="*/ 0 w 1612"/>
                <a:gd name="T27" fmla="*/ 0 h 1032"/>
                <a:gd name="T28" fmla="*/ 0 w 1612"/>
                <a:gd name="T29" fmla="*/ 0 h 1032"/>
                <a:gd name="T30" fmla="*/ 0 w 1612"/>
                <a:gd name="T31" fmla="*/ 0 h 1032"/>
                <a:gd name="T32" fmla="*/ 0 w 1612"/>
                <a:gd name="T33" fmla="*/ 0 h 1032"/>
                <a:gd name="T34" fmla="*/ 0 w 1612"/>
                <a:gd name="T35" fmla="*/ 0 h 1032"/>
                <a:gd name="T36" fmla="*/ 0 w 1612"/>
                <a:gd name="T37" fmla="*/ 0 h 1032"/>
                <a:gd name="T38" fmla="*/ 0 w 1612"/>
                <a:gd name="T39" fmla="*/ 0 h 1032"/>
                <a:gd name="T40" fmla="*/ 0 w 1612"/>
                <a:gd name="T41" fmla="*/ 0 h 1032"/>
                <a:gd name="T42" fmla="*/ 0 w 1612"/>
                <a:gd name="T43" fmla="*/ 0 h 1032"/>
                <a:gd name="T44" fmla="*/ 0 w 1612"/>
                <a:gd name="T45" fmla="*/ 0 h 1032"/>
                <a:gd name="T46" fmla="*/ 0 w 1612"/>
                <a:gd name="T47" fmla="*/ 0 h 1032"/>
                <a:gd name="T48" fmla="*/ 0 w 1612"/>
                <a:gd name="T49" fmla="*/ 0 h 1032"/>
                <a:gd name="T50" fmla="*/ 0 w 1612"/>
                <a:gd name="T51" fmla="*/ 0 h 1032"/>
                <a:gd name="T52" fmla="*/ 0 w 1612"/>
                <a:gd name="T53" fmla="*/ 0 h 1032"/>
                <a:gd name="T54" fmla="*/ 0 w 1612"/>
                <a:gd name="T55" fmla="*/ 0 h 1032"/>
                <a:gd name="T56" fmla="*/ 0 w 1612"/>
                <a:gd name="T57" fmla="*/ 0 h 1032"/>
                <a:gd name="T58" fmla="*/ 0 w 1612"/>
                <a:gd name="T59" fmla="*/ 0 h 1032"/>
                <a:gd name="T60" fmla="*/ 0 w 1612"/>
                <a:gd name="T61" fmla="*/ 0 h 1032"/>
                <a:gd name="T62" fmla="*/ 0 w 1612"/>
                <a:gd name="T63" fmla="*/ 0 h 1032"/>
                <a:gd name="T64" fmla="*/ 0 w 1612"/>
                <a:gd name="T65" fmla="*/ 0 h 1032"/>
                <a:gd name="T66" fmla="*/ 0 w 1612"/>
                <a:gd name="T67" fmla="*/ 0 h 1032"/>
                <a:gd name="T68" fmla="*/ 0 w 1612"/>
                <a:gd name="T69" fmla="*/ 0 h 1032"/>
                <a:gd name="T70" fmla="*/ 0 w 1612"/>
                <a:gd name="T71" fmla="*/ 0 h 1032"/>
                <a:gd name="T72" fmla="*/ 0 w 1612"/>
                <a:gd name="T73" fmla="*/ 0 h 1032"/>
                <a:gd name="T74" fmla="*/ 0 w 1612"/>
                <a:gd name="T75" fmla="*/ 0 h 1032"/>
                <a:gd name="T76" fmla="*/ 0 w 1612"/>
                <a:gd name="T77" fmla="*/ 0 h 1032"/>
                <a:gd name="T78" fmla="*/ 0 w 1612"/>
                <a:gd name="T79" fmla="*/ 0 h 1032"/>
                <a:gd name="T80" fmla="*/ 0 w 1612"/>
                <a:gd name="T81" fmla="*/ 0 h 1032"/>
                <a:gd name="T82" fmla="*/ 0 w 1612"/>
                <a:gd name="T83" fmla="*/ 0 h 1032"/>
                <a:gd name="T84" fmla="*/ 0 w 1612"/>
                <a:gd name="T85" fmla="*/ 0 h 1032"/>
                <a:gd name="T86" fmla="*/ 0 w 1612"/>
                <a:gd name="T87" fmla="*/ 0 h 1032"/>
                <a:gd name="T88" fmla="*/ 0 w 1612"/>
                <a:gd name="T89" fmla="*/ 0 h 1032"/>
                <a:gd name="T90" fmla="*/ 0 w 1612"/>
                <a:gd name="T91" fmla="*/ 0 h 1032"/>
                <a:gd name="T92" fmla="*/ 0 w 1612"/>
                <a:gd name="T93" fmla="*/ 0 h 1032"/>
                <a:gd name="T94" fmla="*/ 0 w 1612"/>
                <a:gd name="T95" fmla="*/ 0 h 1032"/>
                <a:gd name="T96" fmla="*/ 0 w 1612"/>
                <a:gd name="T97" fmla="*/ 0 h 1032"/>
                <a:gd name="T98" fmla="*/ 0 w 1612"/>
                <a:gd name="T99" fmla="*/ 0 h 1032"/>
                <a:gd name="T100" fmla="*/ 0 w 1612"/>
                <a:gd name="T101" fmla="*/ 0 h 1032"/>
                <a:gd name="T102" fmla="*/ 0 w 1612"/>
                <a:gd name="T103" fmla="*/ 0 h 103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612"/>
                <a:gd name="T157" fmla="*/ 0 h 1032"/>
                <a:gd name="T158" fmla="*/ 1612 w 1612"/>
                <a:gd name="T159" fmla="*/ 1032 h 1032"/>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612" h="1032">
                  <a:moveTo>
                    <a:pt x="15" y="612"/>
                  </a:moveTo>
                  <a:lnTo>
                    <a:pt x="0" y="758"/>
                  </a:lnTo>
                  <a:lnTo>
                    <a:pt x="5" y="763"/>
                  </a:lnTo>
                  <a:lnTo>
                    <a:pt x="19" y="778"/>
                  </a:lnTo>
                  <a:lnTo>
                    <a:pt x="39" y="799"/>
                  </a:lnTo>
                  <a:lnTo>
                    <a:pt x="63" y="823"/>
                  </a:lnTo>
                  <a:lnTo>
                    <a:pt x="88" y="847"/>
                  </a:lnTo>
                  <a:lnTo>
                    <a:pt x="112" y="870"/>
                  </a:lnTo>
                  <a:lnTo>
                    <a:pt x="123" y="878"/>
                  </a:lnTo>
                  <a:lnTo>
                    <a:pt x="132" y="885"/>
                  </a:lnTo>
                  <a:lnTo>
                    <a:pt x="139" y="891"/>
                  </a:lnTo>
                  <a:lnTo>
                    <a:pt x="144" y="894"/>
                  </a:lnTo>
                  <a:lnTo>
                    <a:pt x="146" y="895"/>
                  </a:lnTo>
                  <a:lnTo>
                    <a:pt x="148" y="896"/>
                  </a:lnTo>
                  <a:lnTo>
                    <a:pt x="149" y="897"/>
                  </a:lnTo>
                  <a:lnTo>
                    <a:pt x="149" y="898"/>
                  </a:lnTo>
                  <a:lnTo>
                    <a:pt x="148" y="902"/>
                  </a:lnTo>
                  <a:lnTo>
                    <a:pt x="144" y="907"/>
                  </a:lnTo>
                  <a:lnTo>
                    <a:pt x="133" y="916"/>
                  </a:lnTo>
                  <a:lnTo>
                    <a:pt x="119" y="926"/>
                  </a:lnTo>
                  <a:lnTo>
                    <a:pt x="102" y="935"/>
                  </a:lnTo>
                  <a:lnTo>
                    <a:pt x="88" y="944"/>
                  </a:lnTo>
                  <a:lnTo>
                    <a:pt x="77" y="950"/>
                  </a:lnTo>
                  <a:lnTo>
                    <a:pt x="74" y="951"/>
                  </a:lnTo>
                  <a:lnTo>
                    <a:pt x="74" y="1015"/>
                  </a:lnTo>
                  <a:lnTo>
                    <a:pt x="99" y="1032"/>
                  </a:lnTo>
                  <a:lnTo>
                    <a:pt x="579" y="822"/>
                  </a:lnTo>
                  <a:lnTo>
                    <a:pt x="709" y="919"/>
                  </a:lnTo>
                  <a:lnTo>
                    <a:pt x="886" y="871"/>
                  </a:lnTo>
                  <a:lnTo>
                    <a:pt x="983" y="1032"/>
                  </a:lnTo>
                  <a:lnTo>
                    <a:pt x="1403" y="1032"/>
                  </a:lnTo>
                  <a:lnTo>
                    <a:pt x="1612" y="871"/>
                  </a:lnTo>
                  <a:lnTo>
                    <a:pt x="1499" y="678"/>
                  </a:lnTo>
                  <a:lnTo>
                    <a:pt x="1596" y="468"/>
                  </a:lnTo>
                  <a:lnTo>
                    <a:pt x="1596" y="341"/>
                  </a:lnTo>
                  <a:lnTo>
                    <a:pt x="1596" y="161"/>
                  </a:lnTo>
                  <a:lnTo>
                    <a:pt x="1548" y="119"/>
                  </a:lnTo>
                  <a:lnTo>
                    <a:pt x="1397" y="112"/>
                  </a:lnTo>
                  <a:lnTo>
                    <a:pt x="1300" y="0"/>
                  </a:lnTo>
                  <a:lnTo>
                    <a:pt x="1209" y="0"/>
                  </a:lnTo>
                  <a:lnTo>
                    <a:pt x="1187" y="48"/>
                  </a:lnTo>
                  <a:lnTo>
                    <a:pt x="1026" y="102"/>
                  </a:lnTo>
                  <a:lnTo>
                    <a:pt x="863" y="264"/>
                  </a:lnTo>
                  <a:lnTo>
                    <a:pt x="774" y="451"/>
                  </a:lnTo>
                  <a:lnTo>
                    <a:pt x="687" y="483"/>
                  </a:lnTo>
                  <a:lnTo>
                    <a:pt x="622" y="570"/>
                  </a:lnTo>
                  <a:lnTo>
                    <a:pt x="331" y="532"/>
                  </a:lnTo>
                  <a:lnTo>
                    <a:pt x="267" y="447"/>
                  </a:lnTo>
                  <a:lnTo>
                    <a:pt x="257" y="458"/>
                  </a:lnTo>
                  <a:lnTo>
                    <a:pt x="193" y="483"/>
                  </a:lnTo>
                  <a:lnTo>
                    <a:pt x="112" y="602"/>
                  </a:lnTo>
                  <a:lnTo>
                    <a:pt x="15" y="612"/>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15" name="Freeform 20"/>
            <p:cNvSpPr>
              <a:spLocks noChangeAspect="1"/>
            </p:cNvSpPr>
            <p:nvPr/>
          </p:nvSpPr>
          <p:spPr bwMode="auto">
            <a:xfrm rot="815464">
              <a:off x="3749665" y="4732409"/>
              <a:ext cx="307977" cy="482582"/>
            </a:xfrm>
            <a:custGeom>
              <a:avLst/>
              <a:gdLst>
                <a:gd name="T0" fmla="*/ 0 w 748"/>
                <a:gd name="T1" fmla="*/ 0 h 1177"/>
                <a:gd name="T2" fmla="*/ 0 w 748"/>
                <a:gd name="T3" fmla="*/ 0 h 1177"/>
                <a:gd name="T4" fmla="*/ 0 w 748"/>
                <a:gd name="T5" fmla="*/ 0 h 1177"/>
                <a:gd name="T6" fmla="*/ 0 w 748"/>
                <a:gd name="T7" fmla="*/ 0 h 1177"/>
                <a:gd name="T8" fmla="*/ 0 w 748"/>
                <a:gd name="T9" fmla="*/ 0 h 1177"/>
                <a:gd name="T10" fmla="*/ 0 w 748"/>
                <a:gd name="T11" fmla="*/ 0 h 1177"/>
                <a:gd name="T12" fmla="*/ 0 w 748"/>
                <a:gd name="T13" fmla="*/ 0 h 1177"/>
                <a:gd name="T14" fmla="*/ 0 w 748"/>
                <a:gd name="T15" fmla="*/ 0 h 1177"/>
                <a:gd name="T16" fmla="*/ 0 w 748"/>
                <a:gd name="T17" fmla="*/ 0 h 1177"/>
                <a:gd name="T18" fmla="*/ 0 w 748"/>
                <a:gd name="T19" fmla="*/ 0 h 1177"/>
                <a:gd name="T20" fmla="*/ 0 w 748"/>
                <a:gd name="T21" fmla="*/ 0 h 1177"/>
                <a:gd name="T22" fmla="*/ 0 w 748"/>
                <a:gd name="T23" fmla="*/ 0 h 1177"/>
                <a:gd name="T24" fmla="*/ 0 w 748"/>
                <a:gd name="T25" fmla="*/ 0 h 1177"/>
                <a:gd name="T26" fmla="*/ 0 w 748"/>
                <a:gd name="T27" fmla="*/ 0 h 1177"/>
                <a:gd name="T28" fmla="*/ 0 w 748"/>
                <a:gd name="T29" fmla="*/ 0 h 1177"/>
                <a:gd name="T30" fmla="*/ 0 w 748"/>
                <a:gd name="T31" fmla="*/ 0 h 1177"/>
                <a:gd name="T32" fmla="*/ 0 w 748"/>
                <a:gd name="T33" fmla="*/ 0 h 1177"/>
                <a:gd name="T34" fmla="*/ 0 w 748"/>
                <a:gd name="T35" fmla="*/ 0 h 1177"/>
                <a:gd name="T36" fmla="*/ 0 w 748"/>
                <a:gd name="T37" fmla="*/ 0 h 1177"/>
                <a:gd name="T38" fmla="*/ 0 w 748"/>
                <a:gd name="T39" fmla="*/ 0 h 1177"/>
                <a:gd name="T40" fmla="*/ 0 w 748"/>
                <a:gd name="T41" fmla="*/ 0 h 1177"/>
                <a:gd name="T42" fmla="*/ 0 w 748"/>
                <a:gd name="T43" fmla="*/ 0 h 1177"/>
                <a:gd name="T44" fmla="*/ 0 w 748"/>
                <a:gd name="T45" fmla="*/ 0 h 1177"/>
                <a:gd name="T46" fmla="*/ 0 w 748"/>
                <a:gd name="T47" fmla="*/ 0 h 1177"/>
                <a:gd name="T48" fmla="*/ 0 w 748"/>
                <a:gd name="T49" fmla="*/ 0 h 1177"/>
                <a:gd name="T50" fmla="*/ 0 w 748"/>
                <a:gd name="T51" fmla="*/ 0 h 1177"/>
                <a:gd name="T52" fmla="*/ 0 w 748"/>
                <a:gd name="T53" fmla="*/ 0 h 117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48"/>
                <a:gd name="T82" fmla="*/ 0 h 1177"/>
                <a:gd name="T83" fmla="*/ 748 w 748"/>
                <a:gd name="T84" fmla="*/ 1177 h 1177"/>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48" h="1177">
                  <a:moveTo>
                    <a:pt x="71" y="593"/>
                  </a:moveTo>
                  <a:lnTo>
                    <a:pt x="103" y="579"/>
                  </a:lnTo>
                  <a:lnTo>
                    <a:pt x="174" y="708"/>
                  </a:lnTo>
                  <a:lnTo>
                    <a:pt x="336" y="838"/>
                  </a:lnTo>
                  <a:lnTo>
                    <a:pt x="320" y="967"/>
                  </a:lnTo>
                  <a:lnTo>
                    <a:pt x="384" y="1054"/>
                  </a:lnTo>
                  <a:lnTo>
                    <a:pt x="381" y="1102"/>
                  </a:lnTo>
                  <a:lnTo>
                    <a:pt x="606" y="1177"/>
                  </a:lnTo>
                  <a:lnTo>
                    <a:pt x="716" y="1005"/>
                  </a:lnTo>
                  <a:lnTo>
                    <a:pt x="668" y="861"/>
                  </a:lnTo>
                  <a:lnTo>
                    <a:pt x="701" y="676"/>
                  </a:lnTo>
                  <a:lnTo>
                    <a:pt x="594" y="644"/>
                  </a:lnTo>
                  <a:lnTo>
                    <a:pt x="594" y="596"/>
                  </a:lnTo>
                  <a:lnTo>
                    <a:pt x="659" y="499"/>
                  </a:lnTo>
                  <a:lnTo>
                    <a:pt x="604" y="467"/>
                  </a:lnTo>
                  <a:lnTo>
                    <a:pt x="604" y="377"/>
                  </a:lnTo>
                  <a:lnTo>
                    <a:pt x="652" y="354"/>
                  </a:lnTo>
                  <a:lnTo>
                    <a:pt x="748" y="225"/>
                  </a:lnTo>
                  <a:lnTo>
                    <a:pt x="627" y="70"/>
                  </a:lnTo>
                  <a:lnTo>
                    <a:pt x="619" y="0"/>
                  </a:lnTo>
                  <a:lnTo>
                    <a:pt x="481" y="87"/>
                  </a:lnTo>
                  <a:lnTo>
                    <a:pt x="394" y="32"/>
                  </a:lnTo>
                  <a:lnTo>
                    <a:pt x="281" y="53"/>
                  </a:lnTo>
                  <a:lnTo>
                    <a:pt x="169" y="161"/>
                  </a:lnTo>
                  <a:lnTo>
                    <a:pt x="0" y="161"/>
                  </a:lnTo>
                  <a:lnTo>
                    <a:pt x="71" y="257"/>
                  </a:lnTo>
                  <a:lnTo>
                    <a:pt x="71" y="593"/>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16" name="Freeform 21"/>
            <p:cNvSpPr>
              <a:spLocks noChangeAspect="1"/>
            </p:cNvSpPr>
            <p:nvPr/>
          </p:nvSpPr>
          <p:spPr bwMode="auto">
            <a:xfrm rot="815464">
              <a:off x="3359137" y="4192679"/>
              <a:ext cx="800106" cy="592116"/>
            </a:xfrm>
            <a:custGeom>
              <a:avLst/>
              <a:gdLst>
                <a:gd name="T0" fmla="*/ 0 w 1961"/>
                <a:gd name="T1" fmla="*/ 0 h 1446"/>
                <a:gd name="T2" fmla="*/ 0 w 1961"/>
                <a:gd name="T3" fmla="*/ 0 h 1446"/>
                <a:gd name="T4" fmla="*/ 0 w 1961"/>
                <a:gd name="T5" fmla="*/ 0 h 1446"/>
                <a:gd name="T6" fmla="*/ 0 w 1961"/>
                <a:gd name="T7" fmla="*/ 0 h 1446"/>
                <a:gd name="T8" fmla="*/ 0 w 1961"/>
                <a:gd name="T9" fmla="*/ 0 h 1446"/>
                <a:gd name="T10" fmla="*/ 0 w 1961"/>
                <a:gd name="T11" fmla="*/ 0 h 1446"/>
                <a:gd name="T12" fmla="*/ 0 w 1961"/>
                <a:gd name="T13" fmla="*/ 0 h 1446"/>
                <a:gd name="T14" fmla="*/ 0 w 1961"/>
                <a:gd name="T15" fmla="*/ 0 h 1446"/>
                <a:gd name="T16" fmla="*/ 0 w 1961"/>
                <a:gd name="T17" fmla="*/ 0 h 1446"/>
                <a:gd name="T18" fmla="*/ 0 w 1961"/>
                <a:gd name="T19" fmla="*/ 0 h 1446"/>
                <a:gd name="T20" fmla="*/ 0 w 1961"/>
                <a:gd name="T21" fmla="*/ 0 h 1446"/>
                <a:gd name="T22" fmla="*/ 0 w 1961"/>
                <a:gd name="T23" fmla="*/ 0 h 1446"/>
                <a:gd name="T24" fmla="*/ 0 w 1961"/>
                <a:gd name="T25" fmla="*/ 0 h 1446"/>
                <a:gd name="T26" fmla="*/ 0 w 1961"/>
                <a:gd name="T27" fmla="*/ 0 h 1446"/>
                <a:gd name="T28" fmla="*/ 0 w 1961"/>
                <a:gd name="T29" fmla="*/ 0 h 1446"/>
                <a:gd name="T30" fmla="*/ 0 w 1961"/>
                <a:gd name="T31" fmla="*/ 0 h 1446"/>
                <a:gd name="T32" fmla="*/ 0 w 1961"/>
                <a:gd name="T33" fmla="*/ 0 h 1446"/>
                <a:gd name="T34" fmla="*/ 0 w 1961"/>
                <a:gd name="T35" fmla="*/ 0 h 1446"/>
                <a:gd name="T36" fmla="*/ 0 w 1961"/>
                <a:gd name="T37" fmla="*/ 0 h 1446"/>
                <a:gd name="T38" fmla="*/ 0 w 1961"/>
                <a:gd name="T39" fmla="*/ 0 h 1446"/>
                <a:gd name="T40" fmla="*/ 0 w 1961"/>
                <a:gd name="T41" fmla="*/ 0 h 1446"/>
                <a:gd name="T42" fmla="*/ 0 w 1961"/>
                <a:gd name="T43" fmla="*/ 0 h 1446"/>
                <a:gd name="T44" fmla="*/ 0 w 1961"/>
                <a:gd name="T45" fmla="*/ 0 h 1446"/>
                <a:gd name="T46" fmla="*/ 0 w 1961"/>
                <a:gd name="T47" fmla="*/ 0 h 1446"/>
                <a:gd name="T48" fmla="*/ 0 w 1961"/>
                <a:gd name="T49" fmla="*/ 0 h 1446"/>
                <a:gd name="T50" fmla="*/ 0 w 1961"/>
                <a:gd name="T51" fmla="*/ 0 h 1446"/>
                <a:gd name="T52" fmla="*/ 0 w 1961"/>
                <a:gd name="T53" fmla="*/ 0 h 1446"/>
                <a:gd name="T54" fmla="*/ 0 w 1961"/>
                <a:gd name="T55" fmla="*/ 0 h 1446"/>
                <a:gd name="T56" fmla="*/ 0 w 1961"/>
                <a:gd name="T57" fmla="*/ 0 h 1446"/>
                <a:gd name="T58" fmla="*/ 0 w 1961"/>
                <a:gd name="T59" fmla="*/ 0 h 1446"/>
                <a:gd name="T60" fmla="*/ 0 w 1961"/>
                <a:gd name="T61" fmla="*/ 0 h 1446"/>
                <a:gd name="T62" fmla="*/ 0 w 1961"/>
                <a:gd name="T63" fmla="*/ 0 h 1446"/>
                <a:gd name="T64" fmla="*/ 0 w 1961"/>
                <a:gd name="T65" fmla="*/ 0 h 1446"/>
                <a:gd name="T66" fmla="*/ 0 w 1961"/>
                <a:gd name="T67" fmla="*/ 0 h 1446"/>
                <a:gd name="T68" fmla="*/ 0 w 1961"/>
                <a:gd name="T69" fmla="*/ 0 h 1446"/>
                <a:gd name="T70" fmla="*/ 0 w 1961"/>
                <a:gd name="T71" fmla="*/ 0 h 1446"/>
                <a:gd name="T72" fmla="*/ 0 w 1961"/>
                <a:gd name="T73" fmla="*/ 0 h 1446"/>
                <a:gd name="T74" fmla="*/ 0 w 1961"/>
                <a:gd name="T75" fmla="*/ 0 h 1446"/>
                <a:gd name="T76" fmla="*/ 0 w 1961"/>
                <a:gd name="T77" fmla="*/ 0 h 1446"/>
                <a:gd name="T78" fmla="*/ 0 w 1961"/>
                <a:gd name="T79" fmla="*/ 0 h 1446"/>
                <a:gd name="T80" fmla="*/ 0 w 1961"/>
                <a:gd name="T81" fmla="*/ 0 h 1446"/>
                <a:gd name="T82" fmla="*/ 0 w 1961"/>
                <a:gd name="T83" fmla="*/ 0 h 1446"/>
                <a:gd name="T84" fmla="*/ 0 w 1961"/>
                <a:gd name="T85" fmla="*/ 0 h 1446"/>
                <a:gd name="T86" fmla="*/ 0 w 1961"/>
                <a:gd name="T87" fmla="*/ 0 h 144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961"/>
                <a:gd name="T133" fmla="*/ 0 h 1446"/>
                <a:gd name="T134" fmla="*/ 1961 w 1961"/>
                <a:gd name="T135" fmla="*/ 1446 h 144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961" h="1446">
                  <a:moveTo>
                    <a:pt x="1332" y="140"/>
                  </a:moveTo>
                  <a:lnTo>
                    <a:pt x="1374" y="210"/>
                  </a:lnTo>
                  <a:lnTo>
                    <a:pt x="1357" y="365"/>
                  </a:lnTo>
                  <a:lnTo>
                    <a:pt x="1574" y="349"/>
                  </a:lnTo>
                  <a:lnTo>
                    <a:pt x="1713" y="420"/>
                  </a:lnTo>
                  <a:lnTo>
                    <a:pt x="1761" y="534"/>
                  </a:lnTo>
                  <a:lnTo>
                    <a:pt x="1906" y="543"/>
                  </a:lnTo>
                  <a:lnTo>
                    <a:pt x="1923" y="598"/>
                  </a:lnTo>
                  <a:lnTo>
                    <a:pt x="1800" y="687"/>
                  </a:lnTo>
                  <a:lnTo>
                    <a:pt x="1761" y="817"/>
                  </a:lnTo>
                  <a:lnTo>
                    <a:pt x="1938" y="897"/>
                  </a:lnTo>
                  <a:lnTo>
                    <a:pt x="1961" y="994"/>
                  </a:lnTo>
                  <a:lnTo>
                    <a:pt x="1841" y="1091"/>
                  </a:lnTo>
                  <a:lnTo>
                    <a:pt x="1841" y="1189"/>
                  </a:lnTo>
                  <a:lnTo>
                    <a:pt x="1703" y="1276"/>
                  </a:lnTo>
                  <a:lnTo>
                    <a:pt x="1616" y="1221"/>
                  </a:lnTo>
                  <a:lnTo>
                    <a:pt x="1503" y="1242"/>
                  </a:lnTo>
                  <a:lnTo>
                    <a:pt x="1391" y="1350"/>
                  </a:lnTo>
                  <a:lnTo>
                    <a:pt x="1222" y="1350"/>
                  </a:lnTo>
                  <a:lnTo>
                    <a:pt x="1084" y="1446"/>
                  </a:lnTo>
                  <a:lnTo>
                    <a:pt x="1003" y="1333"/>
                  </a:lnTo>
                  <a:lnTo>
                    <a:pt x="1090" y="1276"/>
                  </a:lnTo>
                  <a:lnTo>
                    <a:pt x="977" y="1210"/>
                  </a:lnTo>
                  <a:lnTo>
                    <a:pt x="880" y="1268"/>
                  </a:lnTo>
                  <a:lnTo>
                    <a:pt x="783" y="1189"/>
                  </a:lnTo>
                  <a:lnTo>
                    <a:pt x="670" y="1195"/>
                  </a:lnTo>
                  <a:lnTo>
                    <a:pt x="445" y="1001"/>
                  </a:lnTo>
                  <a:lnTo>
                    <a:pt x="202" y="937"/>
                  </a:lnTo>
                  <a:lnTo>
                    <a:pt x="77" y="920"/>
                  </a:lnTo>
                  <a:lnTo>
                    <a:pt x="47" y="752"/>
                  </a:lnTo>
                  <a:lnTo>
                    <a:pt x="0" y="500"/>
                  </a:lnTo>
                  <a:lnTo>
                    <a:pt x="123" y="349"/>
                  </a:lnTo>
                  <a:lnTo>
                    <a:pt x="170" y="284"/>
                  </a:lnTo>
                  <a:lnTo>
                    <a:pt x="322" y="269"/>
                  </a:lnTo>
                  <a:lnTo>
                    <a:pt x="299" y="155"/>
                  </a:lnTo>
                  <a:lnTo>
                    <a:pt x="386" y="0"/>
                  </a:lnTo>
                  <a:lnTo>
                    <a:pt x="628" y="0"/>
                  </a:lnTo>
                  <a:lnTo>
                    <a:pt x="719" y="75"/>
                  </a:lnTo>
                  <a:lnTo>
                    <a:pt x="832" y="49"/>
                  </a:lnTo>
                  <a:lnTo>
                    <a:pt x="912" y="108"/>
                  </a:lnTo>
                  <a:lnTo>
                    <a:pt x="1052" y="155"/>
                  </a:lnTo>
                  <a:lnTo>
                    <a:pt x="1122" y="59"/>
                  </a:lnTo>
                  <a:lnTo>
                    <a:pt x="1196" y="26"/>
                  </a:lnTo>
                  <a:lnTo>
                    <a:pt x="1332" y="140"/>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17" name="Freeform 22"/>
            <p:cNvSpPr>
              <a:spLocks noChangeAspect="1"/>
            </p:cNvSpPr>
            <p:nvPr/>
          </p:nvSpPr>
          <p:spPr bwMode="auto">
            <a:xfrm rot="815464">
              <a:off x="2836846" y="3391022"/>
              <a:ext cx="1298585" cy="925477"/>
            </a:xfrm>
            <a:custGeom>
              <a:avLst/>
              <a:gdLst>
                <a:gd name="T0" fmla="*/ 0 w 3197"/>
                <a:gd name="T1" fmla="*/ 0 h 2268"/>
                <a:gd name="T2" fmla="*/ 0 w 3197"/>
                <a:gd name="T3" fmla="*/ 0 h 2268"/>
                <a:gd name="T4" fmla="*/ 0 w 3197"/>
                <a:gd name="T5" fmla="*/ 0 h 2268"/>
                <a:gd name="T6" fmla="*/ 0 w 3197"/>
                <a:gd name="T7" fmla="*/ 0 h 2268"/>
                <a:gd name="T8" fmla="*/ 0 w 3197"/>
                <a:gd name="T9" fmla="*/ 0 h 2268"/>
                <a:gd name="T10" fmla="*/ 0 w 3197"/>
                <a:gd name="T11" fmla="*/ 0 h 2268"/>
                <a:gd name="T12" fmla="*/ 0 w 3197"/>
                <a:gd name="T13" fmla="*/ 0 h 2268"/>
                <a:gd name="T14" fmla="*/ 0 w 3197"/>
                <a:gd name="T15" fmla="*/ 0 h 2268"/>
                <a:gd name="T16" fmla="*/ 0 w 3197"/>
                <a:gd name="T17" fmla="*/ 0 h 2268"/>
                <a:gd name="T18" fmla="*/ 0 w 3197"/>
                <a:gd name="T19" fmla="*/ 0 h 2268"/>
                <a:gd name="T20" fmla="*/ 0 w 3197"/>
                <a:gd name="T21" fmla="*/ 0 h 2268"/>
                <a:gd name="T22" fmla="*/ 0 w 3197"/>
                <a:gd name="T23" fmla="*/ 0 h 2268"/>
                <a:gd name="T24" fmla="*/ 0 w 3197"/>
                <a:gd name="T25" fmla="*/ 0 h 2268"/>
                <a:gd name="T26" fmla="*/ 0 w 3197"/>
                <a:gd name="T27" fmla="*/ 0 h 2268"/>
                <a:gd name="T28" fmla="*/ 0 w 3197"/>
                <a:gd name="T29" fmla="*/ 0 h 2268"/>
                <a:gd name="T30" fmla="*/ 0 w 3197"/>
                <a:gd name="T31" fmla="*/ 0 h 2268"/>
                <a:gd name="T32" fmla="*/ 0 w 3197"/>
                <a:gd name="T33" fmla="*/ 0 h 2268"/>
                <a:gd name="T34" fmla="*/ 0 w 3197"/>
                <a:gd name="T35" fmla="*/ 0 h 2268"/>
                <a:gd name="T36" fmla="*/ 0 w 3197"/>
                <a:gd name="T37" fmla="*/ 0 h 2268"/>
                <a:gd name="T38" fmla="*/ 0 w 3197"/>
                <a:gd name="T39" fmla="*/ 0 h 2268"/>
                <a:gd name="T40" fmla="*/ 0 w 3197"/>
                <a:gd name="T41" fmla="*/ 0 h 2268"/>
                <a:gd name="T42" fmla="*/ 0 w 3197"/>
                <a:gd name="T43" fmla="*/ 0 h 2268"/>
                <a:gd name="T44" fmla="*/ 0 w 3197"/>
                <a:gd name="T45" fmla="*/ 0 h 2268"/>
                <a:gd name="T46" fmla="*/ 0 w 3197"/>
                <a:gd name="T47" fmla="*/ 0 h 2268"/>
                <a:gd name="T48" fmla="*/ 0 w 3197"/>
                <a:gd name="T49" fmla="*/ 0 h 2268"/>
                <a:gd name="T50" fmla="*/ 0 w 3197"/>
                <a:gd name="T51" fmla="*/ 0 h 2268"/>
                <a:gd name="T52" fmla="*/ 0 w 3197"/>
                <a:gd name="T53" fmla="*/ 0 h 2268"/>
                <a:gd name="T54" fmla="*/ 0 w 3197"/>
                <a:gd name="T55" fmla="*/ 0 h 2268"/>
                <a:gd name="T56" fmla="*/ 0 w 3197"/>
                <a:gd name="T57" fmla="*/ 0 h 2268"/>
                <a:gd name="T58" fmla="*/ 0 w 3197"/>
                <a:gd name="T59" fmla="*/ 0 h 2268"/>
                <a:gd name="T60" fmla="*/ 0 w 3197"/>
                <a:gd name="T61" fmla="*/ 0 h 2268"/>
                <a:gd name="T62" fmla="*/ 0 w 3197"/>
                <a:gd name="T63" fmla="*/ 0 h 2268"/>
                <a:gd name="T64" fmla="*/ 0 w 3197"/>
                <a:gd name="T65" fmla="*/ 0 h 2268"/>
                <a:gd name="T66" fmla="*/ 0 w 3197"/>
                <a:gd name="T67" fmla="*/ 0 h 2268"/>
                <a:gd name="T68" fmla="*/ 0 w 3197"/>
                <a:gd name="T69" fmla="*/ 0 h 2268"/>
                <a:gd name="T70" fmla="*/ 0 w 3197"/>
                <a:gd name="T71" fmla="*/ 0 h 226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97"/>
                <a:gd name="T109" fmla="*/ 0 h 2268"/>
                <a:gd name="T110" fmla="*/ 3197 w 3197"/>
                <a:gd name="T111" fmla="*/ 2268 h 226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97" h="2268">
                  <a:moveTo>
                    <a:pt x="420" y="1930"/>
                  </a:moveTo>
                  <a:lnTo>
                    <a:pt x="374" y="1730"/>
                  </a:lnTo>
                  <a:lnTo>
                    <a:pt x="235" y="1601"/>
                  </a:lnTo>
                  <a:lnTo>
                    <a:pt x="261" y="1478"/>
                  </a:lnTo>
                  <a:lnTo>
                    <a:pt x="212" y="1359"/>
                  </a:lnTo>
                  <a:lnTo>
                    <a:pt x="235" y="1155"/>
                  </a:lnTo>
                  <a:lnTo>
                    <a:pt x="170" y="962"/>
                  </a:lnTo>
                  <a:lnTo>
                    <a:pt x="36" y="833"/>
                  </a:lnTo>
                  <a:lnTo>
                    <a:pt x="0" y="762"/>
                  </a:lnTo>
                  <a:lnTo>
                    <a:pt x="19" y="742"/>
                  </a:lnTo>
                  <a:lnTo>
                    <a:pt x="123" y="381"/>
                  </a:lnTo>
                  <a:lnTo>
                    <a:pt x="244" y="284"/>
                  </a:lnTo>
                  <a:lnTo>
                    <a:pt x="261" y="140"/>
                  </a:lnTo>
                  <a:lnTo>
                    <a:pt x="348" y="64"/>
                  </a:lnTo>
                  <a:lnTo>
                    <a:pt x="461" y="85"/>
                  </a:lnTo>
                  <a:lnTo>
                    <a:pt x="519" y="85"/>
                  </a:lnTo>
                  <a:lnTo>
                    <a:pt x="574" y="0"/>
                  </a:lnTo>
                  <a:lnTo>
                    <a:pt x="649" y="0"/>
                  </a:lnTo>
                  <a:lnTo>
                    <a:pt x="704" y="97"/>
                  </a:lnTo>
                  <a:lnTo>
                    <a:pt x="622" y="268"/>
                  </a:lnTo>
                  <a:lnTo>
                    <a:pt x="729" y="407"/>
                  </a:lnTo>
                  <a:lnTo>
                    <a:pt x="944" y="407"/>
                  </a:lnTo>
                  <a:lnTo>
                    <a:pt x="1052" y="462"/>
                  </a:lnTo>
                  <a:lnTo>
                    <a:pt x="1074" y="600"/>
                  </a:lnTo>
                  <a:lnTo>
                    <a:pt x="1228" y="607"/>
                  </a:lnTo>
                  <a:lnTo>
                    <a:pt x="1309" y="543"/>
                  </a:lnTo>
                  <a:lnTo>
                    <a:pt x="1423" y="645"/>
                  </a:lnTo>
                  <a:lnTo>
                    <a:pt x="1423" y="752"/>
                  </a:lnTo>
                  <a:lnTo>
                    <a:pt x="1493" y="817"/>
                  </a:lnTo>
                  <a:lnTo>
                    <a:pt x="1478" y="929"/>
                  </a:lnTo>
                  <a:lnTo>
                    <a:pt x="1648" y="956"/>
                  </a:lnTo>
                  <a:lnTo>
                    <a:pt x="1826" y="1075"/>
                  </a:lnTo>
                  <a:lnTo>
                    <a:pt x="2042" y="1107"/>
                  </a:lnTo>
                  <a:lnTo>
                    <a:pt x="2229" y="1301"/>
                  </a:lnTo>
                  <a:lnTo>
                    <a:pt x="2481" y="1317"/>
                  </a:lnTo>
                  <a:lnTo>
                    <a:pt x="2625" y="1188"/>
                  </a:lnTo>
                  <a:lnTo>
                    <a:pt x="2665" y="1310"/>
                  </a:lnTo>
                  <a:lnTo>
                    <a:pt x="2787" y="1310"/>
                  </a:lnTo>
                  <a:lnTo>
                    <a:pt x="3019" y="1465"/>
                  </a:lnTo>
                  <a:lnTo>
                    <a:pt x="3030" y="1592"/>
                  </a:lnTo>
                  <a:lnTo>
                    <a:pt x="3197" y="1666"/>
                  </a:lnTo>
                  <a:lnTo>
                    <a:pt x="3191" y="1720"/>
                  </a:lnTo>
                  <a:lnTo>
                    <a:pt x="3003" y="1817"/>
                  </a:lnTo>
                  <a:lnTo>
                    <a:pt x="2971" y="1908"/>
                  </a:lnTo>
                  <a:lnTo>
                    <a:pt x="2835" y="1794"/>
                  </a:lnTo>
                  <a:lnTo>
                    <a:pt x="2761" y="1827"/>
                  </a:lnTo>
                  <a:lnTo>
                    <a:pt x="2691" y="1923"/>
                  </a:lnTo>
                  <a:lnTo>
                    <a:pt x="2551" y="1876"/>
                  </a:lnTo>
                  <a:lnTo>
                    <a:pt x="2471" y="1817"/>
                  </a:lnTo>
                  <a:lnTo>
                    <a:pt x="2358" y="1843"/>
                  </a:lnTo>
                  <a:lnTo>
                    <a:pt x="2267" y="1768"/>
                  </a:lnTo>
                  <a:lnTo>
                    <a:pt x="2025" y="1768"/>
                  </a:lnTo>
                  <a:lnTo>
                    <a:pt x="1938" y="1923"/>
                  </a:lnTo>
                  <a:lnTo>
                    <a:pt x="1961" y="2037"/>
                  </a:lnTo>
                  <a:lnTo>
                    <a:pt x="1809" y="2052"/>
                  </a:lnTo>
                  <a:lnTo>
                    <a:pt x="1762" y="2117"/>
                  </a:lnTo>
                  <a:lnTo>
                    <a:pt x="1639" y="2268"/>
                  </a:lnTo>
                  <a:lnTo>
                    <a:pt x="1632" y="2253"/>
                  </a:lnTo>
                  <a:lnTo>
                    <a:pt x="1639" y="2268"/>
                  </a:lnTo>
                  <a:lnTo>
                    <a:pt x="1584" y="2198"/>
                  </a:lnTo>
                  <a:lnTo>
                    <a:pt x="1413" y="2166"/>
                  </a:lnTo>
                  <a:lnTo>
                    <a:pt x="1300" y="1946"/>
                  </a:lnTo>
                  <a:lnTo>
                    <a:pt x="1187" y="1810"/>
                  </a:lnTo>
                  <a:lnTo>
                    <a:pt x="1107" y="1785"/>
                  </a:lnTo>
                  <a:lnTo>
                    <a:pt x="993" y="1704"/>
                  </a:lnTo>
                  <a:lnTo>
                    <a:pt x="944" y="1785"/>
                  </a:lnTo>
                  <a:lnTo>
                    <a:pt x="777" y="1849"/>
                  </a:lnTo>
                  <a:lnTo>
                    <a:pt x="622" y="1859"/>
                  </a:lnTo>
                  <a:lnTo>
                    <a:pt x="558" y="1930"/>
                  </a:lnTo>
                  <a:lnTo>
                    <a:pt x="422" y="1946"/>
                  </a:lnTo>
                  <a:lnTo>
                    <a:pt x="420" y="1930"/>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18" name="Freeform 23"/>
            <p:cNvSpPr>
              <a:spLocks noChangeAspect="1"/>
            </p:cNvSpPr>
            <p:nvPr/>
          </p:nvSpPr>
          <p:spPr bwMode="auto">
            <a:xfrm rot="815464">
              <a:off x="4149718" y="3514842"/>
              <a:ext cx="323853" cy="112708"/>
            </a:xfrm>
            <a:custGeom>
              <a:avLst/>
              <a:gdLst>
                <a:gd name="T0" fmla="*/ 0 w 797"/>
                <a:gd name="T1" fmla="*/ 0 h 271"/>
                <a:gd name="T2" fmla="*/ 0 w 797"/>
                <a:gd name="T3" fmla="*/ 0 h 271"/>
                <a:gd name="T4" fmla="*/ 0 w 797"/>
                <a:gd name="T5" fmla="*/ 0 h 271"/>
                <a:gd name="T6" fmla="*/ 0 w 797"/>
                <a:gd name="T7" fmla="*/ 0 h 271"/>
                <a:gd name="T8" fmla="*/ 0 w 797"/>
                <a:gd name="T9" fmla="*/ 0 h 271"/>
                <a:gd name="T10" fmla="*/ 0 w 797"/>
                <a:gd name="T11" fmla="*/ 0 h 271"/>
                <a:gd name="T12" fmla="*/ 0 w 797"/>
                <a:gd name="T13" fmla="*/ 0 h 271"/>
                <a:gd name="T14" fmla="*/ 0 w 797"/>
                <a:gd name="T15" fmla="*/ 0 h 271"/>
                <a:gd name="T16" fmla="*/ 0 w 797"/>
                <a:gd name="T17" fmla="*/ 0 h 271"/>
                <a:gd name="T18" fmla="*/ 0 w 797"/>
                <a:gd name="T19" fmla="*/ 0 h 27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97"/>
                <a:gd name="T31" fmla="*/ 0 h 271"/>
                <a:gd name="T32" fmla="*/ 797 w 797"/>
                <a:gd name="T33" fmla="*/ 271 h 27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97" h="271">
                  <a:moveTo>
                    <a:pt x="0" y="0"/>
                  </a:moveTo>
                  <a:lnTo>
                    <a:pt x="65" y="64"/>
                  </a:lnTo>
                  <a:lnTo>
                    <a:pt x="74" y="195"/>
                  </a:lnTo>
                  <a:lnTo>
                    <a:pt x="161" y="239"/>
                  </a:lnTo>
                  <a:lnTo>
                    <a:pt x="252" y="55"/>
                  </a:lnTo>
                  <a:lnTo>
                    <a:pt x="355" y="142"/>
                  </a:lnTo>
                  <a:lnTo>
                    <a:pt x="430" y="259"/>
                  </a:lnTo>
                  <a:lnTo>
                    <a:pt x="623" y="217"/>
                  </a:lnTo>
                  <a:lnTo>
                    <a:pt x="797" y="271"/>
                  </a:lnTo>
                  <a:lnTo>
                    <a:pt x="0" y="0"/>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19" name="Freeform 24"/>
            <p:cNvSpPr>
              <a:spLocks noChangeAspect="1"/>
            </p:cNvSpPr>
            <p:nvPr/>
          </p:nvSpPr>
          <p:spPr bwMode="auto">
            <a:xfrm rot="815464">
              <a:off x="3224199" y="4524455"/>
              <a:ext cx="596905" cy="436546"/>
            </a:xfrm>
            <a:custGeom>
              <a:avLst/>
              <a:gdLst>
                <a:gd name="T0" fmla="*/ 0 w 1461"/>
                <a:gd name="T1" fmla="*/ 0 h 1066"/>
                <a:gd name="T2" fmla="*/ 0 w 1461"/>
                <a:gd name="T3" fmla="*/ 0 h 1066"/>
                <a:gd name="T4" fmla="*/ 0 w 1461"/>
                <a:gd name="T5" fmla="*/ 0 h 1066"/>
                <a:gd name="T6" fmla="*/ 0 w 1461"/>
                <a:gd name="T7" fmla="*/ 0 h 1066"/>
                <a:gd name="T8" fmla="*/ 0 w 1461"/>
                <a:gd name="T9" fmla="*/ 0 h 1066"/>
                <a:gd name="T10" fmla="*/ 0 w 1461"/>
                <a:gd name="T11" fmla="*/ 0 h 1066"/>
                <a:gd name="T12" fmla="*/ 0 w 1461"/>
                <a:gd name="T13" fmla="*/ 0 h 1066"/>
                <a:gd name="T14" fmla="*/ 0 w 1461"/>
                <a:gd name="T15" fmla="*/ 0 h 1066"/>
                <a:gd name="T16" fmla="*/ 0 w 1461"/>
                <a:gd name="T17" fmla="*/ 0 h 1066"/>
                <a:gd name="T18" fmla="*/ 0 w 1461"/>
                <a:gd name="T19" fmla="*/ 0 h 1066"/>
                <a:gd name="T20" fmla="*/ 0 w 1461"/>
                <a:gd name="T21" fmla="*/ 0 h 1066"/>
                <a:gd name="T22" fmla="*/ 0 w 1461"/>
                <a:gd name="T23" fmla="*/ 0 h 1066"/>
                <a:gd name="T24" fmla="*/ 0 w 1461"/>
                <a:gd name="T25" fmla="*/ 0 h 1066"/>
                <a:gd name="T26" fmla="*/ 0 w 1461"/>
                <a:gd name="T27" fmla="*/ 0 h 1066"/>
                <a:gd name="T28" fmla="*/ 0 w 1461"/>
                <a:gd name="T29" fmla="*/ 0 h 1066"/>
                <a:gd name="T30" fmla="*/ 0 w 1461"/>
                <a:gd name="T31" fmla="*/ 0 h 1066"/>
                <a:gd name="T32" fmla="*/ 0 w 1461"/>
                <a:gd name="T33" fmla="*/ 0 h 1066"/>
                <a:gd name="T34" fmla="*/ 0 w 1461"/>
                <a:gd name="T35" fmla="*/ 0 h 1066"/>
                <a:gd name="T36" fmla="*/ 0 w 1461"/>
                <a:gd name="T37" fmla="*/ 0 h 1066"/>
                <a:gd name="T38" fmla="*/ 0 w 1461"/>
                <a:gd name="T39" fmla="*/ 0 h 1066"/>
                <a:gd name="T40" fmla="*/ 0 w 1461"/>
                <a:gd name="T41" fmla="*/ 0 h 1066"/>
                <a:gd name="T42" fmla="*/ 0 w 1461"/>
                <a:gd name="T43" fmla="*/ 0 h 1066"/>
                <a:gd name="T44" fmla="*/ 0 w 1461"/>
                <a:gd name="T45" fmla="*/ 0 h 1066"/>
                <a:gd name="T46" fmla="*/ 0 w 1461"/>
                <a:gd name="T47" fmla="*/ 0 h 1066"/>
                <a:gd name="T48" fmla="*/ 0 w 1461"/>
                <a:gd name="T49" fmla="*/ 0 h 1066"/>
                <a:gd name="T50" fmla="*/ 0 w 1461"/>
                <a:gd name="T51" fmla="*/ 0 h 1066"/>
                <a:gd name="T52" fmla="*/ 0 w 1461"/>
                <a:gd name="T53" fmla="*/ 0 h 1066"/>
                <a:gd name="T54" fmla="*/ 0 w 1461"/>
                <a:gd name="T55" fmla="*/ 0 h 1066"/>
                <a:gd name="T56" fmla="*/ 0 w 1461"/>
                <a:gd name="T57" fmla="*/ 0 h 1066"/>
                <a:gd name="T58" fmla="*/ 0 w 1461"/>
                <a:gd name="T59" fmla="*/ 0 h 1066"/>
                <a:gd name="T60" fmla="*/ 0 w 1461"/>
                <a:gd name="T61" fmla="*/ 0 h 1066"/>
                <a:gd name="T62" fmla="*/ 0 w 1461"/>
                <a:gd name="T63" fmla="*/ 0 h 1066"/>
                <a:gd name="T64" fmla="*/ 0 w 1461"/>
                <a:gd name="T65" fmla="*/ 0 h 1066"/>
                <a:gd name="T66" fmla="*/ 0 w 1461"/>
                <a:gd name="T67" fmla="*/ 0 h 1066"/>
                <a:gd name="T68" fmla="*/ 0 w 1461"/>
                <a:gd name="T69" fmla="*/ 0 h 106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461"/>
                <a:gd name="T106" fmla="*/ 0 h 1066"/>
                <a:gd name="T107" fmla="*/ 1461 w 1461"/>
                <a:gd name="T108" fmla="*/ 1066 h 106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461" h="1066">
                  <a:moveTo>
                    <a:pt x="310" y="984"/>
                  </a:moveTo>
                  <a:lnTo>
                    <a:pt x="119" y="816"/>
                  </a:lnTo>
                  <a:lnTo>
                    <a:pt x="232" y="752"/>
                  </a:lnTo>
                  <a:lnTo>
                    <a:pt x="39" y="720"/>
                  </a:lnTo>
                  <a:lnTo>
                    <a:pt x="22" y="723"/>
                  </a:lnTo>
                  <a:lnTo>
                    <a:pt x="22" y="646"/>
                  </a:lnTo>
                  <a:lnTo>
                    <a:pt x="81" y="606"/>
                  </a:lnTo>
                  <a:lnTo>
                    <a:pt x="0" y="462"/>
                  </a:lnTo>
                  <a:lnTo>
                    <a:pt x="22" y="322"/>
                  </a:lnTo>
                  <a:lnTo>
                    <a:pt x="242" y="226"/>
                  </a:lnTo>
                  <a:lnTo>
                    <a:pt x="200" y="146"/>
                  </a:lnTo>
                  <a:lnTo>
                    <a:pt x="248" y="42"/>
                  </a:lnTo>
                  <a:lnTo>
                    <a:pt x="245" y="0"/>
                  </a:lnTo>
                  <a:lnTo>
                    <a:pt x="370" y="17"/>
                  </a:lnTo>
                  <a:lnTo>
                    <a:pt x="613" y="81"/>
                  </a:lnTo>
                  <a:lnTo>
                    <a:pt x="838" y="275"/>
                  </a:lnTo>
                  <a:lnTo>
                    <a:pt x="951" y="269"/>
                  </a:lnTo>
                  <a:lnTo>
                    <a:pt x="1048" y="348"/>
                  </a:lnTo>
                  <a:lnTo>
                    <a:pt x="1145" y="290"/>
                  </a:lnTo>
                  <a:lnTo>
                    <a:pt x="1258" y="356"/>
                  </a:lnTo>
                  <a:lnTo>
                    <a:pt x="1171" y="413"/>
                  </a:lnTo>
                  <a:lnTo>
                    <a:pt x="1252" y="526"/>
                  </a:lnTo>
                  <a:lnTo>
                    <a:pt x="1390" y="430"/>
                  </a:lnTo>
                  <a:lnTo>
                    <a:pt x="1461" y="526"/>
                  </a:lnTo>
                  <a:lnTo>
                    <a:pt x="1461" y="862"/>
                  </a:lnTo>
                  <a:lnTo>
                    <a:pt x="1387" y="903"/>
                  </a:lnTo>
                  <a:lnTo>
                    <a:pt x="1355" y="968"/>
                  </a:lnTo>
                  <a:lnTo>
                    <a:pt x="1161" y="968"/>
                  </a:lnTo>
                  <a:lnTo>
                    <a:pt x="1058" y="1066"/>
                  </a:lnTo>
                  <a:lnTo>
                    <a:pt x="957" y="1011"/>
                  </a:lnTo>
                  <a:lnTo>
                    <a:pt x="925" y="903"/>
                  </a:lnTo>
                  <a:lnTo>
                    <a:pt x="781" y="848"/>
                  </a:lnTo>
                  <a:lnTo>
                    <a:pt x="499" y="994"/>
                  </a:lnTo>
                  <a:lnTo>
                    <a:pt x="387" y="952"/>
                  </a:lnTo>
                  <a:lnTo>
                    <a:pt x="310" y="984"/>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20" name="Freeform 25"/>
            <p:cNvSpPr>
              <a:spLocks noChangeAspect="1"/>
            </p:cNvSpPr>
            <p:nvPr/>
          </p:nvSpPr>
          <p:spPr bwMode="auto">
            <a:xfrm rot="815464">
              <a:off x="3595677" y="5165781"/>
              <a:ext cx="390528" cy="380986"/>
            </a:xfrm>
            <a:custGeom>
              <a:avLst/>
              <a:gdLst>
                <a:gd name="T0" fmla="*/ 0 w 952"/>
                <a:gd name="T1" fmla="*/ 0 h 933"/>
                <a:gd name="T2" fmla="*/ 0 w 952"/>
                <a:gd name="T3" fmla="*/ 0 h 933"/>
                <a:gd name="T4" fmla="*/ 0 w 952"/>
                <a:gd name="T5" fmla="*/ 0 h 933"/>
                <a:gd name="T6" fmla="*/ 0 w 952"/>
                <a:gd name="T7" fmla="*/ 0 h 933"/>
                <a:gd name="T8" fmla="*/ 0 w 952"/>
                <a:gd name="T9" fmla="*/ 0 h 933"/>
                <a:gd name="T10" fmla="*/ 0 w 952"/>
                <a:gd name="T11" fmla="*/ 0 h 933"/>
                <a:gd name="T12" fmla="*/ 0 w 952"/>
                <a:gd name="T13" fmla="*/ 0 h 933"/>
                <a:gd name="T14" fmla="*/ 0 w 952"/>
                <a:gd name="T15" fmla="*/ 0 h 933"/>
                <a:gd name="T16" fmla="*/ 0 w 952"/>
                <a:gd name="T17" fmla="*/ 0 h 933"/>
                <a:gd name="T18" fmla="*/ 0 w 952"/>
                <a:gd name="T19" fmla="*/ 0 h 933"/>
                <a:gd name="T20" fmla="*/ 0 w 952"/>
                <a:gd name="T21" fmla="*/ 0 h 933"/>
                <a:gd name="T22" fmla="*/ 0 w 952"/>
                <a:gd name="T23" fmla="*/ 0 h 933"/>
                <a:gd name="T24" fmla="*/ 0 w 952"/>
                <a:gd name="T25" fmla="*/ 0 h 933"/>
                <a:gd name="T26" fmla="*/ 0 w 952"/>
                <a:gd name="T27" fmla="*/ 0 h 933"/>
                <a:gd name="T28" fmla="*/ 0 w 952"/>
                <a:gd name="T29" fmla="*/ 0 h 933"/>
                <a:gd name="T30" fmla="*/ 0 w 952"/>
                <a:gd name="T31" fmla="*/ 0 h 933"/>
                <a:gd name="T32" fmla="*/ 0 w 952"/>
                <a:gd name="T33" fmla="*/ 0 h 933"/>
                <a:gd name="T34" fmla="*/ 0 w 952"/>
                <a:gd name="T35" fmla="*/ 0 h 933"/>
                <a:gd name="T36" fmla="*/ 0 w 952"/>
                <a:gd name="T37" fmla="*/ 0 h 933"/>
                <a:gd name="T38" fmla="*/ 0 w 952"/>
                <a:gd name="T39" fmla="*/ 0 h 933"/>
                <a:gd name="T40" fmla="*/ 0 w 952"/>
                <a:gd name="T41" fmla="*/ 0 h 933"/>
                <a:gd name="T42" fmla="*/ 0 w 952"/>
                <a:gd name="T43" fmla="*/ 0 h 933"/>
                <a:gd name="T44" fmla="*/ 0 w 952"/>
                <a:gd name="T45" fmla="*/ 0 h 933"/>
                <a:gd name="T46" fmla="*/ 0 w 952"/>
                <a:gd name="T47" fmla="*/ 0 h 933"/>
                <a:gd name="T48" fmla="*/ 0 w 952"/>
                <a:gd name="T49" fmla="*/ 0 h 933"/>
                <a:gd name="T50" fmla="*/ 0 w 952"/>
                <a:gd name="T51" fmla="*/ 0 h 933"/>
                <a:gd name="T52" fmla="*/ 0 w 952"/>
                <a:gd name="T53" fmla="*/ 0 h 933"/>
                <a:gd name="T54" fmla="*/ 0 w 952"/>
                <a:gd name="T55" fmla="*/ 0 h 933"/>
                <a:gd name="T56" fmla="*/ 0 w 952"/>
                <a:gd name="T57" fmla="*/ 0 h 933"/>
                <a:gd name="T58" fmla="*/ 0 w 952"/>
                <a:gd name="T59" fmla="*/ 0 h 933"/>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952"/>
                <a:gd name="T91" fmla="*/ 0 h 933"/>
                <a:gd name="T92" fmla="*/ 952 w 952"/>
                <a:gd name="T93" fmla="*/ 933 h 933"/>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952" h="933">
                  <a:moveTo>
                    <a:pt x="0" y="545"/>
                  </a:moveTo>
                  <a:lnTo>
                    <a:pt x="0" y="545"/>
                  </a:lnTo>
                  <a:lnTo>
                    <a:pt x="74" y="422"/>
                  </a:lnTo>
                  <a:lnTo>
                    <a:pt x="43" y="388"/>
                  </a:lnTo>
                  <a:lnTo>
                    <a:pt x="59" y="316"/>
                  </a:lnTo>
                  <a:lnTo>
                    <a:pt x="210" y="274"/>
                  </a:lnTo>
                  <a:lnTo>
                    <a:pt x="397" y="162"/>
                  </a:lnTo>
                  <a:lnTo>
                    <a:pt x="462" y="43"/>
                  </a:lnTo>
                  <a:lnTo>
                    <a:pt x="526" y="32"/>
                  </a:lnTo>
                  <a:lnTo>
                    <a:pt x="530" y="0"/>
                  </a:lnTo>
                  <a:lnTo>
                    <a:pt x="755" y="75"/>
                  </a:lnTo>
                  <a:lnTo>
                    <a:pt x="613" y="252"/>
                  </a:lnTo>
                  <a:lnTo>
                    <a:pt x="736" y="382"/>
                  </a:lnTo>
                  <a:lnTo>
                    <a:pt x="776" y="291"/>
                  </a:lnTo>
                  <a:lnTo>
                    <a:pt x="823" y="284"/>
                  </a:lnTo>
                  <a:lnTo>
                    <a:pt x="808" y="430"/>
                  </a:lnTo>
                  <a:lnTo>
                    <a:pt x="952" y="566"/>
                  </a:lnTo>
                  <a:lnTo>
                    <a:pt x="882" y="623"/>
                  </a:lnTo>
                  <a:lnTo>
                    <a:pt x="882" y="687"/>
                  </a:lnTo>
                  <a:lnTo>
                    <a:pt x="907" y="704"/>
                  </a:lnTo>
                  <a:lnTo>
                    <a:pt x="855" y="849"/>
                  </a:lnTo>
                  <a:lnTo>
                    <a:pt x="662" y="849"/>
                  </a:lnTo>
                  <a:lnTo>
                    <a:pt x="526" y="933"/>
                  </a:lnTo>
                  <a:lnTo>
                    <a:pt x="437" y="855"/>
                  </a:lnTo>
                  <a:lnTo>
                    <a:pt x="388" y="759"/>
                  </a:lnTo>
                  <a:lnTo>
                    <a:pt x="301" y="823"/>
                  </a:lnTo>
                  <a:lnTo>
                    <a:pt x="146" y="742"/>
                  </a:lnTo>
                  <a:lnTo>
                    <a:pt x="140" y="645"/>
                  </a:lnTo>
                  <a:lnTo>
                    <a:pt x="49" y="623"/>
                  </a:lnTo>
                  <a:lnTo>
                    <a:pt x="0" y="545"/>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21" name="Freeform 26"/>
            <p:cNvSpPr>
              <a:spLocks noChangeAspect="1"/>
            </p:cNvSpPr>
            <p:nvPr/>
          </p:nvSpPr>
          <p:spPr bwMode="auto">
            <a:xfrm rot="815464">
              <a:off x="2984484" y="4206967"/>
              <a:ext cx="392116" cy="577828"/>
            </a:xfrm>
            <a:custGeom>
              <a:avLst/>
              <a:gdLst>
                <a:gd name="T0" fmla="*/ 0 w 958"/>
                <a:gd name="T1" fmla="*/ 0 h 1405"/>
                <a:gd name="T2" fmla="*/ 0 w 958"/>
                <a:gd name="T3" fmla="*/ 0 h 1405"/>
                <a:gd name="T4" fmla="*/ 0 w 958"/>
                <a:gd name="T5" fmla="*/ 0 h 1405"/>
                <a:gd name="T6" fmla="*/ 0 w 958"/>
                <a:gd name="T7" fmla="*/ 0 h 1405"/>
                <a:gd name="T8" fmla="*/ 0 w 958"/>
                <a:gd name="T9" fmla="*/ 0 h 1405"/>
                <a:gd name="T10" fmla="*/ 0 w 958"/>
                <a:gd name="T11" fmla="*/ 0 h 1405"/>
                <a:gd name="T12" fmla="*/ 0 w 958"/>
                <a:gd name="T13" fmla="*/ 0 h 1405"/>
                <a:gd name="T14" fmla="*/ 0 w 958"/>
                <a:gd name="T15" fmla="*/ 0 h 1405"/>
                <a:gd name="T16" fmla="*/ 0 w 958"/>
                <a:gd name="T17" fmla="*/ 0 h 1405"/>
                <a:gd name="T18" fmla="*/ 0 w 958"/>
                <a:gd name="T19" fmla="*/ 0 h 1405"/>
                <a:gd name="T20" fmla="*/ 0 w 958"/>
                <a:gd name="T21" fmla="*/ 0 h 1405"/>
                <a:gd name="T22" fmla="*/ 0 w 958"/>
                <a:gd name="T23" fmla="*/ 0 h 1405"/>
                <a:gd name="T24" fmla="*/ 0 w 958"/>
                <a:gd name="T25" fmla="*/ 0 h 1405"/>
                <a:gd name="T26" fmla="*/ 0 w 958"/>
                <a:gd name="T27" fmla="*/ 0 h 1405"/>
                <a:gd name="T28" fmla="*/ 0 w 958"/>
                <a:gd name="T29" fmla="*/ 0 h 1405"/>
                <a:gd name="T30" fmla="*/ 0 w 958"/>
                <a:gd name="T31" fmla="*/ 0 h 1405"/>
                <a:gd name="T32" fmla="*/ 0 w 958"/>
                <a:gd name="T33" fmla="*/ 0 h 1405"/>
                <a:gd name="T34" fmla="*/ 0 w 958"/>
                <a:gd name="T35" fmla="*/ 0 h 1405"/>
                <a:gd name="T36" fmla="*/ 0 w 958"/>
                <a:gd name="T37" fmla="*/ 0 h 1405"/>
                <a:gd name="T38" fmla="*/ 0 w 958"/>
                <a:gd name="T39" fmla="*/ 0 h 1405"/>
                <a:gd name="T40" fmla="*/ 0 w 958"/>
                <a:gd name="T41" fmla="*/ 0 h 1405"/>
                <a:gd name="T42" fmla="*/ 0 w 958"/>
                <a:gd name="T43" fmla="*/ 0 h 1405"/>
                <a:gd name="T44" fmla="*/ 0 w 958"/>
                <a:gd name="T45" fmla="*/ 0 h 1405"/>
                <a:gd name="T46" fmla="*/ 0 w 958"/>
                <a:gd name="T47" fmla="*/ 0 h 1405"/>
                <a:gd name="T48" fmla="*/ 0 w 958"/>
                <a:gd name="T49" fmla="*/ 0 h 1405"/>
                <a:gd name="T50" fmla="*/ 0 w 958"/>
                <a:gd name="T51" fmla="*/ 0 h 1405"/>
                <a:gd name="T52" fmla="*/ 0 w 958"/>
                <a:gd name="T53" fmla="*/ 0 h 1405"/>
                <a:gd name="T54" fmla="*/ 0 w 958"/>
                <a:gd name="T55" fmla="*/ 0 h 1405"/>
                <a:gd name="T56" fmla="*/ 0 w 958"/>
                <a:gd name="T57" fmla="*/ 0 h 1405"/>
                <a:gd name="T58" fmla="*/ 0 w 958"/>
                <a:gd name="T59" fmla="*/ 0 h 1405"/>
                <a:gd name="T60" fmla="*/ 0 w 958"/>
                <a:gd name="T61" fmla="*/ 0 h 1405"/>
                <a:gd name="T62" fmla="*/ 0 w 958"/>
                <a:gd name="T63" fmla="*/ 0 h 1405"/>
                <a:gd name="T64" fmla="*/ 0 w 958"/>
                <a:gd name="T65" fmla="*/ 0 h 1405"/>
                <a:gd name="T66" fmla="*/ 0 w 958"/>
                <a:gd name="T67" fmla="*/ 0 h 1405"/>
                <a:gd name="T68" fmla="*/ 0 w 958"/>
                <a:gd name="T69" fmla="*/ 0 h 140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58"/>
                <a:gd name="T106" fmla="*/ 0 h 1405"/>
                <a:gd name="T107" fmla="*/ 958 w 958"/>
                <a:gd name="T108" fmla="*/ 1405 h 140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58" h="1405">
                  <a:moveTo>
                    <a:pt x="955" y="549"/>
                  </a:moveTo>
                  <a:lnTo>
                    <a:pt x="958" y="591"/>
                  </a:lnTo>
                  <a:lnTo>
                    <a:pt x="910" y="695"/>
                  </a:lnTo>
                  <a:lnTo>
                    <a:pt x="952" y="775"/>
                  </a:lnTo>
                  <a:lnTo>
                    <a:pt x="732" y="871"/>
                  </a:lnTo>
                  <a:lnTo>
                    <a:pt x="710" y="1011"/>
                  </a:lnTo>
                  <a:lnTo>
                    <a:pt x="791" y="1155"/>
                  </a:lnTo>
                  <a:lnTo>
                    <a:pt x="732" y="1195"/>
                  </a:lnTo>
                  <a:lnTo>
                    <a:pt x="732" y="1272"/>
                  </a:lnTo>
                  <a:lnTo>
                    <a:pt x="458" y="1405"/>
                  </a:lnTo>
                  <a:lnTo>
                    <a:pt x="378" y="1372"/>
                  </a:lnTo>
                  <a:lnTo>
                    <a:pt x="361" y="1285"/>
                  </a:lnTo>
                  <a:lnTo>
                    <a:pt x="452" y="1269"/>
                  </a:lnTo>
                  <a:lnTo>
                    <a:pt x="178" y="1091"/>
                  </a:lnTo>
                  <a:lnTo>
                    <a:pt x="0" y="1107"/>
                  </a:lnTo>
                  <a:lnTo>
                    <a:pt x="96" y="979"/>
                  </a:lnTo>
                  <a:lnTo>
                    <a:pt x="81" y="818"/>
                  </a:lnTo>
                  <a:lnTo>
                    <a:pt x="49" y="804"/>
                  </a:lnTo>
                  <a:lnTo>
                    <a:pt x="71" y="672"/>
                  </a:lnTo>
                  <a:lnTo>
                    <a:pt x="178" y="623"/>
                  </a:lnTo>
                  <a:lnTo>
                    <a:pt x="183" y="534"/>
                  </a:lnTo>
                  <a:lnTo>
                    <a:pt x="291" y="485"/>
                  </a:lnTo>
                  <a:lnTo>
                    <a:pt x="291" y="371"/>
                  </a:lnTo>
                  <a:lnTo>
                    <a:pt x="216" y="284"/>
                  </a:lnTo>
                  <a:lnTo>
                    <a:pt x="216" y="108"/>
                  </a:lnTo>
                  <a:lnTo>
                    <a:pt x="323" y="0"/>
                  </a:lnTo>
                  <a:lnTo>
                    <a:pt x="378" y="59"/>
                  </a:lnTo>
                  <a:lnTo>
                    <a:pt x="361" y="172"/>
                  </a:lnTo>
                  <a:lnTo>
                    <a:pt x="554" y="242"/>
                  </a:lnTo>
                  <a:lnTo>
                    <a:pt x="630" y="178"/>
                  </a:lnTo>
                  <a:lnTo>
                    <a:pt x="726" y="236"/>
                  </a:lnTo>
                  <a:lnTo>
                    <a:pt x="871" y="114"/>
                  </a:lnTo>
                  <a:lnTo>
                    <a:pt x="878" y="129"/>
                  </a:lnTo>
                  <a:lnTo>
                    <a:pt x="925" y="381"/>
                  </a:lnTo>
                  <a:lnTo>
                    <a:pt x="955" y="549"/>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22" name="Freeform 27"/>
            <p:cNvSpPr>
              <a:spLocks noChangeAspect="1"/>
            </p:cNvSpPr>
            <p:nvPr/>
          </p:nvSpPr>
          <p:spPr bwMode="auto">
            <a:xfrm rot="815464">
              <a:off x="2335192" y="2883041"/>
              <a:ext cx="1154121" cy="706411"/>
            </a:xfrm>
            <a:custGeom>
              <a:avLst/>
              <a:gdLst>
                <a:gd name="T0" fmla="*/ 0 w 2832"/>
                <a:gd name="T1" fmla="*/ 0 h 1726"/>
                <a:gd name="T2" fmla="*/ 0 w 2832"/>
                <a:gd name="T3" fmla="*/ 0 h 1726"/>
                <a:gd name="T4" fmla="*/ 0 w 2832"/>
                <a:gd name="T5" fmla="*/ 0 h 1726"/>
                <a:gd name="T6" fmla="*/ 0 w 2832"/>
                <a:gd name="T7" fmla="*/ 0 h 1726"/>
                <a:gd name="T8" fmla="*/ 0 w 2832"/>
                <a:gd name="T9" fmla="*/ 0 h 1726"/>
                <a:gd name="T10" fmla="*/ 0 w 2832"/>
                <a:gd name="T11" fmla="*/ 0 h 1726"/>
                <a:gd name="T12" fmla="*/ 0 w 2832"/>
                <a:gd name="T13" fmla="*/ 0 h 1726"/>
                <a:gd name="T14" fmla="*/ 0 w 2832"/>
                <a:gd name="T15" fmla="*/ 0 h 1726"/>
                <a:gd name="T16" fmla="*/ 0 w 2832"/>
                <a:gd name="T17" fmla="*/ 0 h 1726"/>
                <a:gd name="T18" fmla="*/ 0 w 2832"/>
                <a:gd name="T19" fmla="*/ 0 h 1726"/>
                <a:gd name="T20" fmla="*/ 0 w 2832"/>
                <a:gd name="T21" fmla="*/ 0 h 1726"/>
                <a:gd name="T22" fmla="*/ 0 w 2832"/>
                <a:gd name="T23" fmla="*/ 0 h 1726"/>
                <a:gd name="T24" fmla="*/ 0 w 2832"/>
                <a:gd name="T25" fmla="*/ 0 h 1726"/>
                <a:gd name="T26" fmla="*/ 0 w 2832"/>
                <a:gd name="T27" fmla="*/ 0 h 1726"/>
                <a:gd name="T28" fmla="*/ 0 w 2832"/>
                <a:gd name="T29" fmla="*/ 0 h 1726"/>
                <a:gd name="T30" fmla="*/ 0 w 2832"/>
                <a:gd name="T31" fmla="*/ 0 h 1726"/>
                <a:gd name="T32" fmla="*/ 0 w 2832"/>
                <a:gd name="T33" fmla="*/ 0 h 1726"/>
                <a:gd name="T34" fmla="*/ 0 w 2832"/>
                <a:gd name="T35" fmla="*/ 0 h 1726"/>
                <a:gd name="T36" fmla="*/ 0 w 2832"/>
                <a:gd name="T37" fmla="*/ 0 h 1726"/>
                <a:gd name="T38" fmla="*/ 0 w 2832"/>
                <a:gd name="T39" fmla="*/ 0 h 1726"/>
                <a:gd name="T40" fmla="*/ 0 w 2832"/>
                <a:gd name="T41" fmla="*/ 0 h 1726"/>
                <a:gd name="T42" fmla="*/ 0 w 2832"/>
                <a:gd name="T43" fmla="*/ 0 h 1726"/>
                <a:gd name="T44" fmla="*/ 0 w 2832"/>
                <a:gd name="T45" fmla="*/ 0 h 1726"/>
                <a:gd name="T46" fmla="*/ 0 w 2832"/>
                <a:gd name="T47" fmla="*/ 0 h 1726"/>
                <a:gd name="T48" fmla="*/ 0 w 2832"/>
                <a:gd name="T49" fmla="*/ 0 h 1726"/>
                <a:gd name="T50" fmla="*/ 0 w 2832"/>
                <a:gd name="T51" fmla="*/ 0 h 1726"/>
                <a:gd name="T52" fmla="*/ 0 w 2832"/>
                <a:gd name="T53" fmla="*/ 0 h 1726"/>
                <a:gd name="T54" fmla="*/ 0 w 2832"/>
                <a:gd name="T55" fmla="*/ 0 h 1726"/>
                <a:gd name="T56" fmla="*/ 0 w 2832"/>
                <a:gd name="T57" fmla="*/ 0 h 1726"/>
                <a:gd name="T58" fmla="*/ 0 w 2832"/>
                <a:gd name="T59" fmla="*/ 0 h 1726"/>
                <a:gd name="T60" fmla="*/ 0 w 2832"/>
                <a:gd name="T61" fmla="*/ 0 h 1726"/>
                <a:gd name="T62" fmla="*/ 0 w 2832"/>
                <a:gd name="T63" fmla="*/ 0 h 1726"/>
                <a:gd name="T64" fmla="*/ 0 w 2832"/>
                <a:gd name="T65" fmla="*/ 0 h 1726"/>
                <a:gd name="T66" fmla="*/ 0 w 2832"/>
                <a:gd name="T67" fmla="*/ 0 h 1726"/>
                <a:gd name="T68" fmla="*/ 0 w 2832"/>
                <a:gd name="T69" fmla="*/ 0 h 1726"/>
                <a:gd name="T70" fmla="*/ 0 w 2832"/>
                <a:gd name="T71" fmla="*/ 0 h 1726"/>
                <a:gd name="T72" fmla="*/ 0 w 2832"/>
                <a:gd name="T73" fmla="*/ 0 h 1726"/>
                <a:gd name="T74" fmla="*/ 0 w 2832"/>
                <a:gd name="T75" fmla="*/ 0 h 1726"/>
                <a:gd name="T76" fmla="*/ 0 w 2832"/>
                <a:gd name="T77" fmla="*/ 0 h 1726"/>
                <a:gd name="T78" fmla="*/ 0 w 2832"/>
                <a:gd name="T79" fmla="*/ 0 h 1726"/>
                <a:gd name="T80" fmla="*/ 0 w 2832"/>
                <a:gd name="T81" fmla="*/ 0 h 1726"/>
                <a:gd name="T82" fmla="*/ 0 w 2832"/>
                <a:gd name="T83" fmla="*/ 0 h 1726"/>
                <a:gd name="T84" fmla="*/ 0 w 2832"/>
                <a:gd name="T85" fmla="*/ 0 h 1726"/>
                <a:gd name="T86" fmla="*/ 0 w 2832"/>
                <a:gd name="T87" fmla="*/ 0 h 1726"/>
                <a:gd name="T88" fmla="*/ 0 w 2832"/>
                <a:gd name="T89" fmla="*/ 0 h 1726"/>
                <a:gd name="T90" fmla="*/ 0 w 2832"/>
                <a:gd name="T91" fmla="*/ 0 h 1726"/>
                <a:gd name="T92" fmla="*/ 0 w 2832"/>
                <a:gd name="T93" fmla="*/ 0 h 1726"/>
                <a:gd name="T94" fmla="*/ 0 w 2832"/>
                <a:gd name="T95" fmla="*/ 0 h 1726"/>
                <a:gd name="T96" fmla="*/ 0 w 2832"/>
                <a:gd name="T97" fmla="*/ 0 h 1726"/>
                <a:gd name="T98" fmla="*/ 0 w 2832"/>
                <a:gd name="T99" fmla="*/ 0 h 1726"/>
                <a:gd name="T100" fmla="*/ 0 w 2832"/>
                <a:gd name="T101" fmla="*/ 0 h 1726"/>
                <a:gd name="T102" fmla="*/ 0 w 2832"/>
                <a:gd name="T103" fmla="*/ 0 h 1726"/>
                <a:gd name="T104" fmla="*/ 0 w 2832"/>
                <a:gd name="T105" fmla="*/ 0 h 1726"/>
                <a:gd name="T106" fmla="*/ 0 w 2832"/>
                <a:gd name="T107" fmla="*/ 0 h 1726"/>
                <a:gd name="T108" fmla="*/ 0 w 2832"/>
                <a:gd name="T109" fmla="*/ 0 h 1726"/>
                <a:gd name="T110" fmla="*/ 0 w 2832"/>
                <a:gd name="T111" fmla="*/ 0 h 1726"/>
                <a:gd name="T112" fmla="*/ 0 w 2832"/>
                <a:gd name="T113" fmla="*/ 0 h 1726"/>
                <a:gd name="T114" fmla="*/ 0 w 2832"/>
                <a:gd name="T115" fmla="*/ 0 h 1726"/>
                <a:gd name="T116" fmla="*/ 0 w 2832"/>
                <a:gd name="T117" fmla="*/ 0 h 172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832"/>
                <a:gd name="T178" fmla="*/ 0 h 1726"/>
                <a:gd name="T179" fmla="*/ 2832 w 2832"/>
                <a:gd name="T180" fmla="*/ 1726 h 172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832" h="1726">
                  <a:moveTo>
                    <a:pt x="2790" y="287"/>
                  </a:moveTo>
                  <a:lnTo>
                    <a:pt x="2784" y="403"/>
                  </a:lnTo>
                  <a:lnTo>
                    <a:pt x="2832" y="499"/>
                  </a:lnTo>
                  <a:lnTo>
                    <a:pt x="2597" y="662"/>
                  </a:lnTo>
                  <a:lnTo>
                    <a:pt x="2436" y="694"/>
                  </a:lnTo>
                  <a:lnTo>
                    <a:pt x="2252" y="829"/>
                  </a:lnTo>
                  <a:lnTo>
                    <a:pt x="2188" y="861"/>
                  </a:lnTo>
                  <a:lnTo>
                    <a:pt x="2113" y="861"/>
                  </a:lnTo>
                  <a:lnTo>
                    <a:pt x="2058" y="946"/>
                  </a:lnTo>
                  <a:lnTo>
                    <a:pt x="2000" y="946"/>
                  </a:lnTo>
                  <a:lnTo>
                    <a:pt x="1887" y="925"/>
                  </a:lnTo>
                  <a:lnTo>
                    <a:pt x="1800" y="1001"/>
                  </a:lnTo>
                  <a:lnTo>
                    <a:pt x="1783" y="1145"/>
                  </a:lnTo>
                  <a:lnTo>
                    <a:pt x="1662" y="1242"/>
                  </a:lnTo>
                  <a:lnTo>
                    <a:pt x="1558" y="1603"/>
                  </a:lnTo>
                  <a:lnTo>
                    <a:pt x="1539" y="1623"/>
                  </a:lnTo>
                  <a:lnTo>
                    <a:pt x="1419" y="1726"/>
                  </a:lnTo>
                  <a:lnTo>
                    <a:pt x="1162" y="1580"/>
                  </a:lnTo>
                  <a:lnTo>
                    <a:pt x="887" y="1603"/>
                  </a:lnTo>
                  <a:lnTo>
                    <a:pt x="703" y="1533"/>
                  </a:lnTo>
                  <a:lnTo>
                    <a:pt x="670" y="1436"/>
                  </a:lnTo>
                  <a:lnTo>
                    <a:pt x="484" y="1442"/>
                  </a:lnTo>
                  <a:lnTo>
                    <a:pt x="503" y="1580"/>
                  </a:lnTo>
                  <a:lnTo>
                    <a:pt x="365" y="1603"/>
                  </a:lnTo>
                  <a:lnTo>
                    <a:pt x="322" y="1565"/>
                  </a:lnTo>
                  <a:lnTo>
                    <a:pt x="155" y="1558"/>
                  </a:lnTo>
                  <a:lnTo>
                    <a:pt x="91" y="1629"/>
                  </a:lnTo>
                  <a:lnTo>
                    <a:pt x="10" y="1623"/>
                  </a:lnTo>
                  <a:lnTo>
                    <a:pt x="0" y="1397"/>
                  </a:lnTo>
                  <a:lnTo>
                    <a:pt x="119" y="1219"/>
                  </a:lnTo>
                  <a:lnTo>
                    <a:pt x="193" y="1145"/>
                  </a:lnTo>
                  <a:lnTo>
                    <a:pt x="348" y="1152"/>
                  </a:lnTo>
                  <a:lnTo>
                    <a:pt x="322" y="1001"/>
                  </a:lnTo>
                  <a:lnTo>
                    <a:pt x="574" y="855"/>
                  </a:lnTo>
                  <a:lnTo>
                    <a:pt x="429" y="774"/>
                  </a:lnTo>
                  <a:lnTo>
                    <a:pt x="332" y="848"/>
                  </a:lnTo>
                  <a:lnTo>
                    <a:pt x="252" y="742"/>
                  </a:lnTo>
                  <a:lnTo>
                    <a:pt x="339" y="662"/>
                  </a:lnTo>
                  <a:lnTo>
                    <a:pt x="435" y="429"/>
                  </a:lnTo>
                  <a:lnTo>
                    <a:pt x="339" y="291"/>
                  </a:lnTo>
                  <a:lnTo>
                    <a:pt x="381" y="242"/>
                  </a:lnTo>
                  <a:lnTo>
                    <a:pt x="558" y="323"/>
                  </a:lnTo>
                  <a:lnTo>
                    <a:pt x="670" y="461"/>
                  </a:lnTo>
                  <a:lnTo>
                    <a:pt x="791" y="429"/>
                  </a:lnTo>
                  <a:lnTo>
                    <a:pt x="871" y="499"/>
                  </a:lnTo>
                  <a:lnTo>
                    <a:pt x="935" y="435"/>
                  </a:lnTo>
                  <a:lnTo>
                    <a:pt x="913" y="268"/>
                  </a:lnTo>
                  <a:lnTo>
                    <a:pt x="871" y="193"/>
                  </a:lnTo>
                  <a:lnTo>
                    <a:pt x="984" y="64"/>
                  </a:lnTo>
                  <a:lnTo>
                    <a:pt x="1306" y="54"/>
                  </a:lnTo>
                  <a:lnTo>
                    <a:pt x="1355" y="0"/>
                  </a:lnTo>
                  <a:lnTo>
                    <a:pt x="1446" y="41"/>
                  </a:lnTo>
                  <a:lnTo>
                    <a:pt x="1836" y="270"/>
                  </a:lnTo>
                  <a:lnTo>
                    <a:pt x="2226" y="442"/>
                  </a:lnTo>
                  <a:lnTo>
                    <a:pt x="2404" y="435"/>
                  </a:lnTo>
                  <a:lnTo>
                    <a:pt x="2478" y="371"/>
                  </a:lnTo>
                  <a:lnTo>
                    <a:pt x="2606" y="365"/>
                  </a:lnTo>
                  <a:lnTo>
                    <a:pt x="2655" y="300"/>
                  </a:lnTo>
                  <a:lnTo>
                    <a:pt x="2790" y="287"/>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23" name="Freeform 28"/>
            <p:cNvSpPr>
              <a:spLocks noChangeAspect="1"/>
            </p:cNvSpPr>
            <p:nvPr/>
          </p:nvSpPr>
          <p:spPr bwMode="auto">
            <a:xfrm rot="815464">
              <a:off x="2049440" y="2475068"/>
              <a:ext cx="1520837" cy="874680"/>
            </a:xfrm>
            <a:custGeom>
              <a:avLst/>
              <a:gdLst>
                <a:gd name="T0" fmla="*/ 0 w 3732"/>
                <a:gd name="T1" fmla="*/ 0 h 2132"/>
                <a:gd name="T2" fmla="*/ 0 w 3732"/>
                <a:gd name="T3" fmla="*/ 0 h 2132"/>
                <a:gd name="T4" fmla="*/ 0 w 3732"/>
                <a:gd name="T5" fmla="*/ 0 h 2132"/>
                <a:gd name="T6" fmla="*/ 0 w 3732"/>
                <a:gd name="T7" fmla="*/ 0 h 2132"/>
                <a:gd name="T8" fmla="*/ 0 w 3732"/>
                <a:gd name="T9" fmla="*/ 0 h 2132"/>
                <a:gd name="T10" fmla="*/ 0 w 3732"/>
                <a:gd name="T11" fmla="*/ 0 h 2132"/>
                <a:gd name="T12" fmla="*/ 0 w 3732"/>
                <a:gd name="T13" fmla="*/ 0 h 2132"/>
                <a:gd name="T14" fmla="*/ 0 w 3732"/>
                <a:gd name="T15" fmla="*/ 0 h 2132"/>
                <a:gd name="T16" fmla="*/ 0 w 3732"/>
                <a:gd name="T17" fmla="*/ 0 h 2132"/>
                <a:gd name="T18" fmla="*/ 0 w 3732"/>
                <a:gd name="T19" fmla="*/ 0 h 2132"/>
                <a:gd name="T20" fmla="*/ 0 w 3732"/>
                <a:gd name="T21" fmla="*/ 0 h 2132"/>
                <a:gd name="T22" fmla="*/ 0 w 3732"/>
                <a:gd name="T23" fmla="*/ 0 h 2132"/>
                <a:gd name="T24" fmla="*/ 0 w 3732"/>
                <a:gd name="T25" fmla="*/ 0 h 2132"/>
                <a:gd name="T26" fmla="*/ 0 w 3732"/>
                <a:gd name="T27" fmla="*/ 0 h 2132"/>
                <a:gd name="T28" fmla="*/ 0 w 3732"/>
                <a:gd name="T29" fmla="*/ 0 h 2132"/>
                <a:gd name="T30" fmla="*/ 0 w 3732"/>
                <a:gd name="T31" fmla="*/ 0 h 2132"/>
                <a:gd name="T32" fmla="*/ 0 w 3732"/>
                <a:gd name="T33" fmla="*/ 0 h 2132"/>
                <a:gd name="T34" fmla="*/ 0 w 3732"/>
                <a:gd name="T35" fmla="*/ 0 h 2132"/>
                <a:gd name="T36" fmla="*/ 0 w 3732"/>
                <a:gd name="T37" fmla="*/ 0 h 2132"/>
                <a:gd name="T38" fmla="*/ 0 w 3732"/>
                <a:gd name="T39" fmla="*/ 0 h 2132"/>
                <a:gd name="T40" fmla="*/ 0 w 3732"/>
                <a:gd name="T41" fmla="*/ 0 h 2132"/>
                <a:gd name="T42" fmla="*/ 0 w 3732"/>
                <a:gd name="T43" fmla="*/ 0 h 2132"/>
                <a:gd name="T44" fmla="*/ 0 w 3732"/>
                <a:gd name="T45" fmla="*/ 0 h 2132"/>
                <a:gd name="T46" fmla="*/ 0 w 3732"/>
                <a:gd name="T47" fmla="*/ 0 h 2132"/>
                <a:gd name="T48" fmla="*/ 0 w 3732"/>
                <a:gd name="T49" fmla="*/ 0 h 2132"/>
                <a:gd name="T50" fmla="*/ 0 w 3732"/>
                <a:gd name="T51" fmla="*/ 0 h 2132"/>
                <a:gd name="T52" fmla="*/ 0 w 3732"/>
                <a:gd name="T53" fmla="*/ 0 h 2132"/>
                <a:gd name="T54" fmla="*/ 0 w 3732"/>
                <a:gd name="T55" fmla="*/ 0 h 2132"/>
                <a:gd name="T56" fmla="*/ 0 w 3732"/>
                <a:gd name="T57" fmla="*/ 0 h 2132"/>
                <a:gd name="T58" fmla="*/ 0 w 3732"/>
                <a:gd name="T59" fmla="*/ 0 h 2132"/>
                <a:gd name="T60" fmla="*/ 0 w 3732"/>
                <a:gd name="T61" fmla="*/ 0 h 2132"/>
                <a:gd name="T62" fmla="*/ 0 w 3732"/>
                <a:gd name="T63" fmla="*/ 0 h 2132"/>
                <a:gd name="T64" fmla="*/ 0 w 3732"/>
                <a:gd name="T65" fmla="*/ 0 h 2132"/>
                <a:gd name="T66" fmla="*/ 0 w 3732"/>
                <a:gd name="T67" fmla="*/ 0 h 2132"/>
                <a:gd name="T68" fmla="*/ 0 w 3732"/>
                <a:gd name="T69" fmla="*/ 0 h 2132"/>
                <a:gd name="T70" fmla="*/ 0 w 3732"/>
                <a:gd name="T71" fmla="*/ 0 h 2132"/>
                <a:gd name="T72" fmla="*/ 0 w 3732"/>
                <a:gd name="T73" fmla="*/ 0 h 2132"/>
                <a:gd name="T74" fmla="*/ 0 w 3732"/>
                <a:gd name="T75" fmla="*/ 0 h 2132"/>
                <a:gd name="T76" fmla="*/ 0 w 3732"/>
                <a:gd name="T77" fmla="*/ 0 h 2132"/>
                <a:gd name="T78" fmla="*/ 0 w 3732"/>
                <a:gd name="T79" fmla="*/ 0 h 2132"/>
                <a:gd name="T80" fmla="*/ 0 w 3732"/>
                <a:gd name="T81" fmla="*/ 0 h 2132"/>
                <a:gd name="T82" fmla="*/ 0 w 3732"/>
                <a:gd name="T83" fmla="*/ 0 h 2132"/>
                <a:gd name="T84" fmla="*/ 0 w 3732"/>
                <a:gd name="T85" fmla="*/ 0 h 2132"/>
                <a:gd name="T86" fmla="*/ 0 w 3732"/>
                <a:gd name="T87" fmla="*/ 0 h 2132"/>
                <a:gd name="T88" fmla="*/ 0 w 3732"/>
                <a:gd name="T89" fmla="*/ 0 h 2132"/>
                <a:gd name="T90" fmla="*/ 0 w 3732"/>
                <a:gd name="T91" fmla="*/ 0 h 2132"/>
                <a:gd name="T92" fmla="*/ 0 w 3732"/>
                <a:gd name="T93" fmla="*/ 0 h 213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732"/>
                <a:gd name="T142" fmla="*/ 0 h 2132"/>
                <a:gd name="T143" fmla="*/ 3732 w 3732"/>
                <a:gd name="T144" fmla="*/ 2132 h 213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732" h="2132">
                  <a:moveTo>
                    <a:pt x="1862" y="977"/>
                  </a:moveTo>
                  <a:lnTo>
                    <a:pt x="2184" y="967"/>
                  </a:lnTo>
                  <a:lnTo>
                    <a:pt x="2233" y="913"/>
                  </a:lnTo>
                  <a:lnTo>
                    <a:pt x="2324" y="954"/>
                  </a:lnTo>
                  <a:lnTo>
                    <a:pt x="2714" y="1183"/>
                  </a:lnTo>
                  <a:lnTo>
                    <a:pt x="3104" y="1355"/>
                  </a:lnTo>
                  <a:lnTo>
                    <a:pt x="3282" y="1348"/>
                  </a:lnTo>
                  <a:lnTo>
                    <a:pt x="3356" y="1284"/>
                  </a:lnTo>
                  <a:lnTo>
                    <a:pt x="3484" y="1278"/>
                  </a:lnTo>
                  <a:lnTo>
                    <a:pt x="3533" y="1213"/>
                  </a:lnTo>
                  <a:lnTo>
                    <a:pt x="3668" y="1200"/>
                  </a:lnTo>
                  <a:lnTo>
                    <a:pt x="3694" y="1194"/>
                  </a:lnTo>
                  <a:lnTo>
                    <a:pt x="3732" y="1117"/>
                  </a:lnTo>
                  <a:lnTo>
                    <a:pt x="3662" y="1058"/>
                  </a:lnTo>
                  <a:lnTo>
                    <a:pt x="3732" y="994"/>
                  </a:lnTo>
                  <a:lnTo>
                    <a:pt x="3726" y="987"/>
                  </a:lnTo>
                  <a:lnTo>
                    <a:pt x="3726" y="858"/>
                  </a:lnTo>
                  <a:lnTo>
                    <a:pt x="3501" y="678"/>
                  </a:lnTo>
                  <a:lnTo>
                    <a:pt x="3371" y="678"/>
                  </a:lnTo>
                  <a:lnTo>
                    <a:pt x="3388" y="484"/>
                  </a:lnTo>
                  <a:lnTo>
                    <a:pt x="3259" y="374"/>
                  </a:lnTo>
                  <a:lnTo>
                    <a:pt x="3242" y="503"/>
                  </a:lnTo>
                  <a:lnTo>
                    <a:pt x="3323" y="697"/>
                  </a:lnTo>
                  <a:lnTo>
                    <a:pt x="3323" y="871"/>
                  </a:lnTo>
                  <a:lnTo>
                    <a:pt x="3210" y="922"/>
                  </a:lnTo>
                  <a:lnTo>
                    <a:pt x="3162" y="1032"/>
                  </a:lnTo>
                  <a:lnTo>
                    <a:pt x="3066" y="967"/>
                  </a:lnTo>
                  <a:lnTo>
                    <a:pt x="3146" y="890"/>
                  </a:lnTo>
                  <a:lnTo>
                    <a:pt x="3113" y="774"/>
                  </a:lnTo>
                  <a:lnTo>
                    <a:pt x="2920" y="806"/>
                  </a:lnTo>
                  <a:lnTo>
                    <a:pt x="2775" y="729"/>
                  </a:lnTo>
                  <a:lnTo>
                    <a:pt x="2629" y="793"/>
                  </a:lnTo>
                  <a:lnTo>
                    <a:pt x="2532" y="710"/>
                  </a:lnTo>
                  <a:lnTo>
                    <a:pt x="2727" y="664"/>
                  </a:lnTo>
                  <a:lnTo>
                    <a:pt x="2742" y="568"/>
                  </a:lnTo>
                  <a:lnTo>
                    <a:pt x="2549" y="549"/>
                  </a:lnTo>
                  <a:lnTo>
                    <a:pt x="2485" y="632"/>
                  </a:lnTo>
                  <a:lnTo>
                    <a:pt x="2420" y="568"/>
                  </a:lnTo>
                  <a:lnTo>
                    <a:pt x="2129" y="549"/>
                  </a:lnTo>
                  <a:lnTo>
                    <a:pt x="2065" y="600"/>
                  </a:lnTo>
                  <a:lnTo>
                    <a:pt x="1968" y="549"/>
                  </a:lnTo>
                  <a:lnTo>
                    <a:pt x="1855" y="664"/>
                  </a:lnTo>
                  <a:lnTo>
                    <a:pt x="1711" y="613"/>
                  </a:lnTo>
                  <a:lnTo>
                    <a:pt x="1775" y="407"/>
                  </a:lnTo>
                  <a:lnTo>
                    <a:pt x="1936" y="439"/>
                  </a:lnTo>
                  <a:lnTo>
                    <a:pt x="1952" y="212"/>
                  </a:lnTo>
                  <a:lnTo>
                    <a:pt x="1743" y="0"/>
                  </a:lnTo>
                  <a:lnTo>
                    <a:pt x="1775" y="225"/>
                  </a:lnTo>
                  <a:lnTo>
                    <a:pt x="1565" y="354"/>
                  </a:lnTo>
                  <a:lnTo>
                    <a:pt x="1548" y="536"/>
                  </a:lnTo>
                  <a:lnTo>
                    <a:pt x="1488" y="574"/>
                  </a:lnTo>
                  <a:lnTo>
                    <a:pt x="1452" y="600"/>
                  </a:lnTo>
                  <a:lnTo>
                    <a:pt x="1307" y="419"/>
                  </a:lnTo>
                  <a:lnTo>
                    <a:pt x="1049" y="419"/>
                  </a:lnTo>
                  <a:lnTo>
                    <a:pt x="904" y="516"/>
                  </a:lnTo>
                  <a:lnTo>
                    <a:pt x="839" y="664"/>
                  </a:lnTo>
                  <a:lnTo>
                    <a:pt x="694" y="503"/>
                  </a:lnTo>
                  <a:lnTo>
                    <a:pt x="598" y="310"/>
                  </a:lnTo>
                  <a:lnTo>
                    <a:pt x="517" y="407"/>
                  </a:lnTo>
                  <a:lnTo>
                    <a:pt x="533" y="600"/>
                  </a:lnTo>
                  <a:lnTo>
                    <a:pt x="342" y="568"/>
                  </a:lnTo>
                  <a:lnTo>
                    <a:pt x="282" y="574"/>
                  </a:lnTo>
                  <a:lnTo>
                    <a:pt x="178" y="719"/>
                  </a:lnTo>
                  <a:lnTo>
                    <a:pt x="242" y="833"/>
                  </a:lnTo>
                  <a:lnTo>
                    <a:pt x="178" y="1009"/>
                  </a:lnTo>
                  <a:lnTo>
                    <a:pt x="65" y="1106"/>
                  </a:lnTo>
                  <a:lnTo>
                    <a:pt x="0" y="1161"/>
                  </a:lnTo>
                  <a:lnTo>
                    <a:pt x="23" y="1348"/>
                  </a:lnTo>
                  <a:lnTo>
                    <a:pt x="259" y="1581"/>
                  </a:lnTo>
                  <a:lnTo>
                    <a:pt x="388" y="1575"/>
                  </a:lnTo>
                  <a:lnTo>
                    <a:pt x="410" y="1677"/>
                  </a:lnTo>
                  <a:lnTo>
                    <a:pt x="555" y="1710"/>
                  </a:lnTo>
                  <a:lnTo>
                    <a:pt x="765" y="1838"/>
                  </a:lnTo>
                  <a:lnTo>
                    <a:pt x="839" y="1948"/>
                  </a:lnTo>
                  <a:lnTo>
                    <a:pt x="991" y="1978"/>
                  </a:lnTo>
                  <a:lnTo>
                    <a:pt x="997" y="2132"/>
                  </a:lnTo>
                  <a:lnTo>
                    <a:pt x="1071" y="2058"/>
                  </a:lnTo>
                  <a:lnTo>
                    <a:pt x="1226" y="2065"/>
                  </a:lnTo>
                  <a:lnTo>
                    <a:pt x="1200" y="1914"/>
                  </a:lnTo>
                  <a:lnTo>
                    <a:pt x="1452" y="1768"/>
                  </a:lnTo>
                  <a:lnTo>
                    <a:pt x="1307" y="1687"/>
                  </a:lnTo>
                  <a:lnTo>
                    <a:pt x="1210" y="1761"/>
                  </a:lnTo>
                  <a:lnTo>
                    <a:pt x="1130" y="1655"/>
                  </a:lnTo>
                  <a:lnTo>
                    <a:pt x="1217" y="1575"/>
                  </a:lnTo>
                  <a:lnTo>
                    <a:pt x="1313" y="1342"/>
                  </a:lnTo>
                  <a:lnTo>
                    <a:pt x="1217" y="1204"/>
                  </a:lnTo>
                  <a:lnTo>
                    <a:pt x="1259" y="1155"/>
                  </a:lnTo>
                  <a:lnTo>
                    <a:pt x="1436" y="1236"/>
                  </a:lnTo>
                  <a:lnTo>
                    <a:pt x="1548" y="1374"/>
                  </a:lnTo>
                  <a:lnTo>
                    <a:pt x="1669" y="1342"/>
                  </a:lnTo>
                  <a:lnTo>
                    <a:pt x="1749" y="1412"/>
                  </a:lnTo>
                  <a:lnTo>
                    <a:pt x="1813" y="1348"/>
                  </a:lnTo>
                  <a:lnTo>
                    <a:pt x="1791" y="1181"/>
                  </a:lnTo>
                  <a:lnTo>
                    <a:pt x="1749" y="1106"/>
                  </a:lnTo>
                  <a:lnTo>
                    <a:pt x="1862" y="977"/>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24" name="Freeform 29"/>
            <p:cNvSpPr>
              <a:spLocks noChangeAspect="1"/>
            </p:cNvSpPr>
            <p:nvPr/>
          </p:nvSpPr>
          <p:spPr bwMode="auto">
            <a:xfrm rot="815464">
              <a:off x="2522519" y="4146644"/>
              <a:ext cx="401640" cy="293676"/>
            </a:xfrm>
            <a:custGeom>
              <a:avLst/>
              <a:gdLst>
                <a:gd name="T0" fmla="*/ 0 w 987"/>
                <a:gd name="T1" fmla="*/ 0 h 719"/>
                <a:gd name="T2" fmla="*/ 0 w 987"/>
                <a:gd name="T3" fmla="*/ 0 h 719"/>
                <a:gd name="T4" fmla="*/ 0 w 987"/>
                <a:gd name="T5" fmla="*/ 0 h 719"/>
                <a:gd name="T6" fmla="*/ 0 w 987"/>
                <a:gd name="T7" fmla="*/ 0 h 719"/>
                <a:gd name="T8" fmla="*/ 0 w 987"/>
                <a:gd name="T9" fmla="*/ 0 h 719"/>
                <a:gd name="T10" fmla="*/ 0 w 987"/>
                <a:gd name="T11" fmla="*/ 0 h 719"/>
                <a:gd name="T12" fmla="*/ 0 w 987"/>
                <a:gd name="T13" fmla="*/ 0 h 719"/>
                <a:gd name="T14" fmla="*/ 0 w 987"/>
                <a:gd name="T15" fmla="*/ 0 h 719"/>
                <a:gd name="T16" fmla="*/ 0 w 987"/>
                <a:gd name="T17" fmla="*/ 0 h 719"/>
                <a:gd name="T18" fmla="*/ 0 w 987"/>
                <a:gd name="T19" fmla="*/ 0 h 719"/>
                <a:gd name="T20" fmla="*/ 0 w 987"/>
                <a:gd name="T21" fmla="*/ 0 h 719"/>
                <a:gd name="T22" fmla="*/ 0 w 987"/>
                <a:gd name="T23" fmla="*/ 0 h 719"/>
                <a:gd name="T24" fmla="*/ 0 w 987"/>
                <a:gd name="T25" fmla="*/ 0 h 719"/>
                <a:gd name="T26" fmla="*/ 0 w 987"/>
                <a:gd name="T27" fmla="*/ 0 h 719"/>
                <a:gd name="T28" fmla="*/ 0 w 987"/>
                <a:gd name="T29" fmla="*/ 0 h 719"/>
                <a:gd name="T30" fmla="*/ 0 w 987"/>
                <a:gd name="T31" fmla="*/ 0 h 719"/>
                <a:gd name="T32" fmla="*/ 0 w 987"/>
                <a:gd name="T33" fmla="*/ 0 h 719"/>
                <a:gd name="T34" fmla="*/ 0 w 987"/>
                <a:gd name="T35" fmla="*/ 0 h 719"/>
                <a:gd name="T36" fmla="*/ 0 w 987"/>
                <a:gd name="T37" fmla="*/ 0 h 719"/>
                <a:gd name="T38" fmla="*/ 0 w 987"/>
                <a:gd name="T39" fmla="*/ 0 h 719"/>
                <a:gd name="T40" fmla="*/ 0 w 987"/>
                <a:gd name="T41" fmla="*/ 0 h 719"/>
                <a:gd name="T42" fmla="*/ 0 w 987"/>
                <a:gd name="T43" fmla="*/ 0 h 71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987"/>
                <a:gd name="T67" fmla="*/ 0 h 719"/>
                <a:gd name="T68" fmla="*/ 987 w 987"/>
                <a:gd name="T69" fmla="*/ 719 h 719"/>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987" h="719">
                  <a:moveTo>
                    <a:pt x="936" y="484"/>
                  </a:moveTo>
                  <a:lnTo>
                    <a:pt x="845" y="445"/>
                  </a:lnTo>
                  <a:lnTo>
                    <a:pt x="813" y="354"/>
                  </a:lnTo>
                  <a:lnTo>
                    <a:pt x="700" y="354"/>
                  </a:lnTo>
                  <a:lnTo>
                    <a:pt x="620" y="225"/>
                  </a:lnTo>
                  <a:lnTo>
                    <a:pt x="613" y="83"/>
                  </a:lnTo>
                  <a:lnTo>
                    <a:pt x="555" y="64"/>
                  </a:lnTo>
                  <a:lnTo>
                    <a:pt x="436" y="106"/>
                  </a:lnTo>
                  <a:lnTo>
                    <a:pt x="291" y="0"/>
                  </a:lnTo>
                  <a:lnTo>
                    <a:pt x="226" y="9"/>
                  </a:lnTo>
                  <a:lnTo>
                    <a:pt x="149" y="70"/>
                  </a:lnTo>
                  <a:lnTo>
                    <a:pt x="113" y="235"/>
                  </a:lnTo>
                  <a:lnTo>
                    <a:pt x="0" y="332"/>
                  </a:lnTo>
                  <a:lnTo>
                    <a:pt x="33" y="445"/>
                  </a:lnTo>
                  <a:lnTo>
                    <a:pt x="120" y="477"/>
                  </a:lnTo>
                  <a:lnTo>
                    <a:pt x="113" y="606"/>
                  </a:lnTo>
                  <a:lnTo>
                    <a:pt x="274" y="606"/>
                  </a:lnTo>
                  <a:lnTo>
                    <a:pt x="355" y="719"/>
                  </a:lnTo>
                  <a:lnTo>
                    <a:pt x="452" y="622"/>
                  </a:lnTo>
                  <a:lnTo>
                    <a:pt x="807" y="655"/>
                  </a:lnTo>
                  <a:lnTo>
                    <a:pt x="987" y="590"/>
                  </a:lnTo>
                  <a:lnTo>
                    <a:pt x="936" y="484"/>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25" name="Freeform 30"/>
            <p:cNvSpPr>
              <a:spLocks noChangeAspect="1"/>
            </p:cNvSpPr>
            <p:nvPr/>
          </p:nvSpPr>
          <p:spPr bwMode="auto">
            <a:xfrm rot="815464">
              <a:off x="2236766" y="4002186"/>
              <a:ext cx="352428" cy="444483"/>
            </a:xfrm>
            <a:custGeom>
              <a:avLst/>
              <a:gdLst>
                <a:gd name="T0" fmla="*/ 0 w 852"/>
                <a:gd name="T1" fmla="*/ 0 h 1073"/>
                <a:gd name="T2" fmla="*/ 0 w 852"/>
                <a:gd name="T3" fmla="*/ 0 h 1073"/>
                <a:gd name="T4" fmla="*/ 0 w 852"/>
                <a:gd name="T5" fmla="*/ 0 h 1073"/>
                <a:gd name="T6" fmla="*/ 0 w 852"/>
                <a:gd name="T7" fmla="*/ 0 h 1073"/>
                <a:gd name="T8" fmla="*/ 0 w 852"/>
                <a:gd name="T9" fmla="*/ 0 h 1073"/>
                <a:gd name="T10" fmla="*/ 0 w 852"/>
                <a:gd name="T11" fmla="*/ 0 h 1073"/>
                <a:gd name="T12" fmla="*/ 0 w 852"/>
                <a:gd name="T13" fmla="*/ 0 h 1073"/>
                <a:gd name="T14" fmla="*/ 0 w 852"/>
                <a:gd name="T15" fmla="*/ 0 h 1073"/>
                <a:gd name="T16" fmla="*/ 0 w 852"/>
                <a:gd name="T17" fmla="*/ 0 h 1073"/>
                <a:gd name="T18" fmla="*/ 0 w 852"/>
                <a:gd name="T19" fmla="*/ 0 h 1073"/>
                <a:gd name="T20" fmla="*/ 0 w 852"/>
                <a:gd name="T21" fmla="*/ 0 h 1073"/>
                <a:gd name="T22" fmla="*/ 0 w 852"/>
                <a:gd name="T23" fmla="*/ 0 h 1073"/>
                <a:gd name="T24" fmla="*/ 0 w 852"/>
                <a:gd name="T25" fmla="*/ 0 h 1073"/>
                <a:gd name="T26" fmla="*/ 0 w 852"/>
                <a:gd name="T27" fmla="*/ 0 h 1073"/>
                <a:gd name="T28" fmla="*/ 0 w 852"/>
                <a:gd name="T29" fmla="*/ 0 h 1073"/>
                <a:gd name="T30" fmla="*/ 0 w 852"/>
                <a:gd name="T31" fmla="*/ 0 h 1073"/>
                <a:gd name="T32" fmla="*/ 0 w 852"/>
                <a:gd name="T33" fmla="*/ 0 h 1073"/>
                <a:gd name="T34" fmla="*/ 0 w 852"/>
                <a:gd name="T35" fmla="*/ 0 h 1073"/>
                <a:gd name="T36" fmla="*/ 0 w 852"/>
                <a:gd name="T37" fmla="*/ 0 h 1073"/>
                <a:gd name="T38" fmla="*/ 0 w 852"/>
                <a:gd name="T39" fmla="*/ 0 h 1073"/>
                <a:gd name="T40" fmla="*/ 0 w 852"/>
                <a:gd name="T41" fmla="*/ 0 h 1073"/>
                <a:gd name="T42" fmla="*/ 0 w 852"/>
                <a:gd name="T43" fmla="*/ 0 h 1073"/>
                <a:gd name="T44" fmla="*/ 0 w 852"/>
                <a:gd name="T45" fmla="*/ 0 h 1073"/>
                <a:gd name="T46" fmla="*/ 0 w 852"/>
                <a:gd name="T47" fmla="*/ 0 h 1073"/>
                <a:gd name="T48" fmla="*/ 0 w 852"/>
                <a:gd name="T49" fmla="*/ 0 h 1073"/>
                <a:gd name="T50" fmla="*/ 0 w 852"/>
                <a:gd name="T51" fmla="*/ 0 h 1073"/>
                <a:gd name="T52" fmla="*/ 0 w 852"/>
                <a:gd name="T53" fmla="*/ 0 h 1073"/>
                <a:gd name="T54" fmla="*/ 0 w 852"/>
                <a:gd name="T55" fmla="*/ 0 h 1073"/>
                <a:gd name="T56" fmla="*/ 0 w 852"/>
                <a:gd name="T57" fmla="*/ 0 h 1073"/>
                <a:gd name="T58" fmla="*/ 0 w 852"/>
                <a:gd name="T59" fmla="*/ 0 h 1073"/>
                <a:gd name="T60" fmla="*/ 0 w 852"/>
                <a:gd name="T61" fmla="*/ 0 h 1073"/>
                <a:gd name="T62" fmla="*/ 0 w 852"/>
                <a:gd name="T63" fmla="*/ 0 h 1073"/>
                <a:gd name="T64" fmla="*/ 0 w 852"/>
                <a:gd name="T65" fmla="*/ 0 h 107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52"/>
                <a:gd name="T100" fmla="*/ 0 h 1073"/>
                <a:gd name="T101" fmla="*/ 852 w 852"/>
                <a:gd name="T102" fmla="*/ 1073 h 107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52" h="1073">
                  <a:moveTo>
                    <a:pt x="0" y="944"/>
                  </a:moveTo>
                  <a:lnTo>
                    <a:pt x="16" y="799"/>
                  </a:lnTo>
                  <a:lnTo>
                    <a:pt x="178" y="547"/>
                  </a:lnTo>
                  <a:lnTo>
                    <a:pt x="307" y="558"/>
                  </a:lnTo>
                  <a:lnTo>
                    <a:pt x="397" y="412"/>
                  </a:lnTo>
                  <a:lnTo>
                    <a:pt x="106" y="386"/>
                  </a:lnTo>
                  <a:lnTo>
                    <a:pt x="58" y="299"/>
                  </a:lnTo>
                  <a:lnTo>
                    <a:pt x="32" y="187"/>
                  </a:lnTo>
                  <a:lnTo>
                    <a:pt x="113" y="122"/>
                  </a:lnTo>
                  <a:lnTo>
                    <a:pt x="225" y="193"/>
                  </a:lnTo>
                  <a:lnTo>
                    <a:pt x="178" y="242"/>
                  </a:lnTo>
                  <a:lnTo>
                    <a:pt x="290" y="267"/>
                  </a:lnTo>
                  <a:lnTo>
                    <a:pt x="462" y="210"/>
                  </a:lnTo>
                  <a:lnTo>
                    <a:pt x="462" y="47"/>
                  </a:lnTo>
                  <a:lnTo>
                    <a:pt x="500" y="0"/>
                  </a:lnTo>
                  <a:lnTo>
                    <a:pt x="629" y="128"/>
                  </a:lnTo>
                  <a:lnTo>
                    <a:pt x="757" y="128"/>
                  </a:lnTo>
                  <a:lnTo>
                    <a:pt x="852" y="231"/>
                  </a:lnTo>
                  <a:lnTo>
                    <a:pt x="816" y="396"/>
                  </a:lnTo>
                  <a:lnTo>
                    <a:pt x="703" y="493"/>
                  </a:lnTo>
                  <a:lnTo>
                    <a:pt x="736" y="606"/>
                  </a:lnTo>
                  <a:lnTo>
                    <a:pt x="823" y="638"/>
                  </a:lnTo>
                  <a:lnTo>
                    <a:pt x="816" y="767"/>
                  </a:lnTo>
                  <a:lnTo>
                    <a:pt x="623" y="767"/>
                  </a:lnTo>
                  <a:lnTo>
                    <a:pt x="477" y="687"/>
                  </a:lnTo>
                  <a:lnTo>
                    <a:pt x="413" y="848"/>
                  </a:lnTo>
                  <a:lnTo>
                    <a:pt x="494" y="1026"/>
                  </a:lnTo>
                  <a:lnTo>
                    <a:pt x="252" y="977"/>
                  </a:lnTo>
                  <a:lnTo>
                    <a:pt x="267" y="1073"/>
                  </a:lnTo>
                  <a:lnTo>
                    <a:pt x="113" y="1071"/>
                  </a:lnTo>
                  <a:lnTo>
                    <a:pt x="155" y="999"/>
                  </a:lnTo>
                  <a:lnTo>
                    <a:pt x="106" y="944"/>
                  </a:lnTo>
                  <a:lnTo>
                    <a:pt x="0" y="944"/>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26" name="Freeform 31"/>
            <p:cNvSpPr>
              <a:spLocks noChangeAspect="1"/>
            </p:cNvSpPr>
            <p:nvPr/>
          </p:nvSpPr>
          <p:spPr bwMode="auto">
            <a:xfrm rot="815464">
              <a:off x="2035152" y="3814868"/>
              <a:ext cx="415928" cy="582591"/>
            </a:xfrm>
            <a:custGeom>
              <a:avLst/>
              <a:gdLst>
                <a:gd name="T0" fmla="*/ 0 w 1017"/>
                <a:gd name="T1" fmla="*/ 0 h 1420"/>
                <a:gd name="T2" fmla="*/ 0 w 1017"/>
                <a:gd name="T3" fmla="*/ 0 h 1420"/>
                <a:gd name="T4" fmla="*/ 0 w 1017"/>
                <a:gd name="T5" fmla="*/ 0 h 1420"/>
                <a:gd name="T6" fmla="*/ 0 w 1017"/>
                <a:gd name="T7" fmla="*/ 0 h 1420"/>
                <a:gd name="T8" fmla="*/ 0 w 1017"/>
                <a:gd name="T9" fmla="*/ 0 h 1420"/>
                <a:gd name="T10" fmla="*/ 0 w 1017"/>
                <a:gd name="T11" fmla="*/ 0 h 1420"/>
                <a:gd name="T12" fmla="*/ 0 w 1017"/>
                <a:gd name="T13" fmla="*/ 0 h 1420"/>
                <a:gd name="T14" fmla="*/ 0 w 1017"/>
                <a:gd name="T15" fmla="*/ 0 h 1420"/>
                <a:gd name="T16" fmla="*/ 0 w 1017"/>
                <a:gd name="T17" fmla="*/ 0 h 1420"/>
                <a:gd name="T18" fmla="*/ 0 w 1017"/>
                <a:gd name="T19" fmla="*/ 0 h 1420"/>
                <a:gd name="T20" fmla="*/ 0 w 1017"/>
                <a:gd name="T21" fmla="*/ 0 h 1420"/>
                <a:gd name="T22" fmla="*/ 0 w 1017"/>
                <a:gd name="T23" fmla="*/ 0 h 1420"/>
                <a:gd name="T24" fmla="*/ 0 w 1017"/>
                <a:gd name="T25" fmla="*/ 0 h 1420"/>
                <a:gd name="T26" fmla="*/ 0 w 1017"/>
                <a:gd name="T27" fmla="*/ 0 h 1420"/>
                <a:gd name="T28" fmla="*/ 0 w 1017"/>
                <a:gd name="T29" fmla="*/ 0 h 1420"/>
                <a:gd name="T30" fmla="*/ 0 w 1017"/>
                <a:gd name="T31" fmla="*/ 0 h 1420"/>
                <a:gd name="T32" fmla="*/ 0 w 1017"/>
                <a:gd name="T33" fmla="*/ 0 h 1420"/>
                <a:gd name="T34" fmla="*/ 0 w 1017"/>
                <a:gd name="T35" fmla="*/ 0 h 1420"/>
                <a:gd name="T36" fmla="*/ 0 w 1017"/>
                <a:gd name="T37" fmla="*/ 0 h 1420"/>
                <a:gd name="T38" fmla="*/ 0 w 1017"/>
                <a:gd name="T39" fmla="*/ 0 h 1420"/>
                <a:gd name="T40" fmla="*/ 0 w 1017"/>
                <a:gd name="T41" fmla="*/ 0 h 1420"/>
                <a:gd name="T42" fmla="*/ 0 w 1017"/>
                <a:gd name="T43" fmla="*/ 0 h 1420"/>
                <a:gd name="T44" fmla="*/ 0 w 1017"/>
                <a:gd name="T45" fmla="*/ 0 h 1420"/>
                <a:gd name="T46" fmla="*/ 0 w 1017"/>
                <a:gd name="T47" fmla="*/ 0 h 1420"/>
                <a:gd name="T48" fmla="*/ 0 w 1017"/>
                <a:gd name="T49" fmla="*/ 0 h 1420"/>
                <a:gd name="T50" fmla="*/ 0 w 1017"/>
                <a:gd name="T51" fmla="*/ 0 h 1420"/>
                <a:gd name="T52" fmla="*/ 0 w 1017"/>
                <a:gd name="T53" fmla="*/ 0 h 1420"/>
                <a:gd name="T54" fmla="*/ 0 w 1017"/>
                <a:gd name="T55" fmla="*/ 0 h 1420"/>
                <a:gd name="T56" fmla="*/ 0 w 1017"/>
                <a:gd name="T57" fmla="*/ 0 h 1420"/>
                <a:gd name="T58" fmla="*/ 0 w 1017"/>
                <a:gd name="T59" fmla="*/ 0 h 1420"/>
                <a:gd name="T60" fmla="*/ 0 w 1017"/>
                <a:gd name="T61" fmla="*/ 0 h 1420"/>
                <a:gd name="T62" fmla="*/ 0 w 1017"/>
                <a:gd name="T63" fmla="*/ 0 h 1420"/>
                <a:gd name="T64" fmla="*/ 0 w 1017"/>
                <a:gd name="T65" fmla="*/ 0 h 1420"/>
                <a:gd name="T66" fmla="*/ 0 w 1017"/>
                <a:gd name="T67" fmla="*/ 0 h 1420"/>
                <a:gd name="T68" fmla="*/ 0 w 1017"/>
                <a:gd name="T69" fmla="*/ 0 h 1420"/>
                <a:gd name="T70" fmla="*/ 0 w 1017"/>
                <a:gd name="T71" fmla="*/ 0 h 1420"/>
                <a:gd name="T72" fmla="*/ 0 w 1017"/>
                <a:gd name="T73" fmla="*/ 0 h 1420"/>
                <a:gd name="T74" fmla="*/ 0 w 1017"/>
                <a:gd name="T75" fmla="*/ 0 h 1420"/>
                <a:gd name="T76" fmla="*/ 0 w 1017"/>
                <a:gd name="T77" fmla="*/ 0 h 1420"/>
                <a:gd name="T78" fmla="*/ 0 w 1017"/>
                <a:gd name="T79" fmla="*/ 0 h 1420"/>
                <a:gd name="T80" fmla="*/ 0 w 1017"/>
                <a:gd name="T81" fmla="*/ 0 h 1420"/>
                <a:gd name="T82" fmla="*/ 0 w 1017"/>
                <a:gd name="T83" fmla="*/ 0 h 1420"/>
                <a:gd name="T84" fmla="*/ 0 w 1017"/>
                <a:gd name="T85" fmla="*/ 0 h 142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17"/>
                <a:gd name="T130" fmla="*/ 0 h 1420"/>
                <a:gd name="T131" fmla="*/ 1017 w 1017"/>
                <a:gd name="T132" fmla="*/ 1420 h 142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17" h="1420">
                  <a:moveTo>
                    <a:pt x="555" y="1306"/>
                  </a:moveTo>
                  <a:lnTo>
                    <a:pt x="523" y="1306"/>
                  </a:lnTo>
                  <a:lnTo>
                    <a:pt x="419" y="1394"/>
                  </a:lnTo>
                  <a:lnTo>
                    <a:pt x="355" y="1420"/>
                  </a:lnTo>
                  <a:lnTo>
                    <a:pt x="339" y="1346"/>
                  </a:lnTo>
                  <a:lnTo>
                    <a:pt x="281" y="1314"/>
                  </a:lnTo>
                  <a:lnTo>
                    <a:pt x="184" y="1371"/>
                  </a:lnTo>
                  <a:lnTo>
                    <a:pt x="145" y="1297"/>
                  </a:lnTo>
                  <a:lnTo>
                    <a:pt x="135" y="1151"/>
                  </a:lnTo>
                  <a:lnTo>
                    <a:pt x="200" y="1087"/>
                  </a:lnTo>
                  <a:lnTo>
                    <a:pt x="135" y="1032"/>
                  </a:lnTo>
                  <a:lnTo>
                    <a:pt x="80" y="1096"/>
                  </a:lnTo>
                  <a:lnTo>
                    <a:pt x="48" y="984"/>
                  </a:lnTo>
                  <a:lnTo>
                    <a:pt x="87" y="839"/>
                  </a:lnTo>
                  <a:lnTo>
                    <a:pt x="0" y="684"/>
                  </a:lnTo>
                  <a:lnTo>
                    <a:pt x="0" y="409"/>
                  </a:lnTo>
                  <a:lnTo>
                    <a:pt x="103" y="339"/>
                  </a:lnTo>
                  <a:lnTo>
                    <a:pt x="87" y="242"/>
                  </a:lnTo>
                  <a:lnTo>
                    <a:pt x="248" y="242"/>
                  </a:lnTo>
                  <a:lnTo>
                    <a:pt x="268" y="106"/>
                  </a:lnTo>
                  <a:lnTo>
                    <a:pt x="419" y="0"/>
                  </a:lnTo>
                  <a:lnTo>
                    <a:pt x="451" y="6"/>
                  </a:lnTo>
                  <a:lnTo>
                    <a:pt x="468" y="70"/>
                  </a:lnTo>
                  <a:lnTo>
                    <a:pt x="523" y="97"/>
                  </a:lnTo>
                  <a:lnTo>
                    <a:pt x="538" y="152"/>
                  </a:lnTo>
                  <a:lnTo>
                    <a:pt x="661" y="152"/>
                  </a:lnTo>
                  <a:lnTo>
                    <a:pt x="668" y="233"/>
                  </a:lnTo>
                  <a:lnTo>
                    <a:pt x="767" y="274"/>
                  </a:lnTo>
                  <a:lnTo>
                    <a:pt x="829" y="354"/>
                  </a:lnTo>
                  <a:lnTo>
                    <a:pt x="1017" y="409"/>
                  </a:lnTo>
                  <a:lnTo>
                    <a:pt x="1017" y="572"/>
                  </a:lnTo>
                  <a:lnTo>
                    <a:pt x="845" y="629"/>
                  </a:lnTo>
                  <a:lnTo>
                    <a:pt x="733" y="604"/>
                  </a:lnTo>
                  <a:lnTo>
                    <a:pt x="780" y="555"/>
                  </a:lnTo>
                  <a:lnTo>
                    <a:pt x="668" y="484"/>
                  </a:lnTo>
                  <a:lnTo>
                    <a:pt x="587" y="549"/>
                  </a:lnTo>
                  <a:lnTo>
                    <a:pt x="613" y="661"/>
                  </a:lnTo>
                  <a:lnTo>
                    <a:pt x="661" y="748"/>
                  </a:lnTo>
                  <a:lnTo>
                    <a:pt x="952" y="774"/>
                  </a:lnTo>
                  <a:lnTo>
                    <a:pt x="862" y="920"/>
                  </a:lnTo>
                  <a:lnTo>
                    <a:pt x="733" y="909"/>
                  </a:lnTo>
                  <a:lnTo>
                    <a:pt x="571" y="1161"/>
                  </a:lnTo>
                  <a:lnTo>
                    <a:pt x="555" y="1306"/>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27" name="Freeform 32"/>
            <p:cNvSpPr>
              <a:spLocks noChangeAspect="1"/>
            </p:cNvSpPr>
            <p:nvPr/>
          </p:nvSpPr>
          <p:spPr bwMode="auto">
            <a:xfrm rot="815464">
              <a:off x="1717649" y="3906940"/>
              <a:ext cx="620718" cy="623865"/>
            </a:xfrm>
            <a:custGeom>
              <a:avLst/>
              <a:gdLst>
                <a:gd name="T0" fmla="*/ 0 w 1522"/>
                <a:gd name="T1" fmla="*/ 0 h 1523"/>
                <a:gd name="T2" fmla="*/ 0 w 1522"/>
                <a:gd name="T3" fmla="*/ 0 h 1523"/>
                <a:gd name="T4" fmla="*/ 0 w 1522"/>
                <a:gd name="T5" fmla="*/ 0 h 1523"/>
                <a:gd name="T6" fmla="*/ 0 w 1522"/>
                <a:gd name="T7" fmla="*/ 0 h 1523"/>
                <a:gd name="T8" fmla="*/ 0 w 1522"/>
                <a:gd name="T9" fmla="*/ 0 h 1523"/>
                <a:gd name="T10" fmla="*/ 0 w 1522"/>
                <a:gd name="T11" fmla="*/ 0 h 1523"/>
                <a:gd name="T12" fmla="*/ 0 w 1522"/>
                <a:gd name="T13" fmla="*/ 0 h 1523"/>
                <a:gd name="T14" fmla="*/ 0 w 1522"/>
                <a:gd name="T15" fmla="*/ 0 h 1523"/>
                <a:gd name="T16" fmla="*/ 0 w 1522"/>
                <a:gd name="T17" fmla="*/ 0 h 1523"/>
                <a:gd name="T18" fmla="*/ 0 w 1522"/>
                <a:gd name="T19" fmla="*/ 0 h 1523"/>
                <a:gd name="T20" fmla="*/ 0 w 1522"/>
                <a:gd name="T21" fmla="*/ 0 h 1523"/>
                <a:gd name="T22" fmla="*/ 0 w 1522"/>
                <a:gd name="T23" fmla="*/ 0 h 1523"/>
                <a:gd name="T24" fmla="*/ 0 w 1522"/>
                <a:gd name="T25" fmla="*/ 0 h 1523"/>
                <a:gd name="T26" fmla="*/ 0 w 1522"/>
                <a:gd name="T27" fmla="*/ 0 h 1523"/>
                <a:gd name="T28" fmla="*/ 0 w 1522"/>
                <a:gd name="T29" fmla="*/ 0 h 1523"/>
                <a:gd name="T30" fmla="*/ 0 w 1522"/>
                <a:gd name="T31" fmla="*/ 0 h 1523"/>
                <a:gd name="T32" fmla="*/ 0 w 1522"/>
                <a:gd name="T33" fmla="*/ 0 h 1523"/>
                <a:gd name="T34" fmla="*/ 0 w 1522"/>
                <a:gd name="T35" fmla="*/ 0 h 1523"/>
                <a:gd name="T36" fmla="*/ 0 w 1522"/>
                <a:gd name="T37" fmla="*/ 0 h 1523"/>
                <a:gd name="T38" fmla="*/ 0 w 1522"/>
                <a:gd name="T39" fmla="*/ 0 h 1523"/>
                <a:gd name="T40" fmla="*/ 0 w 1522"/>
                <a:gd name="T41" fmla="*/ 0 h 1523"/>
                <a:gd name="T42" fmla="*/ 0 w 1522"/>
                <a:gd name="T43" fmla="*/ 0 h 1523"/>
                <a:gd name="T44" fmla="*/ 0 w 1522"/>
                <a:gd name="T45" fmla="*/ 0 h 1523"/>
                <a:gd name="T46" fmla="*/ 0 w 1522"/>
                <a:gd name="T47" fmla="*/ 0 h 1523"/>
                <a:gd name="T48" fmla="*/ 0 w 1522"/>
                <a:gd name="T49" fmla="*/ 0 h 1523"/>
                <a:gd name="T50" fmla="*/ 0 w 1522"/>
                <a:gd name="T51" fmla="*/ 0 h 1523"/>
                <a:gd name="T52" fmla="*/ 0 w 1522"/>
                <a:gd name="T53" fmla="*/ 0 h 1523"/>
                <a:gd name="T54" fmla="*/ 0 w 1522"/>
                <a:gd name="T55" fmla="*/ 0 h 1523"/>
                <a:gd name="T56" fmla="*/ 0 w 1522"/>
                <a:gd name="T57" fmla="*/ 0 h 1523"/>
                <a:gd name="T58" fmla="*/ 0 w 1522"/>
                <a:gd name="T59" fmla="*/ 0 h 1523"/>
                <a:gd name="T60" fmla="*/ 0 w 1522"/>
                <a:gd name="T61" fmla="*/ 0 h 1523"/>
                <a:gd name="T62" fmla="*/ 0 w 1522"/>
                <a:gd name="T63" fmla="*/ 0 h 1523"/>
                <a:gd name="T64" fmla="*/ 0 w 1522"/>
                <a:gd name="T65" fmla="*/ 0 h 1523"/>
                <a:gd name="T66" fmla="*/ 0 w 1522"/>
                <a:gd name="T67" fmla="*/ 0 h 1523"/>
                <a:gd name="T68" fmla="*/ 0 w 1522"/>
                <a:gd name="T69" fmla="*/ 0 h 1523"/>
                <a:gd name="T70" fmla="*/ 0 w 1522"/>
                <a:gd name="T71" fmla="*/ 0 h 1523"/>
                <a:gd name="T72" fmla="*/ 0 w 1522"/>
                <a:gd name="T73" fmla="*/ 0 h 1523"/>
                <a:gd name="T74" fmla="*/ 0 w 1522"/>
                <a:gd name="T75" fmla="*/ 0 h 1523"/>
                <a:gd name="T76" fmla="*/ 0 w 1522"/>
                <a:gd name="T77" fmla="*/ 0 h 1523"/>
                <a:gd name="T78" fmla="*/ 0 w 1522"/>
                <a:gd name="T79" fmla="*/ 0 h 1523"/>
                <a:gd name="T80" fmla="*/ 0 w 1522"/>
                <a:gd name="T81" fmla="*/ 0 h 1523"/>
                <a:gd name="T82" fmla="*/ 0 w 1522"/>
                <a:gd name="T83" fmla="*/ 0 h 152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522"/>
                <a:gd name="T127" fmla="*/ 0 h 1523"/>
                <a:gd name="T128" fmla="*/ 1522 w 1522"/>
                <a:gd name="T129" fmla="*/ 1523 h 1523"/>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522" h="1523">
                  <a:moveTo>
                    <a:pt x="1255" y="958"/>
                  </a:moveTo>
                  <a:lnTo>
                    <a:pt x="1361" y="958"/>
                  </a:lnTo>
                  <a:lnTo>
                    <a:pt x="1410" y="1013"/>
                  </a:lnTo>
                  <a:lnTo>
                    <a:pt x="1368" y="1085"/>
                  </a:lnTo>
                  <a:lnTo>
                    <a:pt x="1346" y="1087"/>
                  </a:lnTo>
                  <a:lnTo>
                    <a:pt x="1522" y="1378"/>
                  </a:lnTo>
                  <a:lnTo>
                    <a:pt x="1393" y="1523"/>
                  </a:lnTo>
                  <a:lnTo>
                    <a:pt x="1232" y="1378"/>
                  </a:lnTo>
                  <a:lnTo>
                    <a:pt x="1087" y="1426"/>
                  </a:lnTo>
                  <a:lnTo>
                    <a:pt x="1007" y="1184"/>
                  </a:lnTo>
                  <a:lnTo>
                    <a:pt x="845" y="1184"/>
                  </a:lnTo>
                  <a:lnTo>
                    <a:pt x="780" y="1104"/>
                  </a:lnTo>
                  <a:lnTo>
                    <a:pt x="490" y="1104"/>
                  </a:lnTo>
                  <a:lnTo>
                    <a:pt x="523" y="1023"/>
                  </a:lnTo>
                  <a:lnTo>
                    <a:pt x="362" y="862"/>
                  </a:lnTo>
                  <a:lnTo>
                    <a:pt x="313" y="701"/>
                  </a:lnTo>
                  <a:lnTo>
                    <a:pt x="201" y="684"/>
                  </a:lnTo>
                  <a:lnTo>
                    <a:pt x="216" y="587"/>
                  </a:lnTo>
                  <a:lnTo>
                    <a:pt x="71" y="572"/>
                  </a:lnTo>
                  <a:lnTo>
                    <a:pt x="0" y="449"/>
                  </a:lnTo>
                  <a:lnTo>
                    <a:pt x="135" y="449"/>
                  </a:lnTo>
                  <a:lnTo>
                    <a:pt x="201" y="345"/>
                  </a:lnTo>
                  <a:lnTo>
                    <a:pt x="352" y="303"/>
                  </a:lnTo>
                  <a:lnTo>
                    <a:pt x="384" y="184"/>
                  </a:lnTo>
                  <a:lnTo>
                    <a:pt x="496" y="142"/>
                  </a:lnTo>
                  <a:lnTo>
                    <a:pt x="591" y="0"/>
                  </a:lnTo>
                  <a:lnTo>
                    <a:pt x="700" y="61"/>
                  </a:lnTo>
                  <a:lnTo>
                    <a:pt x="700" y="336"/>
                  </a:lnTo>
                  <a:lnTo>
                    <a:pt x="787" y="491"/>
                  </a:lnTo>
                  <a:lnTo>
                    <a:pt x="748" y="636"/>
                  </a:lnTo>
                  <a:lnTo>
                    <a:pt x="780" y="748"/>
                  </a:lnTo>
                  <a:lnTo>
                    <a:pt x="835" y="684"/>
                  </a:lnTo>
                  <a:lnTo>
                    <a:pt x="900" y="739"/>
                  </a:lnTo>
                  <a:lnTo>
                    <a:pt x="835" y="803"/>
                  </a:lnTo>
                  <a:lnTo>
                    <a:pt x="845" y="949"/>
                  </a:lnTo>
                  <a:lnTo>
                    <a:pt x="884" y="1023"/>
                  </a:lnTo>
                  <a:lnTo>
                    <a:pt x="981" y="966"/>
                  </a:lnTo>
                  <a:lnTo>
                    <a:pt x="1039" y="998"/>
                  </a:lnTo>
                  <a:lnTo>
                    <a:pt x="1055" y="1072"/>
                  </a:lnTo>
                  <a:lnTo>
                    <a:pt x="1119" y="1046"/>
                  </a:lnTo>
                  <a:lnTo>
                    <a:pt x="1223" y="958"/>
                  </a:lnTo>
                  <a:lnTo>
                    <a:pt x="1255" y="958"/>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28" name="Freeform 33"/>
            <p:cNvSpPr>
              <a:spLocks noChangeAspect="1"/>
            </p:cNvSpPr>
            <p:nvPr/>
          </p:nvSpPr>
          <p:spPr bwMode="auto">
            <a:xfrm rot="815464">
              <a:off x="1741462" y="2697310"/>
              <a:ext cx="622305" cy="517506"/>
            </a:xfrm>
            <a:custGeom>
              <a:avLst/>
              <a:gdLst>
                <a:gd name="T0" fmla="*/ 0 w 1516"/>
                <a:gd name="T1" fmla="*/ 0 h 1275"/>
                <a:gd name="T2" fmla="*/ 0 w 1516"/>
                <a:gd name="T3" fmla="*/ 0 h 1275"/>
                <a:gd name="T4" fmla="*/ 0 w 1516"/>
                <a:gd name="T5" fmla="*/ 0 h 1275"/>
                <a:gd name="T6" fmla="*/ 0 w 1516"/>
                <a:gd name="T7" fmla="*/ 0 h 1275"/>
                <a:gd name="T8" fmla="*/ 0 w 1516"/>
                <a:gd name="T9" fmla="*/ 0 h 1275"/>
                <a:gd name="T10" fmla="*/ 0 w 1516"/>
                <a:gd name="T11" fmla="*/ 0 h 1275"/>
                <a:gd name="T12" fmla="*/ 0 w 1516"/>
                <a:gd name="T13" fmla="*/ 0 h 1275"/>
                <a:gd name="T14" fmla="*/ 0 w 1516"/>
                <a:gd name="T15" fmla="*/ 0 h 1275"/>
                <a:gd name="T16" fmla="*/ 0 w 1516"/>
                <a:gd name="T17" fmla="*/ 0 h 1275"/>
                <a:gd name="T18" fmla="*/ 0 w 1516"/>
                <a:gd name="T19" fmla="*/ 0 h 1275"/>
                <a:gd name="T20" fmla="*/ 0 w 1516"/>
                <a:gd name="T21" fmla="*/ 0 h 1275"/>
                <a:gd name="T22" fmla="*/ 0 w 1516"/>
                <a:gd name="T23" fmla="*/ 0 h 1275"/>
                <a:gd name="T24" fmla="*/ 0 w 1516"/>
                <a:gd name="T25" fmla="*/ 0 h 1275"/>
                <a:gd name="T26" fmla="*/ 0 w 1516"/>
                <a:gd name="T27" fmla="*/ 0 h 1275"/>
                <a:gd name="T28" fmla="*/ 0 w 1516"/>
                <a:gd name="T29" fmla="*/ 0 h 1275"/>
                <a:gd name="T30" fmla="*/ 0 w 1516"/>
                <a:gd name="T31" fmla="*/ 0 h 1275"/>
                <a:gd name="T32" fmla="*/ 0 w 1516"/>
                <a:gd name="T33" fmla="*/ 0 h 1275"/>
                <a:gd name="T34" fmla="*/ 0 w 1516"/>
                <a:gd name="T35" fmla="*/ 0 h 1275"/>
                <a:gd name="T36" fmla="*/ 0 w 1516"/>
                <a:gd name="T37" fmla="*/ 0 h 1275"/>
                <a:gd name="T38" fmla="*/ 0 w 1516"/>
                <a:gd name="T39" fmla="*/ 0 h 1275"/>
                <a:gd name="T40" fmla="*/ 0 w 1516"/>
                <a:gd name="T41" fmla="*/ 0 h 1275"/>
                <a:gd name="T42" fmla="*/ 0 w 1516"/>
                <a:gd name="T43" fmla="*/ 0 h 1275"/>
                <a:gd name="T44" fmla="*/ 0 w 1516"/>
                <a:gd name="T45" fmla="*/ 0 h 1275"/>
                <a:gd name="T46" fmla="*/ 0 w 1516"/>
                <a:gd name="T47" fmla="*/ 0 h 1275"/>
                <a:gd name="T48" fmla="*/ 0 w 1516"/>
                <a:gd name="T49" fmla="*/ 0 h 1275"/>
                <a:gd name="T50" fmla="*/ 0 w 1516"/>
                <a:gd name="T51" fmla="*/ 0 h 1275"/>
                <a:gd name="T52" fmla="*/ 0 w 1516"/>
                <a:gd name="T53" fmla="*/ 0 h 1275"/>
                <a:gd name="T54" fmla="*/ 0 w 1516"/>
                <a:gd name="T55" fmla="*/ 0 h 1275"/>
                <a:gd name="T56" fmla="*/ 0 w 1516"/>
                <a:gd name="T57" fmla="*/ 0 h 1275"/>
                <a:gd name="T58" fmla="*/ 0 w 1516"/>
                <a:gd name="T59" fmla="*/ 0 h 1275"/>
                <a:gd name="T60" fmla="*/ 0 w 1516"/>
                <a:gd name="T61" fmla="*/ 0 h 127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516"/>
                <a:gd name="T94" fmla="*/ 0 h 1275"/>
                <a:gd name="T95" fmla="*/ 1516 w 1516"/>
                <a:gd name="T96" fmla="*/ 1275 h 1275"/>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516" h="1275">
                  <a:moveTo>
                    <a:pt x="70" y="582"/>
                  </a:moveTo>
                  <a:lnTo>
                    <a:pt x="64" y="517"/>
                  </a:lnTo>
                  <a:lnTo>
                    <a:pt x="0" y="459"/>
                  </a:lnTo>
                  <a:lnTo>
                    <a:pt x="15" y="332"/>
                  </a:lnTo>
                  <a:lnTo>
                    <a:pt x="187" y="317"/>
                  </a:lnTo>
                  <a:lnTo>
                    <a:pt x="203" y="194"/>
                  </a:lnTo>
                  <a:lnTo>
                    <a:pt x="480" y="10"/>
                  </a:lnTo>
                  <a:lnTo>
                    <a:pt x="564" y="0"/>
                  </a:lnTo>
                  <a:lnTo>
                    <a:pt x="735" y="145"/>
                  </a:lnTo>
                  <a:lnTo>
                    <a:pt x="670" y="200"/>
                  </a:lnTo>
                  <a:lnTo>
                    <a:pt x="693" y="387"/>
                  </a:lnTo>
                  <a:lnTo>
                    <a:pt x="929" y="620"/>
                  </a:lnTo>
                  <a:lnTo>
                    <a:pt x="1058" y="614"/>
                  </a:lnTo>
                  <a:lnTo>
                    <a:pt x="1080" y="716"/>
                  </a:lnTo>
                  <a:lnTo>
                    <a:pt x="1225" y="749"/>
                  </a:lnTo>
                  <a:lnTo>
                    <a:pt x="1435" y="877"/>
                  </a:lnTo>
                  <a:lnTo>
                    <a:pt x="1509" y="987"/>
                  </a:lnTo>
                  <a:lnTo>
                    <a:pt x="1516" y="1072"/>
                  </a:lnTo>
                  <a:lnTo>
                    <a:pt x="1397" y="1169"/>
                  </a:lnTo>
                  <a:lnTo>
                    <a:pt x="1370" y="1259"/>
                  </a:lnTo>
                  <a:lnTo>
                    <a:pt x="1364" y="1265"/>
                  </a:lnTo>
                  <a:lnTo>
                    <a:pt x="1113" y="1275"/>
                  </a:lnTo>
                  <a:lnTo>
                    <a:pt x="757" y="953"/>
                  </a:lnTo>
                  <a:lnTo>
                    <a:pt x="532" y="1007"/>
                  </a:lnTo>
                  <a:lnTo>
                    <a:pt x="445" y="968"/>
                  </a:lnTo>
                  <a:lnTo>
                    <a:pt x="445" y="866"/>
                  </a:lnTo>
                  <a:lnTo>
                    <a:pt x="500" y="807"/>
                  </a:lnTo>
                  <a:lnTo>
                    <a:pt x="471" y="735"/>
                  </a:lnTo>
                  <a:lnTo>
                    <a:pt x="161" y="726"/>
                  </a:lnTo>
                  <a:lnTo>
                    <a:pt x="138" y="574"/>
                  </a:lnTo>
                  <a:lnTo>
                    <a:pt x="70" y="582"/>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29" name="Freeform 34"/>
            <p:cNvSpPr>
              <a:spLocks noChangeAspect="1"/>
            </p:cNvSpPr>
            <p:nvPr/>
          </p:nvSpPr>
          <p:spPr bwMode="auto">
            <a:xfrm rot="815464">
              <a:off x="2006577" y="3162431"/>
              <a:ext cx="512767" cy="582590"/>
            </a:xfrm>
            <a:custGeom>
              <a:avLst/>
              <a:gdLst>
                <a:gd name="T0" fmla="*/ 0 w 1259"/>
                <a:gd name="T1" fmla="*/ 0 h 1418"/>
                <a:gd name="T2" fmla="*/ 0 w 1259"/>
                <a:gd name="T3" fmla="*/ 0 h 1418"/>
                <a:gd name="T4" fmla="*/ 0 w 1259"/>
                <a:gd name="T5" fmla="*/ 0 h 1418"/>
                <a:gd name="T6" fmla="*/ 0 w 1259"/>
                <a:gd name="T7" fmla="*/ 0 h 1418"/>
                <a:gd name="T8" fmla="*/ 0 w 1259"/>
                <a:gd name="T9" fmla="*/ 0 h 1418"/>
                <a:gd name="T10" fmla="*/ 0 w 1259"/>
                <a:gd name="T11" fmla="*/ 0 h 1418"/>
                <a:gd name="T12" fmla="*/ 0 w 1259"/>
                <a:gd name="T13" fmla="*/ 0 h 1418"/>
                <a:gd name="T14" fmla="*/ 0 w 1259"/>
                <a:gd name="T15" fmla="*/ 0 h 1418"/>
                <a:gd name="T16" fmla="*/ 0 w 1259"/>
                <a:gd name="T17" fmla="*/ 0 h 1418"/>
                <a:gd name="T18" fmla="*/ 0 w 1259"/>
                <a:gd name="T19" fmla="*/ 0 h 1418"/>
                <a:gd name="T20" fmla="*/ 0 w 1259"/>
                <a:gd name="T21" fmla="*/ 0 h 1418"/>
                <a:gd name="T22" fmla="*/ 0 w 1259"/>
                <a:gd name="T23" fmla="*/ 0 h 1418"/>
                <a:gd name="T24" fmla="*/ 0 w 1259"/>
                <a:gd name="T25" fmla="*/ 0 h 1418"/>
                <a:gd name="T26" fmla="*/ 0 w 1259"/>
                <a:gd name="T27" fmla="*/ 0 h 1418"/>
                <a:gd name="T28" fmla="*/ 0 w 1259"/>
                <a:gd name="T29" fmla="*/ 0 h 1418"/>
                <a:gd name="T30" fmla="*/ 0 w 1259"/>
                <a:gd name="T31" fmla="*/ 0 h 1418"/>
                <a:gd name="T32" fmla="*/ 0 w 1259"/>
                <a:gd name="T33" fmla="*/ 0 h 1418"/>
                <a:gd name="T34" fmla="*/ 0 w 1259"/>
                <a:gd name="T35" fmla="*/ 0 h 1418"/>
                <a:gd name="T36" fmla="*/ 0 w 1259"/>
                <a:gd name="T37" fmla="*/ 0 h 1418"/>
                <a:gd name="T38" fmla="*/ 0 w 1259"/>
                <a:gd name="T39" fmla="*/ 0 h 1418"/>
                <a:gd name="T40" fmla="*/ 0 w 1259"/>
                <a:gd name="T41" fmla="*/ 0 h 1418"/>
                <a:gd name="T42" fmla="*/ 0 w 1259"/>
                <a:gd name="T43" fmla="*/ 0 h 1418"/>
                <a:gd name="T44" fmla="*/ 0 w 1259"/>
                <a:gd name="T45" fmla="*/ 0 h 1418"/>
                <a:gd name="T46" fmla="*/ 0 w 1259"/>
                <a:gd name="T47" fmla="*/ 0 h 1418"/>
                <a:gd name="T48" fmla="*/ 0 w 1259"/>
                <a:gd name="T49" fmla="*/ 0 h 1418"/>
                <a:gd name="T50" fmla="*/ 0 w 1259"/>
                <a:gd name="T51" fmla="*/ 0 h 1418"/>
                <a:gd name="T52" fmla="*/ 0 w 1259"/>
                <a:gd name="T53" fmla="*/ 0 h 1418"/>
                <a:gd name="T54" fmla="*/ 0 w 1259"/>
                <a:gd name="T55" fmla="*/ 0 h 1418"/>
                <a:gd name="T56" fmla="*/ 0 w 1259"/>
                <a:gd name="T57" fmla="*/ 0 h 1418"/>
                <a:gd name="T58" fmla="*/ 0 w 1259"/>
                <a:gd name="T59" fmla="*/ 0 h 1418"/>
                <a:gd name="T60" fmla="*/ 0 w 1259"/>
                <a:gd name="T61" fmla="*/ 0 h 1418"/>
                <a:gd name="T62" fmla="*/ 0 w 1259"/>
                <a:gd name="T63" fmla="*/ 0 h 1418"/>
                <a:gd name="T64" fmla="*/ 0 w 1259"/>
                <a:gd name="T65" fmla="*/ 0 h 1418"/>
                <a:gd name="T66" fmla="*/ 0 w 1259"/>
                <a:gd name="T67" fmla="*/ 0 h 1418"/>
                <a:gd name="T68" fmla="*/ 0 w 1259"/>
                <a:gd name="T69" fmla="*/ 0 h 1418"/>
                <a:gd name="T70" fmla="*/ 0 w 1259"/>
                <a:gd name="T71" fmla="*/ 0 h 1418"/>
                <a:gd name="T72" fmla="*/ 0 w 1259"/>
                <a:gd name="T73" fmla="*/ 0 h 1418"/>
                <a:gd name="T74" fmla="*/ 0 w 1259"/>
                <a:gd name="T75" fmla="*/ 0 h 1418"/>
                <a:gd name="T76" fmla="*/ 0 w 1259"/>
                <a:gd name="T77" fmla="*/ 0 h 1418"/>
                <a:gd name="T78" fmla="*/ 0 w 1259"/>
                <a:gd name="T79" fmla="*/ 0 h 1418"/>
                <a:gd name="T80" fmla="*/ 0 w 1259"/>
                <a:gd name="T81" fmla="*/ 0 h 141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259"/>
                <a:gd name="T124" fmla="*/ 0 h 1418"/>
                <a:gd name="T125" fmla="*/ 1259 w 1259"/>
                <a:gd name="T126" fmla="*/ 1418 h 141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259" h="1418">
                  <a:moveTo>
                    <a:pt x="1104" y="1047"/>
                  </a:moveTo>
                  <a:lnTo>
                    <a:pt x="1023" y="1062"/>
                  </a:lnTo>
                  <a:lnTo>
                    <a:pt x="952" y="1079"/>
                  </a:lnTo>
                  <a:lnTo>
                    <a:pt x="894" y="975"/>
                  </a:lnTo>
                  <a:lnTo>
                    <a:pt x="791" y="949"/>
                  </a:lnTo>
                  <a:lnTo>
                    <a:pt x="717" y="1111"/>
                  </a:lnTo>
                  <a:lnTo>
                    <a:pt x="597" y="1149"/>
                  </a:lnTo>
                  <a:lnTo>
                    <a:pt x="564" y="1265"/>
                  </a:lnTo>
                  <a:lnTo>
                    <a:pt x="436" y="1418"/>
                  </a:lnTo>
                  <a:lnTo>
                    <a:pt x="411" y="1265"/>
                  </a:lnTo>
                  <a:lnTo>
                    <a:pt x="362" y="1249"/>
                  </a:lnTo>
                  <a:lnTo>
                    <a:pt x="356" y="1214"/>
                  </a:lnTo>
                  <a:lnTo>
                    <a:pt x="329" y="1104"/>
                  </a:lnTo>
                  <a:lnTo>
                    <a:pt x="362" y="998"/>
                  </a:lnTo>
                  <a:lnTo>
                    <a:pt x="161" y="981"/>
                  </a:lnTo>
                  <a:lnTo>
                    <a:pt x="0" y="884"/>
                  </a:lnTo>
                  <a:lnTo>
                    <a:pt x="10" y="862"/>
                  </a:lnTo>
                  <a:lnTo>
                    <a:pt x="55" y="755"/>
                  </a:lnTo>
                  <a:lnTo>
                    <a:pt x="194" y="782"/>
                  </a:lnTo>
                  <a:lnTo>
                    <a:pt x="258" y="697"/>
                  </a:lnTo>
                  <a:lnTo>
                    <a:pt x="161" y="572"/>
                  </a:lnTo>
                  <a:lnTo>
                    <a:pt x="258" y="498"/>
                  </a:lnTo>
                  <a:lnTo>
                    <a:pt x="403" y="491"/>
                  </a:lnTo>
                  <a:lnTo>
                    <a:pt x="452" y="278"/>
                  </a:lnTo>
                  <a:lnTo>
                    <a:pt x="458" y="272"/>
                  </a:lnTo>
                  <a:lnTo>
                    <a:pt x="485" y="182"/>
                  </a:lnTo>
                  <a:lnTo>
                    <a:pt x="604" y="85"/>
                  </a:lnTo>
                  <a:lnTo>
                    <a:pt x="597" y="0"/>
                  </a:lnTo>
                  <a:lnTo>
                    <a:pt x="749" y="30"/>
                  </a:lnTo>
                  <a:lnTo>
                    <a:pt x="755" y="184"/>
                  </a:lnTo>
                  <a:lnTo>
                    <a:pt x="636" y="362"/>
                  </a:lnTo>
                  <a:lnTo>
                    <a:pt x="646" y="588"/>
                  </a:lnTo>
                  <a:lnTo>
                    <a:pt x="727" y="594"/>
                  </a:lnTo>
                  <a:lnTo>
                    <a:pt x="791" y="523"/>
                  </a:lnTo>
                  <a:lnTo>
                    <a:pt x="958" y="530"/>
                  </a:lnTo>
                  <a:lnTo>
                    <a:pt x="1001" y="568"/>
                  </a:lnTo>
                  <a:lnTo>
                    <a:pt x="1139" y="545"/>
                  </a:lnTo>
                  <a:lnTo>
                    <a:pt x="1145" y="600"/>
                  </a:lnTo>
                  <a:lnTo>
                    <a:pt x="1259" y="665"/>
                  </a:lnTo>
                  <a:lnTo>
                    <a:pt x="1136" y="795"/>
                  </a:lnTo>
                  <a:lnTo>
                    <a:pt x="1104" y="1047"/>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30" name="Freeform 35"/>
            <p:cNvSpPr>
              <a:spLocks noChangeAspect="1"/>
            </p:cNvSpPr>
            <p:nvPr/>
          </p:nvSpPr>
          <p:spPr bwMode="auto">
            <a:xfrm rot="815464">
              <a:off x="2127228" y="3549766"/>
              <a:ext cx="246065" cy="300026"/>
            </a:xfrm>
            <a:custGeom>
              <a:avLst/>
              <a:gdLst>
                <a:gd name="T0" fmla="*/ 0 w 603"/>
                <a:gd name="T1" fmla="*/ 0 h 726"/>
                <a:gd name="T2" fmla="*/ 0 w 603"/>
                <a:gd name="T3" fmla="*/ 0 h 726"/>
                <a:gd name="T4" fmla="*/ 0 w 603"/>
                <a:gd name="T5" fmla="*/ 0 h 726"/>
                <a:gd name="T6" fmla="*/ 0 w 603"/>
                <a:gd name="T7" fmla="*/ 0 h 726"/>
                <a:gd name="T8" fmla="*/ 0 w 603"/>
                <a:gd name="T9" fmla="*/ 0 h 726"/>
                <a:gd name="T10" fmla="*/ 0 w 603"/>
                <a:gd name="T11" fmla="*/ 0 h 726"/>
                <a:gd name="T12" fmla="*/ 0 w 603"/>
                <a:gd name="T13" fmla="*/ 0 h 726"/>
                <a:gd name="T14" fmla="*/ 0 w 603"/>
                <a:gd name="T15" fmla="*/ 0 h 726"/>
                <a:gd name="T16" fmla="*/ 0 w 603"/>
                <a:gd name="T17" fmla="*/ 0 h 726"/>
                <a:gd name="T18" fmla="*/ 0 w 603"/>
                <a:gd name="T19" fmla="*/ 0 h 726"/>
                <a:gd name="T20" fmla="*/ 0 w 603"/>
                <a:gd name="T21" fmla="*/ 0 h 726"/>
                <a:gd name="T22" fmla="*/ 0 w 603"/>
                <a:gd name="T23" fmla="*/ 0 h 726"/>
                <a:gd name="T24" fmla="*/ 0 w 603"/>
                <a:gd name="T25" fmla="*/ 0 h 726"/>
                <a:gd name="T26" fmla="*/ 0 w 603"/>
                <a:gd name="T27" fmla="*/ 0 h 726"/>
                <a:gd name="T28" fmla="*/ 0 w 603"/>
                <a:gd name="T29" fmla="*/ 0 h 726"/>
                <a:gd name="T30" fmla="*/ 0 w 603"/>
                <a:gd name="T31" fmla="*/ 0 h 726"/>
                <a:gd name="T32" fmla="*/ 0 w 603"/>
                <a:gd name="T33" fmla="*/ 0 h 726"/>
                <a:gd name="T34" fmla="*/ 0 w 603"/>
                <a:gd name="T35" fmla="*/ 0 h 726"/>
                <a:gd name="T36" fmla="*/ 0 w 603"/>
                <a:gd name="T37" fmla="*/ 0 h 72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03"/>
                <a:gd name="T58" fmla="*/ 0 h 726"/>
                <a:gd name="T59" fmla="*/ 603 w 603"/>
                <a:gd name="T60" fmla="*/ 726 h 72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03" h="726">
                  <a:moveTo>
                    <a:pt x="587" y="113"/>
                  </a:moveTo>
                  <a:lnTo>
                    <a:pt x="603" y="268"/>
                  </a:lnTo>
                  <a:lnTo>
                    <a:pt x="539" y="306"/>
                  </a:lnTo>
                  <a:lnTo>
                    <a:pt x="548" y="461"/>
                  </a:lnTo>
                  <a:lnTo>
                    <a:pt x="355" y="510"/>
                  </a:lnTo>
                  <a:lnTo>
                    <a:pt x="435" y="607"/>
                  </a:lnTo>
                  <a:lnTo>
                    <a:pt x="284" y="713"/>
                  </a:lnTo>
                  <a:lnTo>
                    <a:pt x="264" y="726"/>
                  </a:lnTo>
                  <a:lnTo>
                    <a:pt x="248" y="543"/>
                  </a:lnTo>
                  <a:lnTo>
                    <a:pt x="145" y="533"/>
                  </a:lnTo>
                  <a:lnTo>
                    <a:pt x="136" y="597"/>
                  </a:lnTo>
                  <a:lnTo>
                    <a:pt x="0" y="469"/>
                  </a:lnTo>
                  <a:lnTo>
                    <a:pt x="128" y="316"/>
                  </a:lnTo>
                  <a:lnTo>
                    <a:pt x="161" y="200"/>
                  </a:lnTo>
                  <a:lnTo>
                    <a:pt x="281" y="162"/>
                  </a:lnTo>
                  <a:lnTo>
                    <a:pt x="355" y="0"/>
                  </a:lnTo>
                  <a:lnTo>
                    <a:pt x="458" y="26"/>
                  </a:lnTo>
                  <a:lnTo>
                    <a:pt x="516" y="130"/>
                  </a:lnTo>
                  <a:lnTo>
                    <a:pt x="587" y="113"/>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31" name="Freeform 36"/>
            <p:cNvSpPr>
              <a:spLocks noChangeAspect="1"/>
            </p:cNvSpPr>
            <p:nvPr/>
          </p:nvSpPr>
          <p:spPr bwMode="auto">
            <a:xfrm rot="815464">
              <a:off x="1824013" y="3610089"/>
              <a:ext cx="395290" cy="307963"/>
            </a:xfrm>
            <a:custGeom>
              <a:avLst/>
              <a:gdLst>
                <a:gd name="T0" fmla="*/ 0 w 971"/>
                <a:gd name="T1" fmla="*/ 0 h 751"/>
                <a:gd name="T2" fmla="*/ 0 w 971"/>
                <a:gd name="T3" fmla="*/ 0 h 751"/>
                <a:gd name="T4" fmla="*/ 0 w 971"/>
                <a:gd name="T5" fmla="*/ 0 h 751"/>
                <a:gd name="T6" fmla="*/ 0 w 971"/>
                <a:gd name="T7" fmla="*/ 0 h 751"/>
                <a:gd name="T8" fmla="*/ 0 w 971"/>
                <a:gd name="T9" fmla="*/ 0 h 751"/>
                <a:gd name="T10" fmla="*/ 0 w 971"/>
                <a:gd name="T11" fmla="*/ 0 h 751"/>
                <a:gd name="T12" fmla="*/ 0 w 971"/>
                <a:gd name="T13" fmla="*/ 0 h 751"/>
                <a:gd name="T14" fmla="*/ 0 w 971"/>
                <a:gd name="T15" fmla="*/ 0 h 751"/>
                <a:gd name="T16" fmla="*/ 0 w 971"/>
                <a:gd name="T17" fmla="*/ 0 h 751"/>
                <a:gd name="T18" fmla="*/ 0 w 971"/>
                <a:gd name="T19" fmla="*/ 0 h 751"/>
                <a:gd name="T20" fmla="*/ 0 w 971"/>
                <a:gd name="T21" fmla="*/ 0 h 751"/>
                <a:gd name="T22" fmla="*/ 0 w 971"/>
                <a:gd name="T23" fmla="*/ 0 h 751"/>
                <a:gd name="T24" fmla="*/ 0 w 971"/>
                <a:gd name="T25" fmla="*/ 0 h 751"/>
                <a:gd name="T26" fmla="*/ 0 w 971"/>
                <a:gd name="T27" fmla="*/ 0 h 751"/>
                <a:gd name="T28" fmla="*/ 0 w 971"/>
                <a:gd name="T29" fmla="*/ 0 h 751"/>
                <a:gd name="T30" fmla="*/ 0 w 971"/>
                <a:gd name="T31" fmla="*/ 0 h 751"/>
                <a:gd name="T32" fmla="*/ 0 w 971"/>
                <a:gd name="T33" fmla="*/ 0 h 751"/>
                <a:gd name="T34" fmla="*/ 0 w 971"/>
                <a:gd name="T35" fmla="*/ 0 h 751"/>
                <a:gd name="T36" fmla="*/ 0 w 971"/>
                <a:gd name="T37" fmla="*/ 0 h 751"/>
                <a:gd name="T38" fmla="*/ 0 w 971"/>
                <a:gd name="T39" fmla="*/ 0 h 751"/>
                <a:gd name="T40" fmla="*/ 0 w 971"/>
                <a:gd name="T41" fmla="*/ 0 h 751"/>
                <a:gd name="T42" fmla="*/ 0 w 971"/>
                <a:gd name="T43" fmla="*/ 0 h 751"/>
                <a:gd name="T44" fmla="*/ 0 w 971"/>
                <a:gd name="T45" fmla="*/ 0 h 751"/>
                <a:gd name="T46" fmla="*/ 0 w 971"/>
                <a:gd name="T47" fmla="*/ 0 h 75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971"/>
                <a:gd name="T73" fmla="*/ 0 h 751"/>
                <a:gd name="T74" fmla="*/ 971 w 971"/>
                <a:gd name="T75" fmla="*/ 751 h 75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971" h="751">
                  <a:moveTo>
                    <a:pt x="607" y="0"/>
                  </a:moveTo>
                  <a:lnTo>
                    <a:pt x="251" y="26"/>
                  </a:lnTo>
                  <a:lnTo>
                    <a:pt x="128" y="90"/>
                  </a:lnTo>
                  <a:lnTo>
                    <a:pt x="128" y="149"/>
                  </a:lnTo>
                  <a:lnTo>
                    <a:pt x="0" y="213"/>
                  </a:lnTo>
                  <a:lnTo>
                    <a:pt x="96" y="310"/>
                  </a:lnTo>
                  <a:lnTo>
                    <a:pt x="236" y="325"/>
                  </a:lnTo>
                  <a:lnTo>
                    <a:pt x="268" y="455"/>
                  </a:lnTo>
                  <a:lnTo>
                    <a:pt x="306" y="526"/>
                  </a:lnTo>
                  <a:lnTo>
                    <a:pt x="467" y="526"/>
                  </a:lnTo>
                  <a:lnTo>
                    <a:pt x="594" y="690"/>
                  </a:lnTo>
                  <a:lnTo>
                    <a:pt x="703" y="751"/>
                  </a:lnTo>
                  <a:lnTo>
                    <a:pt x="806" y="681"/>
                  </a:lnTo>
                  <a:lnTo>
                    <a:pt x="790" y="584"/>
                  </a:lnTo>
                  <a:lnTo>
                    <a:pt x="951" y="584"/>
                  </a:lnTo>
                  <a:lnTo>
                    <a:pt x="971" y="448"/>
                  </a:lnTo>
                  <a:lnTo>
                    <a:pt x="951" y="461"/>
                  </a:lnTo>
                  <a:lnTo>
                    <a:pt x="935" y="278"/>
                  </a:lnTo>
                  <a:lnTo>
                    <a:pt x="832" y="268"/>
                  </a:lnTo>
                  <a:lnTo>
                    <a:pt x="823" y="332"/>
                  </a:lnTo>
                  <a:lnTo>
                    <a:pt x="687" y="204"/>
                  </a:lnTo>
                  <a:lnTo>
                    <a:pt x="662" y="51"/>
                  </a:lnTo>
                  <a:lnTo>
                    <a:pt x="613" y="35"/>
                  </a:lnTo>
                  <a:lnTo>
                    <a:pt x="607" y="0"/>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32" name="Freeform 37"/>
            <p:cNvSpPr>
              <a:spLocks noChangeAspect="1"/>
            </p:cNvSpPr>
            <p:nvPr/>
          </p:nvSpPr>
          <p:spPr bwMode="auto">
            <a:xfrm rot="815464">
              <a:off x="1897039" y="3437057"/>
              <a:ext cx="230189" cy="173032"/>
            </a:xfrm>
            <a:custGeom>
              <a:avLst/>
              <a:gdLst>
                <a:gd name="T0" fmla="*/ 0 w 565"/>
                <a:gd name="T1" fmla="*/ 0 h 420"/>
                <a:gd name="T2" fmla="*/ 0 w 565"/>
                <a:gd name="T3" fmla="*/ 0 h 420"/>
                <a:gd name="T4" fmla="*/ 0 w 565"/>
                <a:gd name="T5" fmla="*/ 0 h 420"/>
                <a:gd name="T6" fmla="*/ 0 w 565"/>
                <a:gd name="T7" fmla="*/ 0 h 420"/>
                <a:gd name="T8" fmla="*/ 0 w 565"/>
                <a:gd name="T9" fmla="*/ 0 h 420"/>
                <a:gd name="T10" fmla="*/ 0 w 565"/>
                <a:gd name="T11" fmla="*/ 0 h 420"/>
                <a:gd name="T12" fmla="*/ 0 w 565"/>
                <a:gd name="T13" fmla="*/ 0 h 420"/>
                <a:gd name="T14" fmla="*/ 0 w 565"/>
                <a:gd name="T15" fmla="*/ 0 h 420"/>
                <a:gd name="T16" fmla="*/ 0 w 565"/>
                <a:gd name="T17" fmla="*/ 0 h 420"/>
                <a:gd name="T18" fmla="*/ 0 w 565"/>
                <a:gd name="T19" fmla="*/ 0 h 420"/>
                <a:gd name="T20" fmla="*/ 0 w 565"/>
                <a:gd name="T21" fmla="*/ 0 h 420"/>
                <a:gd name="T22" fmla="*/ 0 w 565"/>
                <a:gd name="T23" fmla="*/ 0 h 420"/>
                <a:gd name="T24" fmla="*/ 0 w 565"/>
                <a:gd name="T25" fmla="*/ 0 h 42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65"/>
                <a:gd name="T40" fmla="*/ 0 h 420"/>
                <a:gd name="T41" fmla="*/ 565 w 565"/>
                <a:gd name="T42" fmla="*/ 420 h 42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65" h="420">
                  <a:moveTo>
                    <a:pt x="203" y="420"/>
                  </a:moveTo>
                  <a:lnTo>
                    <a:pt x="120" y="310"/>
                  </a:lnTo>
                  <a:lnTo>
                    <a:pt x="120" y="229"/>
                  </a:lnTo>
                  <a:lnTo>
                    <a:pt x="0" y="219"/>
                  </a:lnTo>
                  <a:lnTo>
                    <a:pt x="0" y="64"/>
                  </a:lnTo>
                  <a:lnTo>
                    <a:pt x="107" y="0"/>
                  </a:lnTo>
                  <a:lnTo>
                    <a:pt x="213" y="42"/>
                  </a:lnTo>
                  <a:lnTo>
                    <a:pt x="203" y="64"/>
                  </a:lnTo>
                  <a:lnTo>
                    <a:pt x="364" y="161"/>
                  </a:lnTo>
                  <a:lnTo>
                    <a:pt x="565" y="178"/>
                  </a:lnTo>
                  <a:lnTo>
                    <a:pt x="532" y="284"/>
                  </a:lnTo>
                  <a:lnTo>
                    <a:pt x="559" y="394"/>
                  </a:lnTo>
                  <a:lnTo>
                    <a:pt x="203" y="420"/>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33" name="Freeform 38"/>
            <p:cNvSpPr>
              <a:spLocks noChangeAspect="1"/>
            </p:cNvSpPr>
            <p:nvPr/>
          </p:nvSpPr>
          <p:spPr bwMode="auto">
            <a:xfrm rot="815464">
              <a:off x="1801788" y="3497380"/>
              <a:ext cx="163513" cy="161919"/>
            </a:xfrm>
            <a:custGeom>
              <a:avLst/>
              <a:gdLst>
                <a:gd name="T0" fmla="*/ 0 w 397"/>
                <a:gd name="T1" fmla="*/ 0 h 388"/>
                <a:gd name="T2" fmla="*/ 0 w 397"/>
                <a:gd name="T3" fmla="*/ 0 h 388"/>
                <a:gd name="T4" fmla="*/ 0 w 397"/>
                <a:gd name="T5" fmla="*/ 0 h 388"/>
                <a:gd name="T6" fmla="*/ 0 w 397"/>
                <a:gd name="T7" fmla="*/ 0 h 388"/>
                <a:gd name="T8" fmla="*/ 0 w 397"/>
                <a:gd name="T9" fmla="*/ 0 h 388"/>
                <a:gd name="T10" fmla="*/ 0 w 397"/>
                <a:gd name="T11" fmla="*/ 0 h 388"/>
                <a:gd name="T12" fmla="*/ 0 w 397"/>
                <a:gd name="T13" fmla="*/ 0 h 388"/>
                <a:gd name="T14" fmla="*/ 0 w 397"/>
                <a:gd name="T15" fmla="*/ 0 h 388"/>
                <a:gd name="T16" fmla="*/ 0 w 397"/>
                <a:gd name="T17" fmla="*/ 0 h 388"/>
                <a:gd name="T18" fmla="*/ 0 w 397"/>
                <a:gd name="T19" fmla="*/ 0 h 388"/>
                <a:gd name="T20" fmla="*/ 0 w 397"/>
                <a:gd name="T21" fmla="*/ 0 h 388"/>
                <a:gd name="T22" fmla="*/ 0 w 397"/>
                <a:gd name="T23" fmla="*/ 0 h 388"/>
                <a:gd name="T24" fmla="*/ 0 w 397"/>
                <a:gd name="T25" fmla="*/ 0 h 38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97"/>
                <a:gd name="T40" fmla="*/ 0 h 388"/>
                <a:gd name="T41" fmla="*/ 397 w 397"/>
                <a:gd name="T42" fmla="*/ 388 h 38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97" h="388">
                  <a:moveTo>
                    <a:pt x="397" y="201"/>
                  </a:moveTo>
                  <a:lnTo>
                    <a:pt x="274" y="265"/>
                  </a:lnTo>
                  <a:lnTo>
                    <a:pt x="274" y="324"/>
                  </a:lnTo>
                  <a:lnTo>
                    <a:pt x="146" y="388"/>
                  </a:lnTo>
                  <a:lnTo>
                    <a:pt x="13" y="333"/>
                  </a:lnTo>
                  <a:lnTo>
                    <a:pt x="0" y="330"/>
                  </a:lnTo>
                  <a:lnTo>
                    <a:pt x="17" y="184"/>
                  </a:lnTo>
                  <a:lnTo>
                    <a:pt x="107" y="110"/>
                  </a:lnTo>
                  <a:lnTo>
                    <a:pt x="107" y="33"/>
                  </a:lnTo>
                  <a:lnTo>
                    <a:pt x="194" y="0"/>
                  </a:lnTo>
                  <a:lnTo>
                    <a:pt x="314" y="10"/>
                  </a:lnTo>
                  <a:lnTo>
                    <a:pt x="314" y="91"/>
                  </a:lnTo>
                  <a:lnTo>
                    <a:pt x="397" y="201"/>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34" name="Freeform 39"/>
            <p:cNvSpPr>
              <a:spLocks noChangeAspect="1"/>
            </p:cNvSpPr>
            <p:nvPr/>
          </p:nvSpPr>
          <p:spPr bwMode="auto">
            <a:xfrm rot="815464">
              <a:off x="1714474" y="3794232"/>
              <a:ext cx="309565" cy="250816"/>
            </a:xfrm>
            <a:custGeom>
              <a:avLst/>
              <a:gdLst>
                <a:gd name="T0" fmla="*/ 0 w 755"/>
                <a:gd name="T1" fmla="*/ 0 h 613"/>
                <a:gd name="T2" fmla="*/ 0 w 755"/>
                <a:gd name="T3" fmla="*/ 0 h 613"/>
                <a:gd name="T4" fmla="*/ 0 w 755"/>
                <a:gd name="T5" fmla="*/ 0 h 613"/>
                <a:gd name="T6" fmla="*/ 0 w 755"/>
                <a:gd name="T7" fmla="*/ 0 h 613"/>
                <a:gd name="T8" fmla="*/ 0 w 755"/>
                <a:gd name="T9" fmla="*/ 0 h 613"/>
                <a:gd name="T10" fmla="*/ 0 w 755"/>
                <a:gd name="T11" fmla="*/ 0 h 613"/>
                <a:gd name="T12" fmla="*/ 0 w 755"/>
                <a:gd name="T13" fmla="*/ 0 h 613"/>
                <a:gd name="T14" fmla="*/ 0 w 755"/>
                <a:gd name="T15" fmla="*/ 0 h 613"/>
                <a:gd name="T16" fmla="*/ 0 w 755"/>
                <a:gd name="T17" fmla="*/ 0 h 613"/>
                <a:gd name="T18" fmla="*/ 0 w 755"/>
                <a:gd name="T19" fmla="*/ 0 h 613"/>
                <a:gd name="T20" fmla="*/ 0 w 755"/>
                <a:gd name="T21" fmla="*/ 0 h 613"/>
                <a:gd name="T22" fmla="*/ 0 w 755"/>
                <a:gd name="T23" fmla="*/ 0 h 613"/>
                <a:gd name="T24" fmla="*/ 0 w 755"/>
                <a:gd name="T25" fmla="*/ 0 h 613"/>
                <a:gd name="T26" fmla="*/ 0 w 755"/>
                <a:gd name="T27" fmla="*/ 0 h 613"/>
                <a:gd name="T28" fmla="*/ 0 w 755"/>
                <a:gd name="T29" fmla="*/ 0 h 613"/>
                <a:gd name="T30" fmla="*/ 0 w 755"/>
                <a:gd name="T31" fmla="*/ 0 h 613"/>
                <a:gd name="T32" fmla="*/ 0 w 755"/>
                <a:gd name="T33" fmla="*/ 0 h 61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55"/>
                <a:gd name="T52" fmla="*/ 0 h 613"/>
                <a:gd name="T53" fmla="*/ 755 w 755"/>
                <a:gd name="T54" fmla="*/ 613 h 61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55" h="613">
                  <a:moveTo>
                    <a:pt x="467" y="0"/>
                  </a:moveTo>
                  <a:lnTo>
                    <a:pt x="299" y="113"/>
                  </a:lnTo>
                  <a:lnTo>
                    <a:pt x="209" y="26"/>
                  </a:lnTo>
                  <a:lnTo>
                    <a:pt x="26" y="16"/>
                  </a:lnTo>
                  <a:lnTo>
                    <a:pt x="0" y="161"/>
                  </a:lnTo>
                  <a:lnTo>
                    <a:pt x="0" y="242"/>
                  </a:lnTo>
                  <a:lnTo>
                    <a:pt x="74" y="339"/>
                  </a:lnTo>
                  <a:lnTo>
                    <a:pt x="161" y="461"/>
                  </a:lnTo>
                  <a:lnTo>
                    <a:pt x="164" y="613"/>
                  </a:lnTo>
                  <a:lnTo>
                    <a:pt x="299" y="613"/>
                  </a:lnTo>
                  <a:lnTo>
                    <a:pt x="365" y="509"/>
                  </a:lnTo>
                  <a:lnTo>
                    <a:pt x="516" y="467"/>
                  </a:lnTo>
                  <a:lnTo>
                    <a:pt x="548" y="348"/>
                  </a:lnTo>
                  <a:lnTo>
                    <a:pt x="660" y="306"/>
                  </a:lnTo>
                  <a:lnTo>
                    <a:pt x="755" y="164"/>
                  </a:lnTo>
                  <a:lnTo>
                    <a:pt x="628" y="0"/>
                  </a:lnTo>
                  <a:lnTo>
                    <a:pt x="467" y="0"/>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35" name="Freeform 40"/>
            <p:cNvSpPr>
              <a:spLocks noChangeAspect="1"/>
            </p:cNvSpPr>
            <p:nvPr/>
          </p:nvSpPr>
          <p:spPr bwMode="auto">
            <a:xfrm rot="815464">
              <a:off x="1328709" y="3621200"/>
              <a:ext cx="463554" cy="447658"/>
            </a:xfrm>
            <a:custGeom>
              <a:avLst/>
              <a:gdLst>
                <a:gd name="T0" fmla="*/ 0 w 1132"/>
                <a:gd name="T1" fmla="*/ 0 h 1096"/>
                <a:gd name="T2" fmla="*/ 0 w 1132"/>
                <a:gd name="T3" fmla="*/ 0 h 1096"/>
                <a:gd name="T4" fmla="*/ 0 w 1132"/>
                <a:gd name="T5" fmla="*/ 0 h 1096"/>
                <a:gd name="T6" fmla="*/ 0 w 1132"/>
                <a:gd name="T7" fmla="*/ 0 h 1096"/>
                <a:gd name="T8" fmla="*/ 0 w 1132"/>
                <a:gd name="T9" fmla="*/ 0 h 1096"/>
                <a:gd name="T10" fmla="*/ 0 w 1132"/>
                <a:gd name="T11" fmla="*/ 0 h 1096"/>
                <a:gd name="T12" fmla="*/ 0 w 1132"/>
                <a:gd name="T13" fmla="*/ 0 h 1096"/>
                <a:gd name="T14" fmla="*/ 0 w 1132"/>
                <a:gd name="T15" fmla="*/ 0 h 1096"/>
                <a:gd name="T16" fmla="*/ 0 w 1132"/>
                <a:gd name="T17" fmla="*/ 0 h 1096"/>
                <a:gd name="T18" fmla="*/ 0 w 1132"/>
                <a:gd name="T19" fmla="*/ 0 h 1096"/>
                <a:gd name="T20" fmla="*/ 0 w 1132"/>
                <a:gd name="T21" fmla="*/ 0 h 1096"/>
                <a:gd name="T22" fmla="*/ 0 w 1132"/>
                <a:gd name="T23" fmla="*/ 0 h 1096"/>
                <a:gd name="T24" fmla="*/ 0 w 1132"/>
                <a:gd name="T25" fmla="*/ 0 h 1096"/>
                <a:gd name="T26" fmla="*/ 0 w 1132"/>
                <a:gd name="T27" fmla="*/ 0 h 1096"/>
                <a:gd name="T28" fmla="*/ 0 w 1132"/>
                <a:gd name="T29" fmla="*/ 0 h 1096"/>
                <a:gd name="T30" fmla="*/ 0 w 1132"/>
                <a:gd name="T31" fmla="*/ 0 h 1096"/>
                <a:gd name="T32" fmla="*/ 0 w 1132"/>
                <a:gd name="T33" fmla="*/ 0 h 1096"/>
                <a:gd name="T34" fmla="*/ 0 w 1132"/>
                <a:gd name="T35" fmla="*/ 0 h 1096"/>
                <a:gd name="T36" fmla="*/ 0 w 1132"/>
                <a:gd name="T37" fmla="*/ 0 h 1096"/>
                <a:gd name="T38" fmla="*/ 0 w 1132"/>
                <a:gd name="T39" fmla="*/ 0 h 1096"/>
                <a:gd name="T40" fmla="*/ 0 w 1132"/>
                <a:gd name="T41" fmla="*/ 0 h 1096"/>
                <a:gd name="T42" fmla="*/ 0 w 1132"/>
                <a:gd name="T43" fmla="*/ 0 h 1096"/>
                <a:gd name="T44" fmla="*/ 0 w 1132"/>
                <a:gd name="T45" fmla="*/ 0 h 1096"/>
                <a:gd name="T46" fmla="*/ 0 w 1132"/>
                <a:gd name="T47" fmla="*/ 0 h 1096"/>
                <a:gd name="T48" fmla="*/ 0 w 1132"/>
                <a:gd name="T49" fmla="*/ 0 h 1096"/>
                <a:gd name="T50" fmla="*/ 0 w 1132"/>
                <a:gd name="T51" fmla="*/ 0 h 1096"/>
                <a:gd name="T52" fmla="*/ 0 w 1132"/>
                <a:gd name="T53" fmla="*/ 0 h 1096"/>
                <a:gd name="T54" fmla="*/ 0 w 1132"/>
                <a:gd name="T55" fmla="*/ 0 h 1096"/>
                <a:gd name="T56" fmla="*/ 0 w 1132"/>
                <a:gd name="T57" fmla="*/ 0 h 1096"/>
                <a:gd name="T58" fmla="*/ 0 w 1132"/>
                <a:gd name="T59" fmla="*/ 0 h 1096"/>
                <a:gd name="T60" fmla="*/ 0 w 1132"/>
                <a:gd name="T61" fmla="*/ 0 h 10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132"/>
                <a:gd name="T94" fmla="*/ 0 h 1096"/>
                <a:gd name="T95" fmla="*/ 1132 w 1132"/>
                <a:gd name="T96" fmla="*/ 1096 h 10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132" h="1096">
                  <a:moveTo>
                    <a:pt x="493" y="1081"/>
                  </a:moveTo>
                  <a:lnTo>
                    <a:pt x="574" y="1096"/>
                  </a:lnTo>
                  <a:lnTo>
                    <a:pt x="606" y="984"/>
                  </a:lnTo>
                  <a:lnTo>
                    <a:pt x="864" y="903"/>
                  </a:lnTo>
                  <a:lnTo>
                    <a:pt x="1009" y="919"/>
                  </a:lnTo>
                  <a:lnTo>
                    <a:pt x="1132" y="861"/>
                  </a:lnTo>
                  <a:lnTo>
                    <a:pt x="1129" y="709"/>
                  </a:lnTo>
                  <a:lnTo>
                    <a:pt x="1042" y="587"/>
                  </a:lnTo>
                  <a:lnTo>
                    <a:pt x="968" y="490"/>
                  </a:lnTo>
                  <a:lnTo>
                    <a:pt x="968" y="409"/>
                  </a:lnTo>
                  <a:lnTo>
                    <a:pt x="790" y="409"/>
                  </a:lnTo>
                  <a:lnTo>
                    <a:pt x="725" y="338"/>
                  </a:lnTo>
                  <a:lnTo>
                    <a:pt x="638" y="257"/>
                  </a:lnTo>
                  <a:lnTo>
                    <a:pt x="542" y="257"/>
                  </a:lnTo>
                  <a:lnTo>
                    <a:pt x="428" y="119"/>
                  </a:lnTo>
                  <a:lnTo>
                    <a:pt x="348" y="119"/>
                  </a:lnTo>
                  <a:lnTo>
                    <a:pt x="241" y="6"/>
                  </a:lnTo>
                  <a:lnTo>
                    <a:pt x="186" y="0"/>
                  </a:lnTo>
                  <a:lnTo>
                    <a:pt x="90" y="80"/>
                  </a:lnTo>
                  <a:lnTo>
                    <a:pt x="16" y="68"/>
                  </a:lnTo>
                  <a:lnTo>
                    <a:pt x="10" y="216"/>
                  </a:lnTo>
                  <a:lnTo>
                    <a:pt x="0" y="216"/>
                  </a:lnTo>
                  <a:lnTo>
                    <a:pt x="10" y="344"/>
                  </a:lnTo>
                  <a:lnTo>
                    <a:pt x="252" y="441"/>
                  </a:lnTo>
                  <a:lnTo>
                    <a:pt x="258" y="581"/>
                  </a:lnTo>
                  <a:lnTo>
                    <a:pt x="186" y="619"/>
                  </a:lnTo>
                  <a:lnTo>
                    <a:pt x="267" y="661"/>
                  </a:lnTo>
                  <a:lnTo>
                    <a:pt x="413" y="709"/>
                  </a:lnTo>
                  <a:lnTo>
                    <a:pt x="413" y="797"/>
                  </a:lnTo>
                  <a:lnTo>
                    <a:pt x="436" y="857"/>
                  </a:lnTo>
                  <a:lnTo>
                    <a:pt x="493" y="1081"/>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36" name="Freeform 41"/>
            <p:cNvSpPr>
              <a:spLocks noChangeAspect="1"/>
            </p:cNvSpPr>
            <p:nvPr/>
          </p:nvSpPr>
          <p:spPr bwMode="auto">
            <a:xfrm rot="815464">
              <a:off x="1660499" y="3624375"/>
              <a:ext cx="293690" cy="219067"/>
            </a:xfrm>
            <a:custGeom>
              <a:avLst/>
              <a:gdLst>
                <a:gd name="T0" fmla="*/ 0 w 710"/>
                <a:gd name="T1" fmla="*/ 0 h 529"/>
                <a:gd name="T2" fmla="*/ 0 w 710"/>
                <a:gd name="T3" fmla="*/ 0 h 529"/>
                <a:gd name="T4" fmla="*/ 0 w 710"/>
                <a:gd name="T5" fmla="*/ 0 h 529"/>
                <a:gd name="T6" fmla="*/ 0 w 710"/>
                <a:gd name="T7" fmla="*/ 0 h 529"/>
                <a:gd name="T8" fmla="*/ 0 w 710"/>
                <a:gd name="T9" fmla="*/ 0 h 529"/>
                <a:gd name="T10" fmla="*/ 0 w 710"/>
                <a:gd name="T11" fmla="*/ 0 h 529"/>
                <a:gd name="T12" fmla="*/ 0 w 710"/>
                <a:gd name="T13" fmla="*/ 0 h 529"/>
                <a:gd name="T14" fmla="*/ 0 w 710"/>
                <a:gd name="T15" fmla="*/ 0 h 529"/>
                <a:gd name="T16" fmla="*/ 0 w 710"/>
                <a:gd name="T17" fmla="*/ 0 h 529"/>
                <a:gd name="T18" fmla="*/ 0 w 710"/>
                <a:gd name="T19" fmla="*/ 0 h 529"/>
                <a:gd name="T20" fmla="*/ 0 w 710"/>
                <a:gd name="T21" fmla="*/ 0 h 529"/>
                <a:gd name="T22" fmla="*/ 0 w 710"/>
                <a:gd name="T23" fmla="*/ 0 h 529"/>
                <a:gd name="T24" fmla="*/ 0 w 710"/>
                <a:gd name="T25" fmla="*/ 0 h 529"/>
                <a:gd name="T26" fmla="*/ 0 w 710"/>
                <a:gd name="T27" fmla="*/ 0 h 529"/>
                <a:gd name="T28" fmla="*/ 0 w 710"/>
                <a:gd name="T29" fmla="*/ 0 h 529"/>
                <a:gd name="T30" fmla="*/ 0 w 710"/>
                <a:gd name="T31" fmla="*/ 0 h 529"/>
                <a:gd name="T32" fmla="*/ 0 w 710"/>
                <a:gd name="T33" fmla="*/ 0 h 529"/>
                <a:gd name="T34" fmla="*/ 0 w 710"/>
                <a:gd name="T35" fmla="*/ 0 h 52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710"/>
                <a:gd name="T55" fmla="*/ 0 h 529"/>
                <a:gd name="T56" fmla="*/ 710 w 710"/>
                <a:gd name="T57" fmla="*/ 529 h 52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710" h="529">
                  <a:moveTo>
                    <a:pt x="271" y="0"/>
                  </a:moveTo>
                  <a:lnTo>
                    <a:pt x="404" y="55"/>
                  </a:lnTo>
                  <a:lnTo>
                    <a:pt x="500" y="152"/>
                  </a:lnTo>
                  <a:lnTo>
                    <a:pt x="640" y="167"/>
                  </a:lnTo>
                  <a:lnTo>
                    <a:pt x="672" y="297"/>
                  </a:lnTo>
                  <a:lnTo>
                    <a:pt x="710" y="368"/>
                  </a:lnTo>
                  <a:lnTo>
                    <a:pt x="542" y="481"/>
                  </a:lnTo>
                  <a:lnTo>
                    <a:pt x="452" y="394"/>
                  </a:lnTo>
                  <a:lnTo>
                    <a:pt x="269" y="384"/>
                  </a:lnTo>
                  <a:lnTo>
                    <a:pt x="243" y="529"/>
                  </a:lnTo>
                  <a:lnTo>
                    <a:pt x="65" y="529"/>
                  </a:lnTo>
                  <a:lnTo>
                    <a:pt x="0" y="458"/>
                  </a:lnTo>
                  <a:lnTo>
                    <a:pt x="82" y="319"/>
                  </a:lnTo>
                  <a:lnTo>
                    <a:pt x="59" y="216"/>
                  </a:lnTo>
                  <a:lnTo>
                    <a:pt x="107" y="158"/>
                  </a:lnTo>
                  <a:lnTo>
                    <a:pt x="82" y="61"/>
                  </a:lnTo>
                  <a:lnTo>
                    <a:pt x="188" y="71"/>
                  </a:lnTo>
                  <a:lnTo>
                    <a:pt x="271" y="0"/>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37" name="Freeform 42"/>
            <p:cNvSpPr>
              <a:spLocks noChangeAspect="1"/>
            </p:cNvSpPr>
            <p:nvPr/>
          </p:nvSpPr>
          <p:spPr bwMode="auto">
            <a:xfrm rot="815464">
              <a:off x="1057244" y="3606914"/>
              <a:ext cx="455617" cy="419084"/>
            </a:xfrm>
            <a:custGeom>
              <a:avLst/>
              <a:gdLst>
                <a:gd name="T0" fmla="*/ 0 w 1104"/>
                <a:gd name="T1" fmla="*/ 0 h 1023"/>
                <a:gd name="T2" fmla="*/ 0 w 1104"/>
                <a:gd name="T3" fmla="*/ 0 h 1023"/>
                <a:gd name="T4" fmla="*/ 0 w 1104"/>
                <a:gd name="T5" fmla="*/ 0 h 1023"/>
                <a:gd name="T6" fmla="*/ 0 w 1104"/>
                <a:gd name="T7" fmla="*/ 0 h 1023"/>
                <a:gd name="T8" fmla="*/ 0 w 1104"/>
                <a:gd name="T9" fmla="*/ 0 h 1023"/>
                <a:gd name="T10" fmla="*/ 0 w 1104"/>
                <a:gd name="T11" fmla="*/ 0 h 1023"/>
                <a:gd name="T12" fmla="*/ 0 w 1104"/>
                <a:gd name="T13" fmla="*/ 0 h 1023"/>
                <a:gd name="T14" fmla="*/ 0 w 1104"/>
                <a:gd name="T15" fmla="*/ 0 h 1023"/>
                <a:gd name="T16" fmla="*/ 0 w 1104"/>
                <a:gd name="T17" fmla="*/ 0 h 1023"/>
                <a:gd name="T18" fmla="*/ 0 w 1104"/>
                <a:gd name="T19" fmla="*/ 0 h 1023"/>
                <a:gd name="T20" fmla="*/ 0 w 1104"/>
                <a:gd name="T21" fmla="*/ 0 h 1023"/>
                <a:gd name="T22" fmla="*/ 0 w 1104"/>
                <a:gd name="T23" fmla="*/ 0 h 1023"/>
                <a:gd name="T24" fmla="*/ 0 w 1104"/>
                <a:gd name="T25" fmla="*/ 0 h 1023"/>
                <a:gd name="T26" fmla="*/ 0 w 1104"/>
                <a:gd name="T27" fmla="*/ 0 h 1023"/>
                <a:gd name="T28" fmla="*/ 0 w 1104"/>
                <a:gd name="T29" fmla="*/ 0 h 1023"/>
                <a:gd name="T30" fmla="*/ 0 w 1104"/>
                <a:gd name="T31" fmla="*/ 0 h 1023"/>
                <a:gd name="T32" fmla="*/ 0 w 1104"/>
                <a:gd name="T33" fmla="*/ 0 h 1023"/>
                <a:gd name="T34" fmla="*/ 0 w 1104"/>
                <a:gd name="T35" fmla="*/ 0 h 1023"/>
                <a:gd name="T36" fmla="*/ 0 w 1104"/>
                <a:gd name="T37" fmla="*/ 0 h 1023"/>
                <a:gd name="T38" fmla="*/ 0 w 1104"/>
                <a:gd name="T39" fmla="*/ 0 h 1023"/>
                <a:gd name="T40" fmla="*/ 0 w 1104"/>
                <a:gd name="T41" fmla="*/ 0 h 1023"/>
                <a:gd name="T42" fmla="*/ 0 w 1104"/>
                <a:gd name="T43" fmla="*/ 0 h 1023"/>
                <a:gd name="T44" fmla="*/ 0 w 1104"/>
                <a:gd name="T45" fmla="*/ 0 h 1023"/>
                <a:gd name="T46" fmla="*/ 0 w 1104"/>
                <a:gd name="T47" fmla="*/ 0 h 1023"/>
                <a:gd name="T48" fmla="*/ 0 w 1104"/>
                <a:gd name="T49" fmla="*/ 0 h 1023"/>
                <a:gd name="T50" fmla="*/ 0 w 1104"/>
                <a:gd name="T51" fmla="*/ 0 h 1023"/>
                <a:gd name="T52" fmla="*/ 0 w 1104"/>
                <a:gd name="T53" fmla="*/ 0 h 1023"/>
                <a:gd name="T54" fmla="*/ 0 w 1104"/>
                <a:gd name="T55" fmla="*/ 0 h 1023"/>
                <a:gd name="T56" fmla="*/ 0 w 1104"/>
                <a:gd name="T57" fmla="*/ 0 h 1023"/>
                <a:gd name="T58" fmla="*/ 0 w 1104"/>
                <a:gd name="T59" fmla="*/ 0 h 1023"/>
                <a:gd name="T60" fmla="*/ 0 w 1104"/>
                <a:gd name="T61" fmla="*/ 0 h 1023"/>
                <a:gd name="T62" fmla="*/ 0 w 1104"/>
                <a:gd name="T63" fmla="*/ 0 h 1023"/>
                <a:gd name="T64" fmla="*/ 0 w 1104"/>
                <a:gd name="T65" fmla="*/ 0 h 1023"/>
                <a:gd name="T66" fmla="*/ 0 w 1104"/>
                <a:gd name="T67" fmla="*/ 0 h 102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104"/>
                <a:gd name="T103" fmla="*/ 0 h 1023"/>
                <a:gd name="T104" fmla="*/ 1104 w 1104"/>
                <a:gd name="T105" fmla="*/ 1023 h 102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104" h="1023">
                  <a:moveTo>
                    <a:pt x="145" y="955"/>
                  </a:moveTo>
                  <a:lnTo>
                    <a:pt x="71" y="888"/>
                  </a:lnTo>
                  <a:lnTo>
                    <a:pt x="103" y="749"/>
                  </a:lnTo>
                  <a:lnTo>
                    <a:pt x="0" y="646"/>
                  </a:lnTo>
                  <a:lnTo>
                    <a:pt x="38" y="614"/>
                  </a:lnTo>
                  <a:lnTo>
                    <a:pt x="258" y="597"/>
                  </a:lnTo>
                  <a:lnTo>
                    <a:pt x="226" y="468"/>
                  </a:lnTo>
                  <a:lnTo>
                    <a:pt x="275" y="345"/>
                  </a:lnTo>
                  <a:lnTo>
                    <a:pt x="339" y="323"/>
                  </a:lnTo>
                  <a:lnTo>
                    <a:pt x="290" y="178"/>
                  </a:lnTo>
                  <a:lnTo>
                    <a:pt x="354" y="120"/>
                  </a:lnTo>
                  <a:lnTo>
                    <a:pt x="339" y="23"/>
                  </a:lnTo>
                  <a:lnTo>
                    <a:pt x="523" y="0"/>
                  </a:lnTo>
                  <a:lnTo>
                    <a:pt x="581" y="71"/>
                  </a:lnTo>
                  <a:lnTo>
                    <a:pt x="668" y="88"/>
                  </a:lnTo>
                  <a:lnTo>
                    <a:pt x="678" y="216"/>
                  </a:lnTo>
                  <a:lnTo>
                    <a:pt x="920" y="313"/>
                  </a:lnTo>
                  <a:lnTo>
                    <a:pt x="926" y="453"/>
                  </a:lnTo>
                  <a:lnTo>
                    <a:pt x="854" y="491"/>
                  </a:lnTo>
                  <a:lnTo>
                    <a:pt x="935" y="533"/>
                  </a:lnTo>
                  <a:lnTo>
                    <a:pt x="1081" y="581"/>
                  </a:lnTo>
                  <a:lnTo>
                    <a:pt x="1081" y="669"/>
                  </a:lnTo>
                  <a:lnTo>
                    <a:pt x="1104" y="729"/>
                  </a:lnTo>
                  <a:lnTo>
                    <a:pt x="839" y="871"/>
                  </a:lnTo>
                  <a:lnTo>
                    <a:pt x="822" y="1000"/>
                  </a:lnTo>
                  <a:lnTo>
                    <a:pt x="742" y="1023"/>
                  </a:lnTo>
                  <a:lnTo>
                    <a:pt x="678" y="904"/>
                  </a:lnTo>
                  <a:lnTo>
                    <a:pt x="500" y="943"/>
                  </a:lnTo>
                  <a:lnTo>
                    <a:pt x="496" y="985"/>
                  </a:lnTo>
                  <a:lnTo>
                    <a:pt x="409" y="985"/>
                  </a:lnTo>
                  <a:lnTo>
                    <a:pt x="371" y="845"/>
                  </a:lnTo>
                  <a:lnTo>
                    <a:pt x="329" y="920"/>
                  </a:lnTo>
                  <a:lnTo>
                    <a:pt x="167" y="936"/>
                  </a:lnTo>
                  <a:lnTo>
                    <a:pt x="145" y="955"/>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38" name="Freeform 43"/>
            <p:cNvSpPr>
              <a:spLocks noChangeAspect="1"/>
            </p:cNvSpPr>
            <p:nvPr/>
          </p:nvSpPr>
          <p:spPr bwMode="auto">
            <a:xfrm rot="815464">
              <a:off x="846105" y="3899003"/>
              <a:ext cx="395290" cy="423846"/>
            </a:xfrm>
            <a:custGeom>
              <a:avLst/>
              <a:gdLst>
                <a:gd name="T0" fmla="*/ 0 w 975"/>
                <a:gd name="T1" fmla="*/ 0 h 1026"/>
                <a:gd name="T2" fmla="*/ 0 w 975"/>
                <a:gd name="T3" fmla="*/ 0 h 1026"/>
                <a:gd name="T4" fmla="*/ 0 w 975"/>
                <a:gd name="T5" fmla="*/ 0 h 1026"/>
                <a:gd name="T6" fmla="*/ 0 w 975"/>
                <a:gd name="T7" fmla="*/ 0 h 1026"/>
                <a:gd name="T8" fmla="*/ 0 w 975"/>
                <a:gd name="T9" fmla="*/ 0 h 1026"/>
                <a:gd name="T10" fmla="*/ 0 w 975"/>
                <a:gd name="T11" fmla="*/ 0 h 1026"/>
                <a:gd name="T12" fmla="*/ 0 w 975"/>
                <a:gd name="T13" fmla="*/ 0 h 1026"/>
                <a:gd name="T14" fmla="*/ 0 w 975"/>
                <a:gd name="T15" fmla="*/ 0 h 1026"/>
                <a:gd name="T16" fmla="*/ 0 w 975"/>
                <a:gd name="T17" fmla="*/ 0 h 1026"/>
                <a:gd name="T18" fmla="*/ 0 w 975"/>
                <a:gd name="T19" fmla="*/ 0 h 1026"/>
                <a:gd name="T20" fmla="*/ 0 w 975"/>
                <a:gd name="T21" fmla="*/ 0 h 1026"/>
                <a:gd name="T22" fmla="*/ 0 w 975"/>
                <a:gd name="T23" fmla="*/ 0 h 1026"/>
                <a:gd name="T24" fmla="*/ 0 w 975"/>
                <a:gd name="T25" fmla="*/ 0 h 1026"/>
                <a:gd name="T26" fmla="*/ 0 w 975"/>
                <a:gd name="T27" fmla="*/ 0 h 1026"/>
                <a:gd name="T28" fmla="*/ 0 w 975"/>
                <a:gd name="T29" fmla="*/ 0 h 1026"/>
                <a:gd name="T30" fmla="*/ 0 w 975"/>
                <a:gd name="T31" fmla="*/ 0 h 1026"/>
                <a:gd name="T32" fmla="*/ 0 w 975"/>
                <a:gd name="T33" fmla="*/ 0 h 1026"/>
                <a:gd name="T34" fmla="*/ 0 w 975"/>
                <a:gd name="T35" fmla="*/ 0 h 1026"/>
                <a:gd name="T36" fmla="*/ 0 w 975"/>
                <a:gd name="T37" fmla="*/ 0 h 1026"/>
                <a:gd name="T38" fmla="*/ 0 w 975"/>
                <a:gd name="T39" fmla="*/ 0 h 1026"/>
                <a:gd name="T40" fmla="*/ 0 w 975"/>
                <a:gd name="T41" fmla="*/ 0 h 1026"/>
                <a:gd name="T42" fmla="*/ 0 w 975"/>
                <a:gd name="T43" fmla="*/ 0 h 1026"/>
                <a:gd name="T44" fmla="*/ 0 w 975"/>
                <a:gd name="T45" fmla="*/ 0 h 1026"/>
                <a:gd name="T46" fmla="*/ 0 w 975"/>
                <a:gd name="T47" fmla="*/ 0 h 1026"/>
                <a:gd name="T48" fmla="*/ 0 w 975"/>
                <a:gd name="T49" fmla="*/ 0 h 1026"/>
                <a:gd name="T50" fmla="*/ 0 w 975"/>
                <a:gd name="T51" fmla="*/ 0 h 1026"/>
                <a:gd name="T52" fmla="*/ 0 w 975"/>
                <a:gd name="T53" fmla="*/ 0 h 1026"/>
                <a:gd name="T54" fmla="*/ 0 w 975"/>
                <a:gd name="T55" fmla="*/ 0 h 1026"/>
                <a:gd name="T56" fmla="*/ 0 w 975"/>
                <a:gd name="T57" fmla="*/ 0 h 1026"/>
                <a:gd name="T58" fmla="*/ 0 w 975"/>
                <a:gd name="T59" fmla="*/ 0 h 1026"/>
                <a:gd name="T60" fmla="*/ 0 w 975"/>
                <a:gd name="T61" fmla="*/ 0 h 1026"/>
                <a:gd name="T62" fmla="*/ 0 w 975"/>
                <a:gd name="T63" fmla="*/ 0 h 1026"/>
                <a:gd name="T64" fmla="*/ 0 w 975"/>
                <a:gd name="T65" fmla="*/ 0 h 1026"/>
                <a:gd name="T66" fmla="*/ 0 w 975"/>
                <a:gd name="T67" fmla="*/ 0 h 1026"/>
                <a:gd name="T68" fmla="*/ 0 w 975"/>
                <a:gd name="T69" fmla="*/ 0 h 1026"/>
                <a:gd name="T70" fmla="*/ 0 w 975"/>
                <a:gd name="T71" fmla="*/ 0 h 1026"/>
                <a:gd name="T72" fmla="*/ 0 w 975"/>
                <a:gd name="T73" fmla="*/ 0 h 1026"/>
                <a:gd name="T74" fmla="*/ 0 w 975"/>
                <a:gd name="T75" fmla="*/ 0 h 1026"/>
                <a:gd name="T76" fmla="*/ 0 w 975"/>
                <a:gd name="T77" fmla="*/ 0 h 1026"/>
                <a:gd name="T78" fmla="*/ 0 w 975"/>
                <a:gd name="T79" fmla="*/ 0 h 1026"/>
                <a:gd name="T80" fmla="*/ 0 w 975"/>
                <a:gd name="T81" fmla="*/ 0 h 10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975"/>
                <a:gd name="T124" fmla="*/ 0 h 1026"/>
                <a:gd name="T125" fmla="*/ 975 w 975"/>
                <a:gd name="T126" fmla="*/ 1026 h 10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975" h="1026">
                  <a:moveTo>
                    <a:pt x="506" y="91"/>
                  </a:moveTo>
                  <a:lnTo>
                    <a:pt x="668" y="75"/>
                  </a:lnTo>
                  <a:lnTo>
                    <a:pt x="710" y="0"/>
                  </a:lnTo>
                  <a:lnTo>
                    <a:pt x="748" y="140"/>
                  </a:lnTo>
                  <a:lnTo>
                    <a:pt x="835" y="140"/>
                  </a:lnTo>
                  <a:lnTo>
                    <a:pt x="829" y="178"/>
                  </a:lnTo>
                  <a:lnTo>
                    <a:pt x="845" y="397"/>
                  </a:lnTo>
                  <a:lnTo>
                    <a:pt x="975" y="469"/>
                  </a:lnTo>
                  <a:lnTo>
                    <a:pt x="887" y="517"/>
                  </a:lnTo>
                  <a:lnTo>
                    <a:pt x="871" y="672"/>
                  </a:lnTo>
                  <a:lnTo>
                    <a:pt x="748" y="678"/>
                  </a:lnTo>
                  <a:lnTo>
                    <a:pt x="781" y="791"/>
                  </a:lnTo>
                  <a:lnTo>
                    <a:pt x="684" y="872"/>
                  </a:lnTo>
                  <a:lnTo>
                    <a:pt x="758" y="911"/>
                  </a:lnTo>
                  <a:lnTo>
                    <a:pt x="526" y="1026"/>
                  </a:lnTo>
                  <a:lnTo>
                    <a:pt x="484" y="920"/>
                  </a:lnTo>
                  <a:lnTo>
                    <a:pt x="400" y="897"/>
                  </a:lnTo>
                  <a:lnTo>
                    <a:pt x="355" y="721"/>
                  </a:lnTo>
                  <a:lnTo>
                    <a:pt x="323" y="607"/>
                  </a:lnTo>
                  <a:lnTo>
                    <a:pt x="252" y="498"/>
                  </a:lnTo>
                  <a:lnTo>
                    <a:pt x="152" y="356"/>
                  </a:lnTo>
                  <a:lnTo>
                    <a:pt x="88" y="318"/>
                  </a:lnTo>
                  <a:lnTo>
                    <a:pt x="0" y="172"/>
                  </a:lnTo>
                  <a:lnTo>
                    <a:pt x="88" y="114"/>
                  </a:lnTo>
                  <a:lnTo>
                    <a:pt x="145" y="220"/>
                  </a:lnTo>
                  <a:lnTo>
                    <a:pt x="194" y="227"/>
                  </a:lnTo>
                  <a:lnTo>
                    <a:pt x="167" y="318"/>
                  </a:lnTo>
                  <a:lnTo>
                    <a:pt x="232" y="307"/>
                  </a:lnTo>
                  <a:lnTo>
                    <a:pt x="330" y="382"/>
                  </a:lnTo>
                  <a:lnTo>
                    <a:pt x="581" y="220"/>
                  </a:lnTo>
                  <a:lnTo>
                    <a:pt x="571" y="155"/>
                  </a:lnTo>
                  <a:lnTo>
                    <a:pt x="567" y="156"/>
                  </a:lnTo>
                  <a:lnTo>
                    <a:pt x="559" y="156"/>
                  </a:lnTo>
                  <a:lnTo>
                    <a:pt x="544" y="158"/>
                  </a:lnTo>
                  <a:lnTo>
                    <a:pt x="528" y="159"/>
                  </a:lnTo>
                  <a:lnTo>
                    <a:pt x="511" y="160"/>
                  </a:lnTo>
                  <a:lnTo>
                    <a:pt x="493" y="161"/>
                  </a:lnTo>
                  <a:lnTo>
                    <a:pt x="479" y="162"/>
                  </a:lnTo>
                  <a:lnTo>
                    <a:pt x="468" y="162"/>
                  </a:lnTo>
                  <a:lnTo>
                    <a:pt x="484" y="110"/>
                  </a:lnTo>
                  <a:lnTo>
                    <a:pt x="506" y="91"/>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39" name="Freeform 44"/>
            <p:cNvSpPr>
              <a:spLocks noChangeAspect="1"/>
            </p:cNvSpPr>
            <p:nvPr/>
          </p:nvSpPr>
          <p:spPr bwMode="auto">
            <a:xfrm rot="815464">
              <a:off x="1844650" y="2071858"/>
              <a:ext cx="557217" cy="684187"/>
            </a:xfrm>
            <a:custGeom>
              <a:avLst/>
              <a:gdLst>
                <a:gd name="T0" fmla="*/ 0 w 1362"/>
                <a:gd name="T1" fmla="*/ 0 h 1665"/>
                <a:gd name="T2" fmla="*/ 0 w 1362"/>
                <a:gd name="T3" fmla="*/ 0 h 1665"/>
                <a:gd name="T4" fmla="*/ 0 w 1362"/>
                <a:gd name="T5" fmla="*/ 0 h 1665"/>
                <a:gd name="T6" fmla="*/ 0 w 1362"/>
                <a:gd name="T7" fmla="*/ 0 h 1665"/>
                <a:gd name="T8" fmla="*/ 0 w 1362"/>
                <a:gd name="T9" fmla="*/ 0 h 1665"/>
                <a:gd name="T10" fmla="*/ 0 w 1362"/>
                <a:gd name="T11" fmla="*/ 0 h 1665"/>
                <a:gd name="T12" fmla="*/ 0 w 1362"/>
                <a:gd name="T13" fmla="*/ 0 h 1665"/>
                <a:gd name="T14" fmla="*/ 0 w 1362"/>
                <a:gd name="T15" fmla="*/ 0 h 1665"/>
                <a:gd name="T16" fmla="*/ 0 w 1362"/>
                <a:gd name="T17" fmla="*/ 0 h 1665"/>
                <a:gd name="T18" fmla="*/ 0 w 1362"/>
                <a:gd name="T19" fmla="*/ 0 h 1665"/>
                <a:gd name="T20" fmla="*/ 0 w 1362"/>
                <a:gd name="T21" fmla="*/ 0 h 1665"/>
                <a:gd name="T22" fmla="*/ 0 w 1362"/>
                <a:gd name="T23" fmla="*/ 0 h 1665"/>
                <a:gd name="T24" fmla="*/ 0 w 1362"/>
                <a:gd name="T25" fmla="*/ 0 h 1665"/>
                <a:gd name="T26" fmla="*/ 0 w 1362"/>
                <a:gd name="T27" fmla="*/ 0 h 1665"/>
                <a:gd name="T28" fmla="*/ 0 w 1362"/>
                <a:gd name="T29" fmla="*/ 0 h 1665"/>
                <a:gd name="T30" fmla="*/ 0 w 1362"/>
                <a:gd name="T31" fmla="*/ 0 h 1665"/>
                <a:gd name="T32" fmla="*/ 0 w 1362"/>
                <a:gd name="T33" fmla="*/ 0 h 1665"/>
                <a:gd name="T34" fmla="*/ 0 w 1362"/>
                <a:gd name="T35" fmla="*/ 0 h 1665"/>
                <a:gd name="T36" fmla="*/ 0 w 1362"/>
                <a:gd name="T37" fmla="*/ 0 h 1665"/>
                <a:gd name="T38" fmla="*/ 0 w 1362"/>
                <a:gd name="T39" fmla="*/ 0 h 1665"/>
                <a:gd name="T40" fmla="*/ 0 w 1362"/>
                <a:gd name="T41" fmla="*/ 0 h 1665"/>
                <a:gd name="T42" fmla="*/ 0 w 1362"/>
                <a:gd name="T43" fmla="*/ 0 h 1665"/>
                <a:gd name="T44" fmla="*/ 0 w 1362"/>
                <a:gd name="T45" fmla="*/ 0 h 1665"/>
                <a:gd name="T46" fmla="*/ 0 w 1362"/>
                <a:gd name="T47" fmla="*/ 0 h 1665"/>
                <a:gd name="T48" fmla="*/ 0 w 1362"/>
                <a:gd name="T49" fmla="*/ 0 h 1665"/>
                <a:gd name="T50" fmla="*/ 0 w 1362"/>
                <a:gd name="T51" fmla="*/ 0 h 1665"/>
                <a:gd name="T52" fmla="*/ 0 w 1362"/>
                <a:gd name="T53" fmla="*/ 0 h 1665"/>
                <a:gd name="T54" fmla="*/ 0 w 1362"/>
                <a:gd name="T55" fmla="*/ 0 h 1665"/>
                <a:gd name="T56" fmla="*/ 0 w 1362"/>
                <a:gd name="T57" fmla="*/ 0 h 1665"/>
                <a:gd name="T58" fmla="*/ 0 w 1362"/>
                <a:gd name="T59" fmla="*/ 0 h 166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362"/>
                <a:gd name="T91" fmla="*/ 0 h 1665"/>
                <a:gd name="T92" fmla="*/ 1362 w 1362"/>
                <a:gd name="T93" fmla="*/ 1665 h 1665"/>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362" h="1665">
                  <a:moveTo>
                    <a:pt x="0" y="917"/>
                  </a:moveTo>
                  <a:lnTo>
                    <a:pt x="426" y="881"/>
                  </a:lnTo>
                  <a:lnTo>
                    <a:pt x="490" y="578"/>
                  </a:lnTo>
                  <a:lnTo>
                    <a:pt x="588" y="559"/>
                  </a:lnTo>
                  <a:lnTo>
                    <a:pt x="717" y="398"/>
                  </a:lnTo>
                  <a:lnTo>
                    <a:pt x="797" y="236"/>
                  </a:lnTo>
                  <a:lnTo>
                    <a:pt x="974" y="171"/>
                  </a:lnTo>
                  <a:lnTo>
                    <a:pt x="1094" y="0"/>
                  </a:lnTo>
                  <a:lnTo>
                    <a:pt x="1222" y="133"/>
                  </a:lnTo>
                  <a:lnTo>
                    <a:pt x="1184" y="256"/>
                  </a:lnTo>
                  <a:lnTo>
                    <a:pt x="1249" y="311"/>
                  </a:lnTo>
                  <a:lnTo>
                    <a:pt x="1287" y="224"/>
                  </a:lnTo>
                  <a:lnTo>
                    <a:pt x="1339" y="256"/>
                  </a:lnTo>
                  <a:lnTo>
                    <a:pt x="1313" y="288"/>
                  </a:lnTo>
                  <a:lnTo>
                    <a:pt x="1362" y="527"/>
                  </a:lnTo>
                  <a:lnTo>
                    <a:pt x="1168" y="675"/>
                  </a:lnTo>
                  <a:lnTo>
                    <a:pt x="1103" y="901"/>
                  </a:lnTo>
                  <a:lnTo>
                    <a:pt x="1184" y="1030"/>
                  </a:lnTo>
                  <a:lnTo>
                    <a:pt x="1074" y="1127"/>
                  </a:lnTo>
                  <a:lnTo>
                    <a:pt x="1014" y="1133"/>
                  </a:lnTo>
                  <a:lnTo>
                    <a:pt x="910" y="1278"/>
                  </a:lnTo>
                  <a:lnTo>
                    <a:pt x="974" y="1392"/>
                  </a:lnTo>
                  <a:lnTo>
                    <a:pt x="910" y="1568"/>
                  </a:lnTo>
                  <a:lnTo>
                    <a:pt x="797" y="1665"/>
                  </a:lnTo>
                  <a:lnTo>
                    <a:pt x="626" y="1520"/>
                  </a:lnTo>
                  <a:lnTo>
                    <a:pt x="542" y="1530"/>
                  </a:lnTo>
                  <a:lnTo>
                    <a:pt x="352" y="1333"/>
                  </a:lnTo>
                  <a:lnTo>
                    <a:pt x="319" y="1392"/>
                  </a:lnTo>
                  <a:lnTo>
                    <a:pt x="168" y="1384"/>
                  </a:lnTo>
                  <a:lnTo>
                    <a:pt x="0" y="917"/>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40" name="Freeform 45"/>
            <p:cNvSpPr>
              <a:spLocks noChangeAspect="1"/>
            </p:cNvSpPr>
            <p:nvPr/>
          </p:nvSpPr>
          <p:spPr bwMode="auto">
            <a:xfrm rot="815464">
              <a:off x="2346304" y="1959151"/>
              <a:ext cx="444503" cy="574653"/>
            </a:xfrm>
            <a:custGeom>
              <a:avLst/>
              <a:gdLst>
                <a:gd name="T0" fmla="*/ 0 w 1090"/>
                <a:gd name="T1" fmla="*/ 0 h 1400"/>
                <a:gd name="T2" fmla="*/ 0 w 1090"/>
                <a:gd name="T3" fmla="*/ 0 h 1400"/>
                <a:gd name="T4" fmla="*/ 0 w 1090"/>
                <a:gd name="T5" fmla="*/ 0 h 1400"/>
                <a:gd name="T6" fmla="*/ 0 w 1090"/>
                <a:gd name="T7" fmla="*/ 0 h 1400"/>
                <a:gd name="T8" fmla="*/ 0 w 1090"/>
                <a:gd name="T9" fmla="*/ 0 h 1400"/>
                <a:gd name="T10" fmla="*/ 0 w 1090"/>
                <a:gd name="T11" fmla="*/ 0 h 1400"/>
                <a:gd name="T12" fmla="*/ 0 w 1090"/>
                <a:gd name="T13" fmla="*/ 0 h 1400"/>
                <a:gd name="T14" fmla="*/ 0 w 1090"/>
                <a:gd name="T15" fmla="*/ 0 h 1400"/>
                <a:gd name="T16" fmla="*/ 0 w 1090"/>
                <a:gd name="T17" fmla="*/ 0 h 1400"/>
                <a:gd name="T18" fmla="*/ 0 w 1090"/>
                <a:gd name="T19" fmla="*/ 0 h 1400"/>
                <a:gd name="T20" fmla="*/ 0 w 1090"/>
                <a:gd name="T21" fmla="*/ 0 h 1400"/>
                <a:gd name="T22" fmla="*/ 0 w 1090"/>
                <a:gd name="T23" fmla="*/ 0 h 1400"/>
                <a:gd name="T24" fmla="*/ 0 w 1090"/>
                <a:gd name="T25" fmla="*/ 0 h 1400"/>
                <a:gd name="T26" fmla="*/ 0 w 1090"/>
                <a:gd name="T27" fmla="*/ 0 h 1400"/>
                <a:gd name="T28" fmla="*/ 0 w 1090"/>
                <a:gd name="T29" fmla="*/ 0 h 1400"/>
                <a:gd name="T30" fmla="*/ 0 w 1090"/>
                <a:gd name="T31" fmla="*/ 0 h 1400"/>
                <a:gd name="T32" fmla="*/ 0 w 1090"/>
                <a:gd name="T33" fmla="*/ 0 h 1400"/>
                <a:gd name="T34" fmla="*/ 0 w 1090"/>
                <a:gd name="T35" fmla="*/ 0 h 1400"/>
                <a:gd name="T36" fmla="*/ 0 w 1090"/>
                <a:gd name="T37" fmla="*/ 0 h 1400"/>
                <a:gd name="T38" fmla="*/ 0 w 1090"/>
                <a:gd name="T39" fmla="*/ 0 h 1400"/>
                <a:gd name="T40" fmla="*/ 0 w 1090"/>
                <a:gd name="T41" fmla="*/ 0 h 1400"/>
                <a:gd name="T42" fmla="*/ 0 w 1090"/>
                <a:gd name="T43" fmla="*/ 0 h 1400"/>
                <a:gd name="T44" fmla="*/ 0 w 1090"/>
                <a:gd name="T45" fmla="*/ 0 h 14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090"/>
                <a:gd name="T70" fmla="*/ 0 h 1400"/>
                <a:gd name="T71" fmla="*/ 1090 w 1090"/>
                <a:gd name="T72" fmla="*/ 1400 h 140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090" h="1400">
                  <a:moveTo>
                    <a:pt x="90" y="387"/>
                  </a:moveTo>
                  <a:lnTo>
                    <a:pt x="300" y="319"/>
                  </a:lnTo>
                  <a:lnTo>
                    <a:pt x="251" y="175"/>
                  </a:lnTo>
                  <a:lnTo>
                    <a:pt x="397" y="29"/>
                  </a:lnTo>
                  <a:lnTo>
                    <a:pt x="594" y="0"/>
                  </a:lnTo>
                  <a:lnTo>
                    <a:pt x="687" y="12"/>
                  </a:lnTo>
                  <a:lnTo>
                    <a:pt x="783" y="110"/>
                  </a:lnTo>
                  <a:lnTo>
                    <a:pt x="929" y="239"/>
                  </a:lnTo>
                  <a:lnTo>
                    <a:pt x="800" y="255"/>
                  </a:lnTo>
                  <a:lnTo>
                    <a:pt x="945" y="465"/>
                  </a:lnTo>
                  <a:lnTo>
                    <a:pt x="978" y="775"/>
                  </a:lnTo>
                  <a:lnTo>
                    <a:pt x="1090" y="1142"/>
                  </a:lnTo>
                  <a:lnTo>
                    <a:pt x="832" y="1400"/>
                  </a:lnTo>
                  <a:lnTo>
                    <a:pt x="622" y="1368"/>
                  </a:lnTo>
                  <a:lnTo>
                    <a:pt x="332" y="885"/>
                  </a:lnTo>
                  <a:lnTo>
                    <a:pt x="332" y="690"/>
                  </a:lnTo>
                  <a:lnTo>
                    <a:pt x="245" y="775"/>
                  </a:lnTo>
                  <a:lnTo>
                    <a:pt x="193" y="743"/>
                  </a:lnTo>
                  <a:lnTo>
                    <a:pt x="155" y="830"/>
                  </a:lnTo>
                  <a:lnTo>
                    <a:pt x="90" y="775"/>
                  </a:lnTo>
                  <a:lnTo>
                    <a:pt x="128" y="652"/>
                  </a:lnTo>
                  <a:lnTo>
                    <a:pt x="0" y="519"/>
                  </a:lnTo>
                  <a:lnTo>
                    <a:pt x="90" y="387"/>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41" name="Freeform 46"/>
            <p:cNvSpPr>
              <a:spLocks noChangeAspect="1"/>
            </p:cNvSpPr>
            <p:nvPr/>
          </p:nvSpPr>
          <p:spPr bwMode="auto">
            <a:xfrm rot="815464">
              <a:off x="1558898" y="2375060"/>
              <a:ext cx="465142" cy="380986"/>
            </a:xfrm>
            <a:custGeom>
              <a:avLst/>
              <a:gdLst>
                <a:gd name="T0" fmla="*/ 0 w 1139"/>
                <a:gd name="T1" fmla="*/ 0 h 935"/>
                <a:gd name="T2" fmla="*/ 0 w 1139"/>
                <a:gd name="T3" fmla="*/ 0 h 935"/>
                <a:gd name="T4" fmla="*/ 0 w 1139"/>
                <a:gd name="T5" fmla="*/ 0 h 935"/>
                <a:gd name="T6" fmla="*/ 0 w 1139"/>
                <a:gd name="T7" fmla="*/ 0 h 935"/>
                <a:gd name="T8" fmla="*/ 0 w 1139"/>
                <a:gd name="T9" fmla="*/ 0 h 935"/>
                <a:gd name="T10" fmla="*/ 0 w 1139"/>
                <a:gd name="T11" fmla="*/ 0 h 935"/>
                <a:gd name="T12" fmla="*/ 0 w 1139"/>
                <a:gd name="T13" fmla="*/ 0 h 935"/>
                <a:gd name="T14" fmla="*/ 0 w 1139"/>
                <a:gd name="T15" fmla="*/ 0 h 935"/>
                <a:gd name="T16" fmla="*/ 0 w 1139"/>
                <a:gd name="T17" fmla="*/ 0 h 935"/>
                <a:gd name="T18" fmla="*/ 0 w 1139"/>
                <a:gd name="T19" fmla="*/ 0 h 935"/>
                <a:gd name="T20" fmla="*/ 0 w 1139"/>
                <a:gd name="T21" fmla="*/ 0 h 935"/>
                <a:gd name="T22" fmla="*/ 0 w 1139"/>
                <a:gd name="T23" fmla="*/ 0 h 935"/>
                <a:gd name="T24" fmla="*/ 0 w 1139"/>
                <a:gd name="T25" fmla="*/ 0 h 935"/>
                <a:gd name="T26" fmla="*/ 0 w 1139"/>
                <a:gd name="T27" fmla="*/ 0 h 935"/>
                <a:gd name="T28" fmla="*/ 0 w 1139"/>
                <a:gd name="T29" fmla="*/ 0 h 935"/>
                <a:gd name="T30" fmla="*/ 0 w 1139"/>
                <a:gd name="T31" fmla="*/ 0 h 935"/>
                <a:gd name="T32" fmla="*/ 0 w 1139"/>
                <a:gd name="T33" fmla="*/ 0 h 935"/>
                <a:gd name="T34" fmla="*/ 0 w 1139"/>
                <a:gd name="T35" fmla="*/ 0 h 935"/>
                <a:gd name="T36" fmla="*/ 0 w 1139"/>
                <a:gd name="T37" fmla="*/ 0 h 935"/>
                <a:gd name="T38" fmla="*/ 0 w 1139"/>
                <a:gd name="T39" fmla="*/ 0 h 935"/>
                <a:gd name="T40" fmla="*/ 0 w 1139"/>
                <a:gd name="T41" fmla="*/ 0 h 935"/>
                <a:gd name="T42" fmla="*/ 0 w 1139"/>
                <a:gd name="T43" fmla="*/ 0 h 93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139"/>
                <a:gd name="T67" fmla="*/ 0 h 935"/>
                <a:gd name="T68" fmla="*/ 1139 w 1139"/>
                <a:gd name="T69" fmla="*/ 935 h 935"/>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139" h="935">
                  <a:moveTo>
                    <a:pt x="1139" y="613"/>
                  </a:moveTo>
                  <a:lnTo>
                    <a:pt x="862" y="797"/>
                  </a:lnTo>
                  <a:lnTo>
                    <a:pt x="846" y="920"/>
                  </a:lnTo>
                  <a:lnTo>
                    <a:pt x="674" y="935"/>
                  </a:lnTo>
                  <a:lnTo>
                    <a:pt x="572" y="855"/>
                  </a:lnTo>
                  <a:lnTo>
                    <a:pt x="562" y="738"/>
                  </a:lnTo>
                  <a:lnTo>
                    <a:pt x="443" y="694"/>
                  </a:lnTo>
                  <a:lnTo>
                    <a:pt x="400" y="571"/>
                  </a:lnTo>
                  <a:lnTo>
                    <a:pt x="233" y="596"/>
                  </a:lnTo>
                  <a:lnTo>
                    <a:pt x="142" y="539"/>
                  </a:lnTo>
                  <a:lnTo>
                    <a:pt x="71" y="532"/>
                  </a:lnTo>
                  <a:lnTo>
                    <a:pt x="0" y="238"/>
                  </a:lnTo>
                  <a:lnTo>
                    <a:pt x="114" y="161"/>
                  </a:lnTo>
                  <a:lnTo>
                    <a:pt x="248" y="191"/>
                  </a:lnTo>
                  <a:lnTo>
                    <a:pt x="362" y="339"/>
                  </a:lnTo>
                  <a:lnTo>
                    <a:pt x="377" y="158"/>
                  </a:lnTo>
                  <a:lnTo>
                    <a:pt x="375" y="16"/>
                  </a:lnTo>
                  <a:lnTo>
                    <a:pt x="597" y="0"/>
                  </a:lnTo>
                  <a:lnTo>
                    <a:pt x="765" y="467"/>
                  </a:lnTo>
                  <a:lnTo>
                    <a:pt x="916" y="475"/>
                  </a:lnTo>
                  <a:lnTo>
                    <a:pt x="949" y="416"/>
                  </a:lnTo>
                  <a:lnTo>
                    <a:pt x="1139" y="613"/>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42" name="Freeform 47"/>
            <p:cNvSpPr>
              <a:spLocks noChangeAspect="1"/>
            </p:cNvSpPr>
            <p:nvPr/>
          </p:nvSpPr>
          <p:spPr bwMode="auto">
            <a:xfrm rot="815464">
              <a:off x="1304896" y="2379822"/>
              <a:ext cx="268290" cy="401623"/>
            </a:xfrm>
            <a:custGeom>
              <a:avLst/>
              <a:gdLst>
                <a:gd name="T0" fmla="*/ 0 w 661"/>
                <a:gd name="T1" fmla="*/ 0 h 968"/>
                <a:gd name="T2" fmla="*/ 0 w 661"/>
                <a:gd name="T3" fmla="*/ 0 h 968"/>
                <a:gd name="T4" fmla="*/ 0 w 661"/>
                <a:gd name="T5" fmla="*/ 0 h 968"/>
                <a:gd name="T6" fmla="*/ 0 w 661"/>
                <a:gd name="T7" fmla="*/ 0 h 968"/>
                <a:gd name="T8" fmla="*/ 0 w 661"/>
                <a:gd name="T9" fmla="*/ 0 h 968"/>
                <a:gd name="T10" fmla="*/ 0 w 661"/>
                <a:gd name="T11" fmla="*/ 0 h 968"/>
                <a:gd name="T12" fmla="*/ 0 w 661"/>
                <a:gd name="T13" fmla="*/ 0 h 968"/>
                <a:gd name="T14" fmla="*/ 0 w 661"/>
                <a:gd name="T15" fmla="*/ 0 h 968"/>
                <a:gd name="T16" fmla="*/ 0 w 661"/>
                <a:gd name="T17" fmla="*/ 0 h 968"/>
                <a:gd name="T18" fmla="*/ 0 w 661"/>
                <a:gd name="T19" fmla="*/ 0 h 968"/>
                <a:gd name="T20" fmla="*/ 0 w 661"/>
                <a:gd name="T21" fmla="*/ 0 h 968"/>
                <a:gd name="T22" fmla="*/ 0 w 661"/>
                <a:gd name="T23" fmla="*/ 0 h 968"/>
                <a:gd name="T24" fmla="*/ 0 w 661"/>
                <a:gd name="T25" fmla="*/ 0 h 968"/>
                <a:gd name="T26" fmla="*/ 0 w 661"/>
                <a:gd name="T27" fmla="*/ 0 h 968"/>
                <a:gd name="T28" fmla="*/ 0 w 661"/>
                <a:gd name="T29" fmla="*/ 0 h 968"/>
                <a:gd name="T30" fmla="*/ 0 w 661"/>
                <a:gd name="T31" fmla="*/ 0 h 968"/>
                <a:gd name="T32" fmla="*/ 0 w 661"/>
                <a:gd name="T33" fmla="*/ 0 h 968"/>
                <a:gd name="T34" fmla="*/ 0 w 661"/>
                <a:gd name="T35" fmla="*/ 0 h 968"/>
                <a:gd name="T36" fmla="*/ 0 w 661"/>
                <a:gd name="T37" fmla="*/ 0 h 968"/>
                <a:gd name="T38" fmla="*/ 0 w 661"/>
                <a:gd name="T39" fmla="*/ 0 h 968"/>
                <a:gd name="T40" fmla="*/ 0 w 661"/>
                <a:gd name="T41" fmla="*/ 0 h 96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61"/>
                <a:gd name="T64" fmla="*/ 0 h 968"/>
                <a:gd name="T65" fmla="*/ 661 w 661"/>
                <a:gd name="T66" fmla="*/ 968 h 96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61" h="968">
                  <a:moveTo>
                    <a:pt x="439" y="722"/>
                  </a:moveTo>
                  <a:lnTo>
                    <a:pt x="403" y="774"/>
                  </a:lnTo>
                  <a:lnTo>
                    <a:pt x="388" y="890"/>
                  </a:lnTo>
                  <a:lnTo>
                    <a:pt x="290" y="968"/>
                  </a:lnTo>
                  <a:lnTo>
                    <a:pt x="206" y="948"/>
                  </a:lnTo>
                  <a:lnTo>
                    <a:pt x="145" y="806"/>
                  </a:lnTo>
                  <a:lnTo>
                    <a:pt x="64" y="774"/>
                  </a:lnTo>
                  <a:lnTo>
                    <a:pt x="97" y="697"/>
                  </a:lnTo>
                  <a:lnTo>
                    <a:pt x="0" y="568"/>
                  </a:lnTo>
                  <a:lnTo>
                    <a:pt x="17" y="548"/>
                  </a:lnTo>
                  <a:lnTo>
                    <a:pt x="129" y="451"/>
                  </a:lnTo>
                  <a:lnTo>
                    <a:pt x="145" y="354"/>
                  </a:lnTo>
                  <a:lnTo>
                    <a:pt x="210" y="309"/>
                  </a:lnTo>
                  <a:lnTo>
                    <a:pt x="248" y="209"/>
                  </a:lnTo>
                  <a:lnTo>
                    <a:pt x="339" y="180"/>
                  </a:lnTo>
                  <a:lnTo>
                    <a:pt x="500" y="0"/>
                  </a:lnTo>
                  <a:lnTo>
                    <a:pt x="590" y="15"/>
                  </a:lnTo>
                  <a:lnTo>
                    <a:pt x="661" y="309"/>
                  </a:lnTo>
                  <a:lnTo>
                    <a:pt x="564" y="354"/>
                  </a:lnTo>
                  <a:lnTo>
                    <a:pt x="549" y="548"/>
                  </a:lnTo>
                  <a:lnTo>
                    <a:pt x="439" y="722"/>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43" name="Freeform 48"/>
            <p:cNvSpPr>
              <a:spLocks noChangeAspect="1"/>
            </p:cNvSpPr>
            <p:nvPr/>
          </p:nvSpPr>
          <p:spPr bwMode="auto">
            <a:xfrm rot="815464">
              <a:off x="1463647" y="2562378"/>
              <a:ext cx="355603" cy="271452"/>
            </a:xfrm>
            <a:custGeom>
              <a:avLst/>
              <a:gdLst>
                <a:gd name="T0" fmla="*/ 0 w 880"/>
                <a:gd name="T1" fmla="*/ 0 h 659"/>
                <a:gd name="T2" fmla="*/ 0 w 880"/>
                <a:gd name="T3" fmla="*/ 0 h 659"/>
                <a:gd name="T4" fmla="*/ 0 w 880"/>
                <a:gd name="T5" fmla="*/ 0 h 659"/>
                <a:gd name="T6" fmla="*/ 0 w 880"/>
                <a:gd name="T7" fmla="*/ 0 h 659"/>
                <a:gd name="T8" fmla="*/ 0 w 880"/>
                <a:gd name="T9" fmla="*/ 0 h 659"/>
                <a:gd name="T10" fmla="*/ 0 w 880"/>
                <a:gd name="T11" fmla="*/ 0 h 659"/>
                <a:gd name="T12" fmla="*/ 0 w 880"/>
                <a:gd name="T13" fmla="*/ 0 h 659"/>
                <a:gd name="T14" fmla="*/ 0 w 880"/>
                <a:gd name="T15" fmla="*/ 0 h 659"/>
                <a:gd name="T16" fmla="*/ 0 w 880"/>
                <a:gd name="T17" fmla="*/ 0 h 659"/>
                <a:gd name="T18" fmla="*/ 0 w 880"/>
                <a:gd name="T19" fmla="*/ 0 h 659"/>
                <a:gd name="T20" fmla="*/ 0 w 880"/>
                <a:gd name="T21" fmla="*/ 0 h 659"/>
                <a:gd name="T22" fmla="*/ 0 w 880"/>
                <a:gd name="T23" fmla="*/ 0 h 659"/>
                <a:gd name="T24" fmla="*/ 0 w 880"/>
                <a:gd name="T25" fmla="*/ 0 h 659"/>
                <a:gd name="T26" fmla="*/ 0 w 880"/>
                <a:gd name="T27" fmla="*/ 0 h 659"/>
                <a:gd name="T28" fmla="*/ 0 w 880"/>
                <a:gd name="T29" fmla="*/ 0 h 659"/>
                <a:gd name="T30" fmla="*/ 0 w 880"/>
                <a:gd name="T31" fmla="*/ 0 h 659"/>
                <a:gd name="T32" fmla="*/ 0 w 880"/>
                <a:gd name="T33" fmla="*/ 0 h 659"/>
                <a:gd name="T34" fmla="*/ 0 w 880"/>
                <a:gd name="T35" fmla="*/ 0 h 659"/>
                <a:gd name="T36" fmla="*/ 0 w 880"/>
                <a:gd name="T37" fmla="*/ 0 h 659"/>
                <a:gd name="T38" fmla="*/ 0 w 880"/>
                <a:gd name="T39" fmla="*/ 0 h 65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880"/>
                <a:gd name="T61" fmla="*/ 0 h 659"/>
                <a:gd name="T62" fmla="*/ 880 w 880"/>
                <a:gd name="T63" fmla="*/ 659 h 65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880" h="659">
                  <a:moveTo>
                    <a:pt x="880" y="653"/>
                  </a:moveTo>
                  <a:lnTo>
                    <a:pt x="874" y="588"/>
                  </a:lnTo>
                  <a:lnTo>
                    <a:pt x="810" y="530"/>
                  </a:lnTo>
                  <a:lnTo>
                    <a:pt x="825" y="403"/>
                  </a:lnTo>
                  <a:lnTo>
                    <a:pt x="723" y="323"/>
                  </a:lnTo>
                  <a:lnTo>
                    <a:pt x="713" y="206"/>
                  </a:lnTo>
                  <a:lnTo>
                    <a:pt x="594" y="162"/>
                  </a:lnTo>
                  <a:lnTo>
                    <a:pt x="551" y="39"/>
                  </a:lnTo>
                  <a:lnTo>
                    <a:pt x="384" y="64"/>
                  </a:lnTo>
                  <a:lnTo>
                    <a:pt x="293" y="7"/>
                  </a:lnTo>
                  <a:lnTo>
                    <a:pt x="222" y="0"/>
                  </a:lnTo>
                  <a:lnTo>
                    <a:pt x="125" y="45"/>
                  </a:lnTo>
                  <a:lnTo>
                    <a:pt x="110" y="239"/>
                  </a:lnTo>
                  <a:lnTo>
                    <a:pt x="0" y="413"/>
                  </a:lnTo>
                  <a:lnTo>
                    <a:pt x="325" y="539"/>
                  </a:lnTo>
                  <a:lnTo>
                    <a:pt x="448" y="539"/>
                  </a:lnTo>
                  <a:lnTo>
                    <a:pt x="545" y="507"/>
                  </a:lnTo>
                  <a:lnTo>
                    <a:pt x="642" y="581"/>
                  </a:lnTo>
                  <a:lnTo>
                    <a:pt x="825" y="659"/>
                  </a:lnTo>
                  <a:lnTo>
                    <a:pt x="880" y="653"/>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44" name="Freeform 49"/>
            <p:cNvSpPr>
              <a:spLocks noChangeAspect="1"/>
            </p:cNvSpPr>
            <p:nvPr/>
          </p:nvSpPr>
          <p:spPr bwMode="auto">
            <a:xfrm rot="815464">
              <a:off x="1360460" y="2717947"/>
              <a:ext cx="455616" cy="306376"/>
            </a:xfrm>
            <a:custGeom>
              <a:avLst/>
              <a:gdLst>
                <a:gd name="T0" fmla="*/ 0 w 1120"/>
                <a:gd name="T1" fmla="*/ 0 h 742"/>
                <a:gd name="T2" fmla="*/ 0 w 1120"/>
                <a:gd name="T3" fmla="*/ 0 h 742"/>
                <a:gd name="T4" fmla="*/ 0 w 1120"/>
                <a:gd name="T5" fmla="*/ 0 h 742"/>
                <a:gd name="T6" fmla="*/ 0 w 1120"/>
                <a:gd name="T7" fmla="*/ 0 h 742"/>
                <a:gd name="T8" fmla="*/ 0 w 1120"/>
                <a:gd name="T9" fmla="*/ 0 h 742"/>
                <a:gd name="T10" fmla="*/ 0 w 1120"/>
                <a:gd name="T11" fmla="*/ 0 h 742"/>
                <a:gd name="T12" fmla="*/ 0 w 1120"/>
                <a:gd name="T13" fmla="*/ 0 h 742"/>
                <a:gd name="T14" fmla="*/ 0 w 1120"/>
                <a:gd name="T15" fmla="*/ 0 h 742"/>
                <a:gd name="T16" fmla="*/ 0 w 1120"/>
                <a:gd name="T17" fmla="*/ 0 h 742"/>
                <a:gd name="T18" fmla="*/ 0 w 1120"/>
                <a:gd name="T19" fmla="*/ 0 h 742"/>
                <a:gd name="T20" fmla="*/ 0 w 1120"/>
                <a:gd name="T21" fmla="*/ 0 h 742"/>
                <a:gd name="T22" fmla="*/ 0 w 1120"/>
                <a:gd name="T23" fmla="*/ 0 h 742"/>
                <a:gd name="T24" fmla="*/ 0 w 1120"/>
                <a:gd name="T25" fmla="*/ 0 h 742"/>
                <a:gd name="T26" fmla="*/ 0 w 1120"/>
                <a:gd name="T27" fmla="*/ 0 h 742"/>
                <a:gd name="T28" fmla="*/ 0 w 1120"/>
                <a:gd name="T29" fmla="*/ 0 h 742"/>
                <a:gd name="T30" fmla="*/ 0 w 1120"/>
                <a:gd name="T31" fmla="*/ 0 h 742"/>
                <a:gd name="T32" fmla="*/ 0 w 1120"/>
                <a:gd name="T33" fmla="*/ 0 h 742"/>
                <a:gd name="T34" fmla="*/ 0 w 1120"/>
                <a:gd name="T35" fmla="*/ 0 h 742"/>
                <a:gd name="T36" fmla="*/ 0 w 1120"/>
                <a:gd name="T37" fmla="*/ 0 h 742"/>
                <a:gd name="T38" fmla="*/ 0 w 1120"/>
                <a:gd name="T39" fmla="*/ 0 h 742"/>
                <a:gd name="T40" fmla="*/ 0 w 1120"/>
                <a:gd name="T41" fmla="*/ 0 h 742"/>
                <a:gd name="T42" fmla="*/ 0 w 1120"/>
                <a:gd name="T43" fmla="*/ 0 h 7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120"/>
                <a:gd name="T67" fmla="*/ 0 h 742"/>
                <a:gd name="T68" fmla="*/ 1120 w 1120"/>
                <a:gd name="T69" fmla="*/ 742 h 74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120" h="742">
                  <a:moveTo>
                    <a:pt x="426" y="611"/>
                  </a:moveTo>
                  <a:lnTo>
                    <a:pt x="507" y="562"/>
                  </a:lnTo>
                  <a:lnTo>
                    <a:pt x="668" y="675"/>
                  </a:lnTo>
                  <a:lnTo>
                    <a:pt x="758" y="675"/>
                  </a:lnTo>
                  <a:lnTo>
                    <a:pt x="839" y="742"/>
                  </a:lnTo>
                  <a:lnTo>
                    <a:pt x="968" y="665"/>
                  </a:lnTo>
                  <a:lnTo>
                    <a:pt x="952" y="524"/>
                  </a:lnTo>
                  <a:lnTo>
                    <a:pt x="1120" y="384"/>
                  </a:lnTo>
                  <a:lnTo>
                    <a:pt x="1097" y="232"/>
                  </a:lnTo>
                  <a:lnTo>
                    <a:pt x="1029" y="240"/>
                  </a:lnTo>
                  <a:lnTo>
                    <a:pt x="974" y="246"/>
                  </a:lnTo>
                  <a:lnTo>
                    <a:pt x="791" y="168"/>
                  </a:lnTo>
                  <a:lnTo>
                    <a:pt x="694" y="94"/>
                  </a:lnTo>
                  <a:lnTo>
                    <a:pt x="597" y="126"/>
                  </a:lnTo>
                  <a:lnTo>
                    <a:pt x="474" y="126"/>
                  </a:lnTo>
                  <a:lnTo>
                    <a:pt x="149" y="0"/>
                  </a:lnTo>
                  <a:lnTo>
                    <a:pt x="113" y="52"/>
                  </a:lnTo>
                  <a:lnTo>
                    <a:pt x="98" y="168"/>
                  </a:lnTo>
                  <a:lnTo>
                    <a:pt x="0" y="246"/>
                  </a:lnTo>
                  <a:lnTo>
                    <a:pt x="152" y="465"/>
                  </a:lnTo>
                  <a:lnTo>
                    <a:pt x="323" y="471"/>
                  </a:lnTo>
                  <a:lnTo>
                    <a:pt x="426" y="611"/>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45" name="Freeform 50"/>
            <p:cNvSpPr>
              <a:spLocks noChangeAspect="1"/>
            </p:cNvSpPr>
            <p:nvPr/>
          </p:nvSpPr>
          <p:spPr bwMode="auto">
            <a:xfrm rot="815464">
              <a:off x="1181070" y="2763983"/>
              <a:ext cx="342903" cy="239704"/>
            </a:xfrm>
            <a:custGeom>
              <a:avLst/>
              <a:gdLst>
                <a:gd name="T0" fmla="*/ 0 w 829"/>
                <a:gd name="T1" fmla="*/ 0 h 593"/>
                <a:gd name="T2" fmla="*/ 0 w 829"/>
                <a:gd name="T3" fmla="*/ 0 h 593"/>
                <a:gd name="T4" fmla="*/ 0 w 829"/>
                <a:gd name="T5" fmla="*/ 0 h 593"/>
                <a:gd name="T6" fmla="*/ 0 w 829"/>
                <a:gd name="T7" fmla="*/ 0 h 593"/>
                <a:gd name="T8" fmla="*/ 0 w 829"/>
                <a:gd name="T9" fmla="*/ 0 h 593"/>
                <a:gd name="T10" fmla="*/ 0 w 829"/>
                <a:gd name="T11" fmla="*/ 0 h 593"/>
                <a:gd name="T12" fmla="*/ 0 w 829"/>
                <a:gd name="T13" fmla="*/ 0 h 593"/>
                <a:gd name="T14" fmla="*/ 0 w 829"/>
                <a:gd name="T15" fmla="*/ 0 h 593"/>
                <a:gd name="T16" fmla="*/ 0 w 829"/>
                <a:gd name="T17" fmla="*/ 0 h 593"/>
                <a:gd name="T18" fmla="*/ 0 w 829"/>
                <a:gd name="T19" fmla="*/ 0 h 593"/>
                <a:gd name="T20" fmla="*/ 0 w 829"/>
                <a:gd name="T21" fmla="*/ 0 h 593"/>
                <a:gd name="T22" fmla="*/ 0 w 829"/>
                <a:gd name="T23" fmla="*/ 0 h 593"/>
                <a:gd name="T24" fmla="*/ 0 w 829"/>
                <a:gd name="T25" fmla="*/ 0 h 593"/>
                <a:gd name="T26" fmla="*/ 0 w 829"/>
                <a:gd name="T27" fmla="*/ 0 h 593"/>
                <a:gd name="T28" fmla="*/ 0 w 829"/>
                <a:gd name="T29" fmla="*/ 0 h 593"/>
                <a:gd name="T30" fmla="*/ 0 w 829"/>
                <a:gd name="T31" fmla="*/ 0 h 593"/>
                <a:gd name="T32" fmla="*/ 0 w 829"/>
                <a:gd name="T33" fmla="*/ 0 h 593"/>
                <a:gd name="T34" fmla="*/ 0 w 829"/>
                <a:gd name="T35" fmla="*/ 0 h 59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29"/>
                <a:gd name="T55" fmla="*/ 0 h 593"/>
                <a:gd name="T56" fmla="*/ 829 w 829"/>
                <a:gd name="T57" fmla="*/ 593 h 59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29" h="593">
                  <a:moveTo>
                    <a:pt x="829" y="385"/>
                  </a:moveTo>
                  <a:lnTo>
                    <a:pt x="790" y="407"/>
                  </a:lnTo>
                  <a:lnTo>
                    <a:pt x="716" y="491"/>
                  </a:lnTo>
                  <a:lnTo>
                    <a:pt x="732" y="568"/>
                  </a:lnTo>
                  <a:lnTo>
                    <a:pt x="442" y="587"/>
                  </a:lnTo>
                  <a:lnTo>
                    <a:pt x="345" y="523"/>
                  </a:lnTo>
                  <a:lnTo>
                    <a:pt x="283" y="578"/>
                  </a:lnTo>
                  <a:lnTo>
                    <a:pt x="168" y="593"/>
                  </a:lnTo>
                  <a:lnTo>
                    <a:pt x="64" y="587"/>
                  </a:lnTo>
                  <a:lnTo>
                    <a:pt x="0" y="426"/>
                  </a:lnTo>
                  <a:lnTo>
                    <a:pt x="64" y="362"/>
                  </a:lnTo>
                  <a:lnTo>
                    <a:pt x="81" y="116"/>
                  </a:lnTo>
                  <a:lnTo>
                    <a:pt x="177" y="103"/>
                  </a:lnTo>
                  <a:lnTo>
                    <a:pt x="319" y="0"/>
                  </a:lnTo>
                  <a:lnTo>
                    <a:pt x="403" y="20"/>
                  </a:lnTo>
                  <a:lnTo>
                    <a:pt x="555" y="239"/>
                  </a:lnTo>
                  <a:lnTo>
                    <a:pt x="726" y="245"/>
                  </a:lnTo>
                  <a:lnTo>
                    <a:pt x="829" y="385"/>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46" name="Freeform 51"/>
            <p:cNvSpPr>
              <a:spLocks noChangeAspect="1"/>
            </p:cNvSpPr>
            <p:nvPr/>
          </p:nvSpPr>
          <p:spPr bwMode="auto">
            <a:xfrm rot="815464">
              <a:off x="1011207" y="2914790"/>
              <a:ext cx="265114" cy="250816"/>
            </a:xfrm>
            <a:custGeom>
              <a:avLst/>
              <a:gdLst>
                <a:gd name="T0" fmla="*/ 0 w 651"/>
                <a:gd name="T1" fmla="*/ 0 h 604"/>
                <a:gd name="T2" fmla="*/ 0 w 651"/>
                <a:gd name="T3" fmla="*/ 0 h 604"/>
                <a:gd name="T4" fmla="*/ 0 w 651"/>
                <a:gd name="T5" fmla="*/ 0 h 604"/>
                <a:gd name="T6" fmla="*/ 0 w 651"/>
                <a:gd name="T7" fmla="*/ 0 h 604"/>
                <a:gd name="T8" fmla="*/ 0 w 651"/>
                <a:gd name="T9" fmla="*/ 0 h 604"/>
                <a:gd name="T10" fmla="*/ 0 w 651"/>
                <a:gd name="T11" fmla="*/ 0 h 604"/>
                <a:gd name="T12" fmla="*/ 0 w 651"/>
                <a:gd name="T13" fmla="*/ 0 h 604"/>
                <a:gd name="T14" fmla="*/ 0 w 651"/>
                <a:gd name="T15" fmla="*/ 0 h 604"/>
                <a:gd name="T16" fmla="*/ 0 w 651"/>
                <a:gd name="T17" fmla="*/ 0 h 604"/>
                <a:gd name="T18" fmla="*/ 0 w 651"/>
                <a:gd name="T19" fmla="*/ 0 h 604"/>
                <a:gd name="T20" fmla="*/ 0 w 651"/>
                <a:gd name="T21" fmla="*/ 0 h 604"/>
                <a:gd name="T22" fmla="*/ 0 w 651"/>
                <a:gd name="T23" fmla="*/ 0 h 604"/>
                <a:gd name="T24" fmla="*/ 0 w 651"/>
                <a:gd name="T25" fmla="*/ 0 h 604"/>
                <a:gd name="T26" fmla="*/ 0 w 651"/>
                <a:gd name="T27" fmla="*/ 0 h 604"/>
                <a:gd name="T28" fmla="*/ 0 w 651"/>
                <a:gd name="T29" fmla="*/ 0 h 604"/>
                <a:gd name="T30" fmla="*/ 0 w 651"/>
                <a:gd name="T31" fmla="*/ 0 h 604"/>
                <a:gd name="T32" fmla="*/ 0 w 651"/>
                <a:gd name="T33" fmla="*/ 0 h 604"/>
                <a:gd name="T34" fmla="*/ 0 w 651"/>
                <a:gd name="T35" fmla="*/ 0 h 604"/>
                <a:gd name="T36" fmla="*/ 0 w 651"/>
                <a:gd name="T37" fmla="*/ 0 h 60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51"/>
                <a:gd name="T58" fmla="*/ 0 h 604"/>
                <a:gd name="T59" fmla="*/ 651 w 651"/>
                <a:gd name="T60" fmla="*/ 604 h 60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51" h="604">
                  <a:moveTo>
                    <a:pt x="386" y="96"/>
                  </a:moveTo>
                  <a:lnTo>
                    <a:pt x="490" y="102"/>
                  </a:lnTo>
                  <a:lnTo>
                    <a:pt x="605" y="87"/>
                  </a:lnTo>
                  <a:lnTo>
                    <a:pt x="651" y="248"/>
                  </a:lnTo>
                  <a:lnTo>
                    <a:pt x="586" y="297"/>
                  </a:lnTo>
                  <a:lnTo>
                    <a:pt x="645" y="409"/>
                  </a:lnTo>
                  <a:lnTo>
                    <a:pt x="516" y="458"/>
                  </a:lnTo>
                  <a:lnTo>
                    <a:pt x="452" y="577"/>
                  </a:lnTo>
                  <a:lnTo>
                    <a:pt x="312" y="604"/>
                  </a:lnTo>
                  <a:lnTo>
                    <a:pt x="225" y="577"/>
                  </a:lnTo>
                  <a:lnTo>
                    <a:pt x="289" y="549"/>
                  </a:lnTo>
                  <a:lnTo>
                    <a:pt x="274" y="451"/>
                  </a:lnTo>
                  <a:lnTo>
                    <a:pt x="257" y="426"/>
                  </a:lnTo>
                  <a:lnTo>
                    <a:pt x="177" y="303"/>
                  </a:lnTo>
                  <a:lnTo>
                    <a:pt x="64" y="303"/>
                  </a:lnTo>
                  <a:lnTo>
                    <a:pt x="0" y="174"/>
                  </a:lnTo>
                  <a:lnTo>
                    <a:pt x="15" y="157"/>
                  </a:lnTo>
                  <a:lnTo>
                    <a:pt x="145" y="0"/>
                  </a:lnTo>
                  <a:lnTo>
                    <a:pt x="386" y="96"/>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47" name="Freeform 52"/>
            <p:cNvSpPr>
              <a:spLocks noChangeAspect="1"/>
            </p:cNvSpPr>
            <p:nvPr/>
          </p:nvSpPr>
          <p:spPr bwMode="auto">
            <a:xfrm rot="815464">
              <a:off x="595278" y="4025998"/>
              <a:ext cx="141288" cy="141282"/>
            </a:xfrm>
            <a:custGeom>
              <a:avLst/>
              <a:gdLst>
                <a:gd name="T0" fmla="*/ 0 w 350"/>
                <a:gd name="T1" fmla="*/ 0 h 352"/>
                <a:gd name="T2" fmla="*/ 0 w 350"/>
                <a:gd name="T3" fmla="*/ 0 h 352"/>
                <a:gd name="T4" fmla="*/ 0 w 350"/>
                <a:gd name="T5" fmla="*/ 0 h 352"/>
                <a:gd name="T6" fmla="*/ 0 w 350"/>
                <a:gd name="T7" fmla="*/ 0 h 352"/>
                <a:gd name="T8" fmla="*/ 0 w 350"/>
                <a:gd name="T9" fmla="*/ 0 h 352"/>
                <a:gd name="T10" fmla="*/ 0 w 350"/>
                <a:gd name="T11" fmla="*/ 0 h 352"/>
                <a:gd name="T12" fmla="*/ 0 w 350"/>
                <a:gd name="T13" fmla="*/ 0 h 352"/>
                <a:gd name="T14" fmla="*/ 0 w 350"/>
                <a:gd name="T15" fmla="*/ 0 h 352"/>
                <a:gd name="T16" fmla="*/ 0 w 350"/>
                <a:gd name="T17" fmla="*/ 0 h 352"/>
                <a:gd name="T18" fmla="*/ 0 w 350"/>
                <a:gd name="T19" fmla="*/ 0 h 352"/>
                <a:gd name="T20" fmla="*/ 0 w 350"/>
                <a:gd name="T21" fmla="*/ 0 h 352"/>
                <a:gd name="T22" fmla="*/ 0 w 350"/>
                <a:gd name="T23" fmla="*/ 0 h 352"/>
                <a:gd name="T24" fmla="*/ 0 w 350"/>
                <a:gd name="T25" fmla="*/ 0 h 35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50"/>
                <a:gd name="T40" fmla="*/ 0 h 352"/>
                <a:gd name="T41" fmla="*/ 350 w 350"/>
                <a:gd name="T42" fmla="*/ 352 h 35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50" h="352">
                  <a:moveTo>
                    <a:pt x="263" y="32"/>
                  </a:moveTo>
                  <a:lnTo>
                    <a:pt x="206" y="48"/>
                  </a:lnTo>
                  <a:lnTo>
                    <a:pt x="102" y="0"/>
                  </a:lnTo>
                  <a:lnTo>
                    <a:pt x="0" y="93"/>
                  </a:lnTo>
                  <a:lnTo>
                    <a:pt x="21" y="129"/>
                  </a:lnTo>
                  <a:lnTo>
                    <a:pt x="176" y="352"/>
                  </a:lnTo>
                  <a:lnTo>
                    <a:pt x="183" y="345"/>
                  </a:lnTo>
                  <a:lnTo>
                    <a:pt x="206" y="297"/>
                  </a:lnTo>
                  <a:lnTo>
                    <a:pt x="295" y="274"/>
                  </a:lnTo>
                  <a:lnTo>
                    <a:pt x="303" y="274"/>
                  </a:lnTo>
                  <a:lnTo>
                    <a:pt x="350" y="102"/>
                  </a:lnTo>
                  <a:lnTo>
                    <a:pt x="270" y="32"/>
                  </a:lnTo>
                  <a:lnTo>
                    <a:pt x="263" y="32"/>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48" name="Freeform 53"/>
            <p:cNvSpPr>
              <a:spLocks noChangeAspect="1"/>
            </p:cNvSpPr>
            <p:nvPr/>
          </p:nvSpPr>
          <p:spPr bwMode="auto">
            <a:xfrm rot="815464">
              <a:off x="704816" y="3924402"/>
              <a:ext cx="292102" cy="369873"/>
            </a:xfrm>
            <a:custGeom>
              <a:avLst/>
              <a:gdLst>
                <a:gd name="T0" fmla="*/ 0 w 723"/>
                <a:gd name="T1" fmla="*/ 0 h 901"/>
                <a:gd name="T2" fmla="*/ 0 w 723"/>
                <a:gd name="T3" fmla="*/ 0 h 901"/>
                <a:gd name="T4" fmla="*/ 0 w 723"/>
                <a:gd name="T5" fmla="*/ 0 h 901"/>
                <a:gd name="T6" fmla="*/ 0 w 723"/>
                <a:gd name="T7" fmla="*/ 0 h 901"/>
                <a:gd name="T8" fmla="*/ 0 w 723"/>
                <a:gd name="T9" fmla="*/ 0 h 901"/>
                <a:gd name="T10" fmla="*/ 0 w 723"/>
                <a:gd name="T11" fmla="*/ 0 h 901"/>
                <a:gd name="T12" fmla="*/ 0 w 723"/>
                <a:gd name="T13" fmla="*/ 0 h 901"/>
                <a:gd name="T14" fmla="*/ 0 w 723"/>
                <a:gd name="T15" fmla="*/ 0 h 901"/>
                <a:gd name="T16" fmla="*/ 0 w 723"/>
                <a:gd name="T17" fmla="*/ 0 h 901"/>
                <a:gd name="T18" fmla="*/ 0 w 723"/>
                <a:gd name="T19" fmla="*/ 0 h 901"/>
                <a:gd name="T20" fmla="*/ 0 w 723"/>
                <a:gd name="T21" fmla="*/ 0 h 901"/>
                <a:gd name="T22" fmla="*/ 0 w 723"/>
                <a:gd name="T23" fmla="*/ 0 h 901"/>
                <a:gd name="T24" fmla="*/ 0 w 723"/>
                <a:gd name="T25" fmla="*/ 0 h 901"/>
                <a:gd name="T26" fmla="*/ 0 w 723"/>
                <a:gd name="T27" fmla="*/ 0 h 901"/>
                <a:gd name="T28" fmla="*/ 0 w 723"/>
                <a:gd name="T29" fmla="*/ 0 h 901"/>
                <a:gd name="T30" fmla="*/ 0 w 723"/>
                <a:gd name="T31" fmla="*/ 0 h 901"/>
                <a:gd name="T32" fmla="*/ 0 w 723"/>
                <a:gd name="T33" fmla="*/ 0 h 901"/>
                <a:gd name="T34" fmla="*/ 0 w 723"/>
                <a:gd name="T35" fmla="*/ 0 h 901"/>
                <a:gd name="T36" fmla="*/ 0 w 723"/>
                <a:gd name="T37" fmla="*/ 0 h 901"/>
                <a:gd name="T38" fmla="*/ 0 w 723"/>
                <a:gd name="T39" fmla="*/ 0 h 901"/>
                <a:gd name="T40" fmla="*/ 0 w 723"/>
                <a:gd name="T41" fmla="*/ 0 h 901"/>
                <a:gd name="T42" fmla="*/ 0 w 723"/>
                <a:gd name="T43" fmla="*/ 0 h 90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723"/>
                <a:gd name="T67" fmla="*/ 0 h 901"/>
                <a:gd name="T68" fmla="*/ 723 w 723"/>
                <a:gd name="T69" fmla="*/ 901 h 90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723" h="901">
                  <a:moveTo>
                    <a:pt x="343" y="901"/>
                  </a:moveTo>
                  <a:lnTo>
                    <a:pt x="326" y="817"/>
                  </a:lnTo>
                  <a:lnTo>
                    <a:pt x="275" y="732"/>
                  </a:lnTo>
                  <a:lnTo>
                    <a:pt x="104" y="626"/>
                  </a:lnTo>
                  <a:lnTo>
                    <a:pt x="40" y="620"/>
                  </a:lnTo>
                  <a:lnTo>
                    <a:pt x="87" y="448"/>
                  </a:lnTo>
                  <a:lnTo>
                    <a:pt x="7" y="378"/>
                  </a:lnTo>
                  <a:lnTo>
                    <a:pt x="0" y="272"/>
                  </a:lnTo>
                  <a:lnTo>
                    <a:pt x="104" y="240"/>
                  </a:lnTo>
                  <a:lnTo>
                    <a:pt x="49" y="94"/>
                  </a:lnTo>
                  <a:lnTo>
                    <a:pt x="184" y="0"/>
                  </a:lnTo>
                  <a:lnTo>
                    <a:pt x="323" y="7"/>
                  </a:lnTo>
                  <a:lnTo>
                    <a:pt x="411" y="153"/>
                  </a:lnTo>
                  <a:lnTo>
                    <a:pt x="475" y="191"/>
                  </a:lnTo>
                  <a:lnTo>
                    <a:pt x="575" y="333"/>
                  </a:lnTo>
                  <a:lnTo>
                    <a:pt x="646" y="442"/>
                  </a:lnTo>
                  <a:lnTo>
                    <a:pt x="678" y="556"/>
                  </a:lnTo>
                  <a:lnTo>
                    <a:pt x="723" y="732"/>
                  </a:lnTo>
                  <a:lnTo>
                    <a:pt x="549" y="772"/>
                  </a:lnTo>
                  <a:lnTo>
                    <a:pt x="526" y="872"/>
                  </a:lnTo>
                  <a:lnTo>
                    <a:pt x="436" y="878"/>
                  </a:lnTo>
                  <a:lnTo>
                    <a:pt x="343" y="901"/>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49" name="Freeform 54"/>
            <p:cNvSpPr>
              <a:spLocks noChangeAspect="1"/>
            </p:cNvSpPr>
            <p:nvPr/>
          </p:nvSpPr>
          <p:spPr bwMode="auto">
            <a:xfrm rot="815464">
              <a:off x="641316" y="4149819"/>
              <a:ext cx="169864" cy="117471"/>
            </a:xfrm>
            <a:custGeom>
              <a:avLst/>
              <a:gdLst>
                <a:gd name="T0" fmla="*/ 0 w 413"/>
                <a:gd name="T1" fmla="*/ 0 h 277"/>
                <a:gd name="T2" fmla="*/ 0 w 413"/>
                <a:gd name="T3" fmla="*/ 0 h 277"/>
                <a:gd name="T4" fmla="*/ 0 w 413"/>
                <a:gd name="T5" fmla="*/ 0 h 277"/>
                <a:gd name="T6" fmla="*/ 0 w 413"/>
                <a:gd name="T7" fmla="*/ 0 h 277"/>
                <a:gd name="T8" fmla="*/ 0 w 413"/>
                <a:gd name="T9" fmla="*/ 0 h 277"/>
                <a:gd name="T10" fmla="*/ 0 w 413"/>
                <a:gd name="T11" fmla="*/ 0 h 277"/>
                <a:gd name="T12" fmla="*/ 0 w 413"/>
                <a:gd name="T13" fmla="*/ 0 h 277"/>
                <a:gd name="T14" fmla="*/ 0 w 413"/>
                <a:gd name="T15" fmla="*/ 0 h 277"/>
                <a:gd name="T16" fmla="*/ 0 w 413"/>
                <a:gd name="T17" fmla="*/ 0 h 277"/>
                <a:gd name="T18" fmla="*/ 0 w 413"/>
                <a:gd name="T19" fmla="*/ 0 h 277"/>
                <a:gd name="T20" fmla="*/ 0 w 413"/>
                <a:gd name="T21" fmla="*/ 0 h 277"/>
                <a:gd name="T22" fmla="*/ 0 w 413"/>
                <a:gd name="T23" fmla="*/ 0 h 277"/>
                <a:gd name="T24" fmla="*/ 0 w 413"/>
                <a:gd name="T25" fmla="*/ 0 h 27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13"/>
                <a:gd name="T40" fmla="*/ 0 h 277"/>
                <a:gd name="T41" fmla="*/ 413 w 413"/>
                <a:gd name="T42" fmla="*/ 277 h 27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13" h="277">
                  <a:moveTo>
                    <a:pt x="333" y="262"/>
                  </a:moveTo>
                  <a:lnTo>
                    <a:pt x="239" y="241"/>
                  </a:lnTo>
                  <a:lnTo>
                    <a:pt x="159" y="277"/>
                  </a:lnTo>
                  <a:lnTo>
                    <a:pt x="23" y="112"/>
                  </a:lnTo>
                  <a:lnTo>
                    <a:pt x="0" y="78"/>
                  </a:lnTo>
                  <a:lnTo>
                    <a:pt x="7" y="71"/>
                  </a:lnTo>
                  <a:lnTo>
                    <a:pt x="30" y="23"/>
                  </a:lnTo>
                  <a:lnTo>
                    <a:pt x="119" y="0"/>
                  </a:lnTo>
                  <a:lnTo>
                    <a:pt x="127" y="0"/>
                  </a:lnTo>
                  <a:lnTo>
                    <a:pt x="191" y="6"/>
                  </a:lnTo>
                  <a:lnTo>
                    <a:pt x="362" y="112"/>
                  </a:lnTo>
                  <a:lnTo>
                    <a:pt x="413" y="197"/>
                  </a:lnTo>
                  <a:lnTo>
                    <a:pt x="333" y="262"/>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50" name="Freeform 55"/>
            <p:cNvSpPr>
              <a:spLocks noChangeAspect="1"/>
            </p:cNvSpPr>
            <p:nvPr/>
          </p:nvSpPr>
          <p:spPr bwMode="auto">
            <a:xfrm rot="815464">
              <a:off x="707991" y="4279989"/>
              <a:ext cx="201615" cy="152394"/>
            </a:xfrm>
            <a:custGeom>
              <a:avLst/>
              <a:gdLst>
                <a:gd name="T0" fmla="*/ 0 w 497"/>
                <a:gd name="T1" fmla="*/ 0 h 373"/>
                <a:gd name="T2" fmla="*/ 0 w 497"/>
                <a:gd name="T3" fmla="*/ 0 h 373"/>
                <a:gd name="T4" fmla="*/ 0 w 497"/>
                <a:gd name="T5" fmla="*/ 0 h 373"/>
                <a:gd name="T6" fmla="*/ 0 w 497"/>
                <a:gd name="T7" fmla="*/ 0 h 373"/>
                <a:gd name="T8" fmla="*/ 0 w 497"/>
                <a:gd name="T9" fmla="*/ 0 h 373"/>
                <a:gd name="T10" fmla="*/ 0 w 497"/>
                <a:gd name="T11" fmla="*/ 0 h 373"/>
                <a:gd name="T12" fmla="*/ 0 w 497"/>
                <a:gd name="T13" fmla="*/ 0 h 373"/>
                <a:gd name="T14" fmla="*/ 0 w 497"/>
                <a:gd name="T15" fmla="*/ 0 h 373"/>
                <a:gd name="T16" fmla="*/ 0 w 497"/>
                <a:gd name="T17" fmla="*/ 0 h 373"/>
                <a:gd name="T18" fmla="*/ 0 w 497"/>
                <a:gd name="T19" fmla="*/ 0 h 373"/>
                <a:gd name="T20" fmla="*/ 0 w 497"/>
                <a:gd name="T21" fmla="*/ 0 h 373"/>
                <a:gd name="T22" fmla="*/ 0 w 497"/>
                <a:gd name="T23" fmla="*/ 0 h 373"/>
                <a:gd name="T24" fmla="*/ 0 w 497"/>
                <a:gd name="T25" fmla="*/ 0 h 373"/>
                <a:gd name="T26" fmla="*/ 0 w 497"/>
                <a:gd name="T27" fmla="*/ 0 h 373"/>
                <a:gd name="T28" fmla="*/ 0 w 497"/>
                <a:gd name="T29" fmla="*/ 0 h 373"/>
                <a:gd name="T30" fmla="*/ 0 w 497"/>
                <a:gd name="T31" fmla="*/ 0 h 37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97"/>
                <a:gd name="T49" fmla="*/ 0 h 373"/>
                <a:gd name="T50" fmla="*/ 497 w 497"/>
                <a:gd name="T51" fmla="*/ 373 h 37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97" h="373">
                  <a:moveTo>
                    <a:pt x="188" y="373"/>
                  </a:moveTo>
                  <a:lnTo>
                    <a:pt x="368" y="328"/>
                  </a:lnTo>
                  <a:lnTo>
                    <a:pt x="390" y="239"/>
                  </a:lnTo>
                  <a:lnTo>
                    <a:pt x="487" y="206"/>
                  </a:lnTo>
                  <a:lnTo>
                    <a:pt x="497" y="125"/>
                  </a:lnTo>
                  <a:lnTo>
                    <a:pt x="423" y="93"/>
                  </a:lnTo>
                  <a:lnTo>
                    <a:pt x="377" y="0"/>
                  </a:lnTo>
                  <a:lnTo>
                    <a:pt x="287" y="6"/>
                  </a:lnTo>
                  <a:lnTo>
                    <a:pt x="194" y="29"/>
                  </a:lnTo>
                  <a:lnTo>
                    <a:pt x="116" y="19"/>
                  </a:lnTo>
                  <a:lnTo>
                    <a:pt x="106" y="29"/>
                  </a:lnTo>
                  <a:lnTo>
                    <a:pt x="133" y="70"/>
                  </a:lnTo>
                  <a:lnTo>
                    <a:pt x="126" y="206"/>
                  </a:lnTo>
                  <a:lnTo>
                    <a:pt x="19" y="206"/>
                  </a:lnTo>
                  <a:lnTo>
                    <a:pt x="0" y="206"/>
                  </a:lnTo>
                  <a:lnTo>
                    <a:pt x="188" y="373"/>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51" name="Freeform 56"/>
            <p:cNvSpPr>
              <a:spLocks noChangeAspect="1"/>
            </p:cNvSpPr>
            <p:nvPr/>
          </p:nvSpPr>
          <p:spPr bwMode="auto">
            <a:xfrm rot="815464">
              <a:off x="665129" y="4235540"/>
              <a:ext cx="131763" cy="104771"/>
            </a:xfrm>
            <a:custGeom>
              <a:avLst/>
              <a:gdLst>
                <a:gd name="T0" fmla="*/ 0 w 326"/>
                <a:gd name="T1" fmla="*/ 0 h 261"/>
                <a:gd name="T2" fmla="*/ 0 w 326"/>
                <a:gd name="T3" fmla="*/ 0 h 261"/>
                <a:gd name="T4" fmla="*/ 0 w 326"/>
                <a:gd name="T5" fmla="*/ 0 h 261"/>
                <a:gd name="T6" fmla="*/ 0 w 326"/>
                <a:gd name="T7" fmla="*/ 0 h 261"/>
                <a:gd name="T8" fmla="*/ 0 w 326"/>
                <a:gd name="T9" fmla="*/ 0 h 261"/>
                <a:gd name="T10" fmla="*/ 0 w 326"/>
                <a:gd name="T11" fmla="*/ 0 h 261"/>
                <a:gd name="T12" fmla="*/ 0 w 326"/>
                <a:gd name="T13" fmla="*/ 0 h 261"/>
                <a:gd name="T14" fmla="*/ 0 w 326"/>
                <a:gd name="T15" fmla="*/ 0 h 261"/>
                <a:gd name="T16" fmla="*/ 0 w 326"/>
                <a:gd name="T17" fmla="*/ 0 h 261"/>
                <a:gd name="T18" fmla="*/ 0 w 326"/>
                <a:gd name="T19" fmla="*/ 0 h 261"/>
                <a:gd name="T20" fmla="*/ 0 w 326"/>
                <a:gd name="T21" fmla="*/ 0 h 261"/>
                <a:gd name="T22" fmla="*/ 0 w 326"/>
                <a:gd name="T23" fmla="*/ 0 h 261"/>
                <a:gd name="T24" fmla="*/ 0 w 326"/>
                <a:gd name="T25" fmla="*/ 0 h 261"/>
                <a:gd name="T26" fmla="*/ 0 w 326"/>
                <a:gd name="T27" fmla="*/ 0 h 26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26"/>
                <a:gd name="T43" fmla="*/ 0 h 261"/>
                <a:gd name="T44" fmla="*/ 326 w 326"/>
                <a:gd name="T45" fmla="*/ 261 h 26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26" h="261">
                  <a:moveTo>
                    <a:pt x="229" y="65"/>
                  </a:moveTo>
                  <a:lnTo>
                    <a:pt x="135" y="44"/>
                  </a:lnTo>
                  <a:lnTo>
                    <a:pt x="55" y="80"/>
                  </a:lnTo>
                  <a:lnTo>
                    <a:pt x="64" y="93"/>
                  </a:lnTo>
                  <a:lnTo>
                    <a:pt x="0" y="142"/>
                  </a:lnTo>
                  <a:lnTo>
                    <a:pt x="132" y="261"/>
                  </a:lnTo>
                  <a:lnTo>
                    <a:pt x="151" y="261"/>
                  </a:lnTo>
                  <a:lnTo>
                    <a:pt x="258" y="261"/>
                  </a:lnTo>
                  <a:lnTo>
                    <a:pt x="265" y="125"/>
                  </a:lnTo>
                  <a:lnTo>
                    <a:pt x="238" y="84"/>
                  </a:lnTo>
                  <a:lnTo>
                    <a:pt x="248" y="74"/>
                  </a:lnTo>
                  <a:lnTo>
                    <a:pt x="326" y="84"/>
                  </a:lnTo>
                  <a:lnTo>
                    <a:pt x="309" y="0"/>
                  </a:lnTo>
                  <a:lnTo>
                    <a:pt x="229" y="65"/>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52" name="Freeform 57"/>
            <p:cNvSpPr>
              <a:spLocks noChangeAspect="1"/>
            </p:cNvSpPr>
            <p:nvPr/>
          </p:nvSpPr>
          <p:spPr bwMode="auto">
            <a:xfrm rot="815464">
              <a:off x="1120745" y="3970437"/>
              <a:ext cx="204790" cy="369874"/>
            </a:xfrm>
            <a:custGeom>
              <a:avLst/>
              <a:gdLst>
                <a:gd name="T0" fmla="*/ 0 w 509"/>
                <a:gd name="T1" fmla="*/ 0 h 910"/>
                <a:gd name="T2" fmla="*/ 0 w 509"/>
                <a:gd name="T3" fmla="*/ 0 h 910"/>
                <a:gd name="T4" fmla="*/ 0 w 509"/>
                <a:gd name="T5" fmla="*/ 0 h 910"/>
                <a:gd name="T6" fmla="*/ 0 w 509"/>
                <a:gd name="T7" fmla="*/ 0 h 910"/>
                <a:gd name="T8" fmla="*/ 0 w 509"/>
                <a:gd name="T9" fmla="*/ 0 h 910"/>
                <a:gd name="T10" fmla="*/ 0 w 509"/>
                <a:gd name="T11" fmla="*/ 0 h 910"/>
                <a:gd name="T12" fmla="*/ 0 w 509"/>
                <a:gd name="T13" fmla="*/ 0 h 910"/>
                <a:gd name="T14" fmla="*/ 0 w 509"/>
                <a:gd name="T15" fmla="*/ 0 h 910"/>
                <a:gd name="T16" fmla="*/ 0 w 509"/>
                <a:gd name="T17" fmla="*/ 0 h 910"/>
                <a:gd name="T18" fmla="*/ 0 w 509"/>
                <a:gd name="T19" fmla="*/ 0 h 910"/>
                <a:gd name="T20" fmla="*/ 0 w 509"/>
                <a:gd name="T21" fmla="*/ 0 h 910"/>
                <a:gd name="T22" fmla="*/ 0 w 509"/>
                <a:gd name="T23" fmla="*/ 0 h 910"/>
                <a:gd name="T24" fmla="*/ 0 w 509"/>
                <a:gd name="T25" fmla="*/ 0 h 910"/>
                <a:gd name="T26" fmla="*/ 0 w 509"/>
                <a:gd name="T27" fmla="*/ 0 h 910"/>
                <a:gd name="T28" fmla="*/ 0 w 509"/>
                <a:gd name="T29" fmla="*/ 0 h 910"/>
                <a:gd name="T30" fmla="*/ 0 w 509"/>
                <a:gd name="T31" fmla="*/ 0 h 910"/>
                <a:gd name="T32" fmla="*/ 0 w 509"/>
                <a:gd name="T33" fmla="*/ 0 h 910"/>
                <a:gd name="T34" fmla="*/ 0 w 509"/>
                <a:gd name="T35" fmla="*/ 0 h 910"/>
                <a:gd name="T36" fmla="*/ 0 w 509"/>
                <a:gd name="T37" fmla="*/ 0 h 910"/>
                <a:gd name="T38" fmla="*/ 0 w 509"/>
                <a:gd name="T39" fmla="*/ 0 h 910"/>
                <a:gd name="T40" fmla="*/ 0 w 509"/>
                <a:gd name="T41" fmla="*/ 0 h 910"/>
                <a:gd name="T42" fmla="*/ 0 w 509"/>
                <a:gd name="T43" fmla="*/ 0 h 910"/>
                <a:gd name="T44" fmla="*/ 0 w 509"/>
                <a:gd name="T45" fmla="*/ 0 h 910"/>
                <a:gd name="T46" fmla="*/ 0 w 509"/>
                <a:gd name="T47" fmla="*/ 0 h 91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09"/>
                <a:gd name="T73" fmla="*/ 0 h 910"/>
                <a:gd name="T74" fmla="*/ 509 w 509"/>
                <a:gd name="T75" fmla="*/ 910 h 91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09" h="910">
                  <a:moveTo>
                    <a:pt x="74" y="852"/>
                  </a:moveTo>
                  <a:lnTo>
                    <a:pt x="0" y="813"/>
                  </a:lnTo>
                  <a:lnTo>
                    <a:pt x="97" y="732"/>
                  </a:lnTo>
                  <a:lnTo>
                    <a:pt x="64" y="619"/>
                  </a:lnTo>
                  <a:lnTo>
                    <a:pt x="187" y="613"/>
                  </a:lnTo>
                  <a:lnTo>
                    <a:pt x="203" y="458"/>
                  </a:lnTo>
                  <a:lnTo>
                    <a:pt x="291" y="410"/>
                  </a:lnTo>
                  <a:lnTo>
                    <a:pt x="161" y="338"/>
                  </a:lnTo>
                  <a:lnTo>
                    <a:pt x="145" y="119"/>
                  </a:lnTo>
                  <a:lnTo>
                    <a:pt x="151" y="81"/>
                  </a:lnTo>
                  <a:lnTo>
                    <a:pt x="155" y="39"/>
                  </a:lnTo>
                  <a:lnTo>
                    <a:pt x="333" y="0"/>
                  </a:lnTo>
                  <a:lnTo>
                    <a:pt x="397" y="119"/>
                  </a:lnTo>
                  <a:lnTo>
                    <a:pt x="316" y="145"/>
                  </a:lnTo>
                  <a:lnTo>
                    <a:pt x="413" y="291"/>
                  </a:lnTo>
                  <a:lnTo>
                    <a:pt x="365" y="403"/>
                  </a:lnTo>
                  <a:lnTo>
                    <a:pt x="509" y="500"/>
                  </a:lnTo>
                  <a:lnTo>
                    <a:pt x="413" y="758"/>
                  </a:lnTo>
                  <a:lnTo>
                    <a:pt x="333" y="742"/>
                  </a:lnTo>
                  <a:lnTo>
                    <a:pt x="365" y="878"/>
                  </a:lnTo>
                  <a:lnTo>
                    <a:pt x="361" y="878"/>
                  </a:lnTo>
                  <a:lnTo>
                    <a:pt x="252" y="910"/>
                  </a:lnTo>
                  <a:lnTo>
                    <a:pt x="81" y="846"/>
                  </a:lnTo>
                  <a:lnTo>
                    <a:pt x="74" y="852"/>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53" name="Freeform 58"/>
            <p:cNvSpPr>
              <a:spLocks noChangeAspect="1"/>
            </p:cNvSpPr>
            <p:nvPr/>
          </p:nvSpPr>
          <p:spPr bwMode="auto">
            <a:xfrm rot="815464">
              <a:off x="733392" y="4235540"/>
              <a:ext cx="239715" cy="433371"/>
            </a:xfrm>
            <a:custGeom>
              <a:avLst/>
              <a:gdLst>
                <a:gd name="T0" fmla="*/ 0 w 590"/>
                <a:gd name="T1" fmla="*/ 0 h 1059"/>
                <a:gd name="T2" fmla="*/ 0 w 590"/>
                <a:gd name="T3" fmla="*/ 0 h 1059"/>
                <a:gd name="T4" fmla="*/ 0 w 590"/>
                <a:gd name="T5" fmla="*/ 0 h 1059"/>
                <a:gd name="T6" fmla="*/ 0 w 590"/>
                <a:gd name="T7" fmla="*/ 0 h 1059"/>
                <a:gd name="T8" fmla="*/ 0 w 590"/>
                <a:gd name="T9" fmla="*/ 0 h 1059"/>
                <a:gd name="T10" fmla="*/ 0 w 590"/>
                <a:gd name="T11" fmla="*/ 0 h 1059"/>
                <a:gd name="T12" fmla="*/ 0 w 590"/>
                <a:gd name="T13" fmla="*/ 0 h 1059"/>
                <a:gd name="T14" fmla="*/ 0 w 590"/>
                <a:gd name="T15" fmla="*/ 0 h 1059"/>
                <a:gd name="T16" fmla="*/ 0 w 590"/>
                <a:gd name="T17" fmla="*/ 0 h 1059"/>
                <a:gd name="T18" fmla="*/ 0 w 590"/>
                <a:gd name="T19" fmla="*/ 0 h 1059"/>
                <a:gd name="T20" fmla="*/ 0 w 590"/>
                <a:gd name="T21" fmla="*/ 0 h 1059"/>
                <a:gd name="T22" fmla="*/ 0 w 590"/>
                <a:gd name="T23" fmla="*/ 0 h 1059"/>
                <a:gd name="T24" fmla="*/ 0 w 590"/>
                <a:gd name="T25" fmla="*/ 0 h 1059"/>
                <a:gd name="T26" fmla="*/ 0 w 590"/>
                <a:gd name="T27" fmla="*/ 0 h 1059"/>
                <a:gd name="T28" fmla="*/ 0 w 590"/>
                <a:gd name="T29" fmla="*/ 0 h 1059"/>
                <a:gd name="T30" fmla="*/ 0 w 590"/>
                <a:gd name="T31" fmla="*/ 0 h 1059"/>
                <a:gd name="T32" fmla="*/ 0 w 590"/>
                <a:gd name="T33" fmla="*/ 0 h 1059"/>
                <a:gd name="T34" fmla="*/ 0 w 590"/>
                <a:gd name="T35" fmla="*/ 0 h 1059"/>
                <a:gd name="T36" fmla="*/ 0 w 590"/>
                <a:gd name="T37" fmla="*/ 0 h 1059"/>
                <a:gd name="T38" fmla="*/ 0 w 590"/>
                <a:gd name="T39" fmla="*/ 0 h 1059"/>
                <a:gd name="T40" fmla="*/ 0 w 590"/>
                <a:gd name="T41" fmla="*/ 0 h 105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90"/>
                <a:gd name="T64" fmla="*/ 0 h 1059"/>
                <a:gd name="T65" fmla="*/ 590 w 590"/>
                <a:gd name="T66" fmla="*/ 1059 h 105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90" h="1059">
                  <a:moveTo>
                    <a:pt x="590" y="129"/>
                  </a:moveTo>
                  <a:lnTo>
                    <a:pt x="548" y="23"/>
                  </a:lnTo>
                  <a:lnTo>
                    <a:pt x="464" y="0"/>
                  </a:lnTo>
                  <a:lnTo>
                    <a:pt x="290" y="40"/>
                  </a:lnTo>
                  <a:lnTo>
                    <a:pt x="267" y="140"/>
                  </a:lnTo>
                  <a:lnTo>
                    <a:pt x="313" y="233"/>
                  </a:lnTo>
                  <a:lnTo>
                    <a:pt x="387" y="265"/>
                  </a:lnTo>
                  <a:lnTo>
                    <a:pt x="377" y="346"/>
                  </a:lnTo>
                  <a:lnTo>
                    <a:pt x="280" y="379"/>
                  </a:lnTo>
                  <a:lnTo>
                    <a:pt x="258" y="468"/>
                  </a:lnTo>
                  <a:lnTo>
                    <a:pt x="78" y="513"/>
                  </a:lnTo>
                  <a:lnTo>
                    <a:pt x="0" y="581"/>
                  </a:lnTo>
                  <a:lnTo>
                    <a:pt x="97" y="765"/>
                  </a:lnTo>
                  <a:lnTo>
                    <a:pt x="129" y="824"/>
                  </a:lnTo>
                  <a:lnTo>
                    <a:pt x="129" y="1034"/>
                  </a:lnTo>
                  <a:lnTo>
                    <a:pt x="364" y="1059"/>
                  </a:lnTo>
                  <a:lnTo>
                    <a:pt x="426" y="589"/>
                  </a:lnTo>
                  <a:lnTo>
                    <a:pt x="587" y="379"/>
                  </a:lnTo>
                  <a:lnTo>
                    <a:pt x="522" y="330"/>
                  </a:lnTo>
                  <a:lnTo>
                    <a:pt x="548" y="152"/>
                  </a:lnTo>
                  <a:lnTo>
                    <a:pt x="590" y="129"/>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54" name="Freeform 59"/>
            <p:cNvSpPr>
              <a:spLocks noChangeAspect="1"/>
            </p:cNvSpPr>
            <p:nvPr/>
          </p:nvSpPr>
          <p:spPr bwMode="auto">
            <a:xfrm rot="815464">
              <a:off x="531778" y="3641838"/>
              <a:ext cx="311152" cy="412735"/>
            </a:xfrm>
            <a:custGeom>
              <a:avLst/>
              <a:gdLst>
                <a:gd name="T0" fmla="*/ 0 w 765"/>
                <a:gd name="T1" fmla="*/ 0 h 1013"/>
                <a:gd name="T2" fmla="*/ 0 w 765"/>
                <a:gd name="T3" fmla="*/ 0 h 1013"/>
                <a:gd name="T4" fmla="*/ 0 w 765"/>
                <a:gd name="T5" fmla="*/ 0 h 1013"/>
                <a:gd name="T6" fmla="*/ 0 w 765"/>
                <a:gd name="T7" fmla="*/ 0 h 1013"/>
                <a:gd name="T8" fmla="*/ 0 w 765"/>
                <a:gd name="T9" fmla="*/ 0 h 1013"/>
                <a:gd name="T10" fmla="*/ 0 w 765"/>
                <a:gd name="T11" fmla="*/ 0 h 1013"/>
                <a:gd name="T12" fmla="*/ 0 w 765"/>
                <a:gd name="T13" fmla="*/ 0 h 1013"/>
                <a:gd name="T14" fmla="*/ 0 w 765"/>
                <a:gd name="T15" fmla="*/ 0 h 1013"/>
                <a:gd name="T16" fmla="*/ 0 w 765"/>
                <a:gd name="T17" fmla="*/ 0 h 1013"/>
                <a:gd name="T18" fmla="*/ 0 w 765"/>
                <a:gd name="T19" fmla="*/ 0 h 1013"/>
                <a:gd name="T20" fmla="*/ 0 w 765"/>
                <a:gd name="T21" fmla="*/ 0 h 1013"/>
                <a:gd name="T22" fmla="*/ 0 w 765"/>
                <a:gd name="T23" fmla="*/ 0 h 1013"/>
                <a:gd name="T24" fmla="*/ 0 w 765"/>
                <a:gd name="T25" fmla="*/ 0 h 1013"/>
                <a:gd name="T26" fmla="*/ 0 w 765"/>
                <a:gd name="T27" fmla="*/ 0 h 1013"/>
                <a:gd name="T28" fmla="*/ 0 w 765"/>
                <a:gd name="T29" fmla="*/ 0 h 1013"/>
                <a:gd name="T30" fmla="*/ 0 w 765"/>
                <a:gd name="T31" fmla="*/ 0 h 1013"/>
                <a:gd name="T32" fmla="*/ 0 w 765"/>
                <a:gd name="T33" fmla="*/ 0 h 1013"/>
                <a:gd name="T34" fmla="*/ 0 w 765"/>
                <a:gd name="T35" fmla="*/ 0 h 1013"/>
                <a:gd name="T36" fmla="*/ 0 w 765"/>
                <a:gd name="T37" fmla="*/ 0 h 1013"/>
                <a:gd name="T38" fmla="*/ 0 w 765"/>
                <a:gd name="T39" fmla="*/ 0 h 1013"/>
                <a:gd name="T40" fmla="*/ 0 w 765"/>
                <a:gd name="T41" fmla="*/ 0 h 1013"/>
                <a:gd name="T42" fmla="*/ 0 w 765"/>
                <a:gd name="T43" fmla="*/ 0 h 1013"/>
                <a:gd name="T44" fmla="*/ 0 w 765"/>
                <a:gd name="T45" fmla="*/ 0 h 1013"/>
                <a:gd name="T46" fmla="*/ 0 w 765"/>
                <a:gd name="T47" fmla="*/ 0 h 1013"/>
                <a:gd name="T48" fmla="*/ 0 w 765"/>
                <a:gd name="T49" fmla="*/ 0 h 1013"/>
                <a:gd name="T50" fmla="*/ 0 w 765"/>
                <a:gd name="T51" fmla="*/ 0 h 1013"/>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765"/>
                <a:gd name="T79" fmla="*/ 0 h 1013"/>
                <a:gd name="T80" fmla="*/ 765 w 765"/>
                <a:gd name="T81" fmla="*/ 1013 h 1013"/>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765" h="1013">
                  <a:moveTo>
                    <a:pt x="748" y="574"/>
                  </a:moveTo>
                  <a:lnTo>
                    <a:pt x="765" y="435"/>
                  </a:lnTo>
                  <a:lnTo>
                    <a:pt x="651" y="371"/>
                  </a:lnTo>
                  <a:lnTo>
                    <a:pt x="668" y="280"/>
                  </a:lnTo>
                  <a:lnTo>
                    <a:pt x="732" y="248"/>
                  </a:lnTo>
                  <a:lnTo>
                    <a:pt x="716" y="161"/>
                  </a:lnTo>
                  <a:lnTo>
                    <a:pt x="564" y="161"/>
                  </a:lnTo>
                  <a:lnTo>
                    <a:pt x="549" y="26"/>
                  </a:lnTo>
                  <a:lnTo>
                    <a:pt x="339" y="0"/>
                  </a:lnTo>
                  <a:lnTo>
                    <a:pt x="388" y="161"/>
                  </a:lnTo>
                  <a:lnTo>
                    <a:pt x="193" y="161"/>
                  </a:lnTo>
                  <a:lnTo>
                    <a:pt x="161" y="210"/>
                  </a:lnTo>
                  <a:lnTo>
                    <a:pt x="32" y="129"/>
                  </a:lnTo>
                  <a:lnTo>
                    <a:pt x="0" y="242"/>
                  </a:lnTo>
                  <a:lnTo>
                    <a:pt x="125" y="920"/>
                  </a:lnTo>
                  <a:lnTo>
                    <a:pt x="129" y="920"/>
                  </a:lnTo>
                  <a:lnTo>
                    <a:pt x="193" y="903"/>
                  </a:lnTo>
                  <a:lnTo>
                    <a:pt x="301" y="1013"/>
                  </a:lnTo>
                  <a:lnTo>
                    <a:pt x="403" y="920"/>
                  </a:lnTo>
                  <a:lnTo>
                    <a:pt x="507" y="968"/>
                  </a:lnTo>
                  <a:lnTo>
                    <a:pt x="564" y="952"/>
                  </a:lnTo>
                  <a:lnTo>
                    <a:pt x="571" y="952"/>
                  </a:lnTo>
                  <a:lnTo>
                    <a:pt x="564" y="846"/>
                  </a:lnTo>
                  <a:lnTo>
                    <a:pt x="668" y="814"/>
                  </a:lnTo>
                  <a:lnTo>
                    <a:pt x="613" y="668"/>
                  </a:lnTo>
                  <a:lnTo>
                    <a:pt x="748" y="574"/>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55" name="Freeform 60"/>
            <p:cNvSpPr>
              <a:spLocks noChangeAspect="1"/>
            </p:cNvSpPr>
            <p:nvPr/>
          </p:nvSpPr>
          <p:spPr bwMode="auto">
            <a:xfrm rot="815464">
              <a:off x="612741" y="3803757"/>
              <a:ext cx="88901" cy="204779"/>
            </a:xfrm>
            <a:custGeom>
              <a:avLst/>
              <a:gdLst>
                <a:gd name="T0" fmla="*/ 0 w 216"/>
                <a:gd name="T1" fmla="*/ 0 h 501"/>
                <a:gd name="T2" fmla="*/ 0 w 216"/>
                <a:gd name="T3" fmla="*/ 0 h 501"/>
                <a:gd name="T4" fmla="*/ 0 w 216"/>
                <a:gd name="T5" fmla="*/ 0 h 501"/>
                <a:gd name="T6" fmla="*/ 0 w 216"/>
                <a:gd name="T7" fmla="*/ 0 h 501"/>
                <a:gd name="T8" fmla="*/ 0 w 216"/>
                <a:gd name="T9" fmla="*/ 0 h 501"/>
                <a:gd name="T10" fmla="*/ 0 w 216"/>
                <a:gd name="T11" fmla="*/ 0 h 501"/>
                <a:gd name="T12" fmla="*/ 0 w 216"/>
                <a:gd name="T13" fmla="*/ 0 h 501"/>
                <a:gd name="T14" fmla="*/ 0 w 216"/>
                <a:gd name="T15" fmla="*/ 0 h 501"/>
                <a:gd name="T16" fmla="*/ 0 w 216"/>
                <a:gd name="T17" fmla="*/ 0 h 501"/>
                <a:gd name="T18" fmla="*/ 0 w 216"/>
                <a:gd name="T19" fmla="*/ 0 h 501"/>
                <a:gd name="T20" fmla="*/ 0 w 216"/>
                <a:gd name="T21" fmla="*/ 0 h 501"/>
                <a:gd name="T22" fmla="*/ 0 w 216"/>
                <a:gd name="T23" fmla="*/ 0 h 50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16"/>
                <a:gd name="T37" fmla="*/ 0 h 501"/>
                <a:gd name="T38" fmla="*/ 216 w 216"/>
                <a:gd name="T39" fmla="*/ 501 h 50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16" h="501">
                  <a:moveTo>
                    <a:pt x="87" y="259"/>
                  </a:moveTo>
                  <a:lnTo>
                    <a:pt x="103" y="178"/>
                  </a:lnTo>
                  <a:lnTo>
                    <a:pt x="6" y="114"/>
                  </a:lnTo>
                  <a:lnTo>
                    <a:pt x="6" y="0"/>
                  </a:lnTo>
                  <a:lnTo>
                    <a:pt x="119" y="98"/>
                  </a:lnTo>
                  <a:lnTo>
                    <a:pt x="201" y="162"/>
                  </a:lnTo>
                  <a:lnTo>
                    <a:pt x="216" y="350"/>
                  </a:lnTo>
                  <a:lnTo>
                    <a:pt x="146" y="318"/>
                  </a:lnTo>
                  <a:lnTo>
                    <a:pt x="103" y="430"/>
                  </a:lnTo>
                  <a:lnTo>
                    <a:pt x="48" y="501"/>
                  </a:lnTo>
                  <a:lnTo>
                    <a:pt x="0" y="388"/>
                  </a:lnTo>
                  <a:lnTo>
                    <a:pt x="87" y="259"/>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56" name="Freeform 61"/>
            <p:cNvSpPr>
              <a:spLocks noChangeAspect="1"/>
            </p:cNvSpPr>
            <p:nvPr/>
          </p:nvSpPr>
          <p:spPr bwMode="auto">
            <a:xfrm rot="815464">
              <a:off x="1570011" y="3419596"/>
              <a:ext cx="249239" cy="201604"/>
            </a:xfrm>
            <a:custGeom>
              <a:avLst/>
              <a:gdLst>
                <a:gd name="T0" fmla="*/ 0 w 619"/>
                <a:gd name="T1" fmla="*/ 0 h 487"/>
                <a:gd name="T2" fmla="*/ 0 w 619"/>
                <a:gd name="T3" fmla="*/ 0 h 487"/>
                <a:gd name="T4" fmla="*/ 0 w 619"/>
                <a:gd name="T5" fmla="*/ 0 h 487"/>
                <a:gd name="T6" fmla="*/ 0 w 619"/>
                <a:gd name="T7" fmla="*/ 0 h 487"/>
                <a:gd name="T8" fmla="*/ 0 w 619"/>
                <a:gd name="T9" fmla="*/ 0 h 487"/>
                <a:gd name="T10" fmla="*/ 0 w 619"/>
                <a:gd name="T11" fmla="*/ 0 h 487"/>
                <a:gd name="T12" fmla="*/ 0 w 619"/>
                <a:gd name="T13" fmla="*/ 0 h 487"/>
                <a:gd name="T14" fmla="*/ 0 w 619"/>
                <a:gd name="T15" fmla="*/ 0 h 487"/>
                <a:gd name="T16" fmla="*/ 0 w 619"/>
                <a:gd name="T17" fmla="*/ 0 h 487"/>
                <a:gd name="T18" fmla="*/ 0 w 619"/>
                <a:gd name="T19" fmla="*/ 0 h 487"/>
                <a:gd name="T20" fmla="*/ 0 w 619"/>
                <a:gd name="T21" fmla="*/ 0 h 487"/>
                <a:gd name="T22" fmla="*/ 0 w 619"/>
                <a:gd name="T23" fmla="*/ 0 h 487"/>
                <a:gd name="T24" fmla="*/ 0 w 619"/>
                <a:gd name="T25" fmla="*/ 0 h 487"/>
                <a:gd name="T26" fmla="*/ 0 w 619"/>
                <a:gd name="T27" fmla="*/ 0 h 487"/>
                <a:gd name="T28" fmla="*/ 0 w 619"/>
                <a:gd name="T29" fmla="*/ 0 h 487"/>
                <a:gd name="T30" fmla="*/ 0 w 619"/>
                <a:gd name="T31" fmla="*/ 0 h 487"/>
                <a:gd name="T32" fmla="*/ 0 w 619"/>
                <a:gd name="T33" fmla="*/ 0 h 48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19"/>
                <a:gd name="T52" fmla="*/ 0 h 487"/>
                <a:gd name="T53" fmla="*/ 619 w 619"/>
                <a:gd name="T54" fmla="*/ 487 h 48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19" h="487">
                  <a:moveTo>
                    <a:pt x="532" y="487"/>
                  </a:moveTo>
                  <a:lnTo>
                    <a:pt x="426" y="477"/>
                  </a:lnTo>
                  <a:lnTo>
                    <a:pt x="290" y="380"/>
                  </a:lnTo>
                  <a:lnTo>
                    <a:pt x="193" y="396"/>
                  </a:lnTo>
                  <a:lnTo>
                    <a:pt x="208" y="284"/>
                  </a:lnTo>
                  <a:lnTo>
                    <a:pt x="119" y="203"/>
                  </a:lnTo>
                  <a:lnTo>
                    <a:pt x="15" y="219"/>
                  </a:lnTo>
                  <a:lnTo>
                    <a:pt x="0" y="132"/>
                  </a:lnTo>
                  <a:lnTo>
                    <a:pt x="151" y="0"/>
                  </a:lnTo>
                  <a:lnTo>
                    <a:pt x="263" y="83"/>
                  </a:lnTo>
                  <a:lnTo>
                    <a:pt x="306" y="203"/>
                  </a:lnTo>
                  <a:lnTo>
                    <a:pt x="393" y="277"/>
                  </a:lnTo>
                  <a:lnTo>
                    <a:pt x="532" y="212"/>
                  </a:lnTo>
                  <a:lnTo>
                    <a:pt x="619" y="267"/>
                  </a:lnTo>
                  <a:lnTo>
                    <a:pt x="602" y="413"/>
                  </a:lnTo>
                  <a:lnTo>
                    <a:pt x="615" y="416"/>
                  </a:lnTo>
                  <a:lnTo>
                    <a:pt x="532" y="487"/>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57" name="Freeform 62"/>
            <p:cNvSpPr>
              <a:spLocks noChangeAspect="1"/>
            </p:cNvSpPr>
            <p:nvPr/>
          </p:nvSpPr>
          <p:spPr bwMode="auto">
            <a:xfrm rot="815464">
              <a:off x="1481110" y="3454520"/>
              <a:ext cx="239714" cy="304789"/>
            </a:xfrm>
            <a:custGeom>
              <a:avLst/>
              <a:gdLst>
                <a:gd name="T0" fmla="*/ 0 w 591"/>
                <a:gd name="T1" fmla="*/ 0 h 742"/>
                <a:gd name="T2" fmla="*/ 0 w 591"/>
                <a:gd name="T3" fmla="*/ 0 h 742"/>
                <a:gd name="T4" fmla="*/ 0 w 591"/>
                <a:gd name="T5" fmla="*/ 0 h 742"/>
                <a:gd name="T6" fmla="*/ 0 w 591"/>
                <a:gd name="T7" fmla="*/ 0 h 742"/>
                <a:gd name="T8" fmla="*/ 0 w 591"/>
                <a:gd name="T9" fmla="*/ 0 h 742"/>
                <a:gd name="T10" fmla="*/ 0 w 591"/>
                <a:gd name="T11" fmla="*/ 0 h 742"/>
                <a:gd name="T12" fmla="*/ 0 w 591"/>
                <a:gd name="T13" fmla="*/ 0 h 742"/>
                <a:gd name="T14" fmla="*/ 0 w 591"/>
                <a:gd name="T15" fmla="*/ 0 h 742"/>
                <a:gd name="T16" fmla="*/ 0 w 591"/>
                <a:gd name="T17" fmla="*/ 0 h 742"/>
                <a:gd name="T18" fmla="*/ 0 w 591"/>
                <a:gd name="T19" fmla="*/ 0 h 742"/>
                <a:gd name="T20" fmla="*/ 0 w 591"/>
                <a:gd name="T21" fmla="*/ 0 h 742"/>
                <a:gd name="T22" fmla="*/ 0 w 591"/>
                <a:gd name="T23" fmla="*/ 0 h 742"/>
                <a:gd name="T24" fmla="*/ 0 w 591"/>
                <a:gd name="T25" fmla="*/ 0 h 742"/>
                <a:gd name="T26" fmla="*/ 0 w 591"/>
                <a:gd name="T27" fmla="*/ 0 h 742"/>
                <a:gd name="T28" fmla="*/ 0 w 591"/>
                <a:gd name="T29" fmla="*/ 0 h 742"/>
                <a:gd name="T30" fmla="*/ 0 w 591"/>
                <a:gd name="T31" fmla="*/ 0 h 742"/>
                <a:gd name="T32" fmla="*/ 0 w 591"/>
                <a:gd name="T33" fmla="*/ 0 h 742"/>
                <a:gd name="T34" fmla="*/ 0 w 591"/>
                <a:gd name="T35" fmla="*/ 0 h 74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91"/>
                <a:gd name="T55" fmla="*/ 0 h 742"/>
                <a:gd name="T56" fmla="*/ 591 w 591"/>
                <a:gd name="T57" fmla="*/ 742 h 74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91" h="742">
                  <a:moveTo>
                    <a:pt x="566" y="345"/>
                  </a:moveTo>
                  <a:lnTo>
                    <a:pt x="430" y="248"/>
                  </a:lnTo>
                  <a:lnTo>
                    <a:pt x="333" y="264"/>
                  </a:lnTo>
                  <a:lnTo>
                    <a:pt x="348" y="152"/>
                  </a:lnTo>
                  <a:lnTo>
                    <a:pt x="259" y="71"/>
                  </a:lnTo>
                  <a:lnTo>
                    <a:pt x="155" y="87"/>
                  </a:lnTo>
                  <a:lnTo>
                    <a:pt x="140" y="0"/>
                  </a:lnTo>
                  <a:lnTo>
                    <a:pt x="130" y="16"/>
                  </a:lnTo>
                  <a:lnTo>
                    <a:pt x="0" y="410"/>
                  </a:lnTo>
                  <a:lnTo>
                    <a:pt x="107" y="523"/>
                  </a:lnTo>
                  <a:lnTo>
                    <a:pt x="187" y="523"/>
                  </a:lnTo>
                  <a:lnTo>
                    <a:pt x="301" y="661"/>
                  </a:lnTo>
                  <a:lnTo>
                    <a:pt x="397" y="661"/>
                  </a:lnTo>
                  <a:lnTo>
                    <a:pt x="484" y="742"/>
                  </a:lnTo>
                  <a:lnTo>
                    <a:pt x="566" y="603"/>
                  </a:lnTo>
                  <a:lnTo>
                    <a:pt x="543" y="500"/>
                  </a:lnTo>
                  <a:lnTo>
                    <a:pt x="591" y="442"/>
                  </a:lnTo>
                  <a:lnTo>
                    <a:pt x="566" y="345"/>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58" name="Freeform 63"/>
            <p:cNvSpPr>
              <a:spLocks noChangeAspect="1"/>
            </p:cNvSpPr>
            <p:nvPr/>
          </p:nvSpPr>
          <p:spPr bwMode="auto">
            <a:xfrm rot="815464">
              <a:off x="1406497" y="3243390"/>
              <a:ext cx="254002" cy="198431"/>
            </a:xfrm>
            <a:custGeom>
              <a:avLst/>
              <a:gdLst>
                <a:gd name="T0" fmla="*/ 0 w 626"/>
                <a:gd name="T1" fmla="*/ 0 h 483"/>
                <a:gd name="T2" fmla="*/ 0 w 626"/>
                <a:gd name="T3" fmla="*/ 0 h 483"/>
                <a:gd name="T4" fmla="*/ 0 w 626"/>
                <a:gd name="T5" fmla="*/ 0 h 483"/>
                <a:gd name="T6" fmla="*/ 0 w 626"/>
                <a:gd name="T7" fmla="*/ 0 h 483"/>
                <a:gd name="T8" fmla="*/ 0 w 626"/>
                <a:gd name="T9" fmla="*/ 0 h 483"/>
                <a:gd name="T10" fmla="*/ 0 w 626"/>
                <a:gd name="T11" fmla="*/ 0 h 483"/>
                <a:gd name="T12" fmla="*/ 0 w 626"/>
                <a:gd name="T13" fmla="*/ 0 h 483"/>
                <a:gd name="T14" fmla="*/ 0 w 626"/>
                <a:gd name="T15" fmla="*/ 0 h 483"/>
                <a:gd name="T16" fmla="*/ 0 w 626"/>
                <a:gd name="T17" fmla="*/ 0 h 483"/>
                <a:gd name="T18" fmla="*/ 0 w 626"/>
                <a:gd name="T19" fmla="*/ 0 h 483"/>
                <a:gd name="T20" fmla="*/ 0 w 626"/>
                <a:gd name="T21" fmla="*/ 0 h 483"/>
                <a:gd name="T22" fmla="*/ 0 w 626"/>
                <a:gd name="T23" fmla="*/ 0 h 483"/>
                <a:gd name="T24" fmla="*/ 0 w 626"/>
                <a:gd name="T25" fmla="*/ 0 h 483"/>
                <a:gd name="T26" fmla="*/ 0 w 626"/>
                <a:gd name="T27" fmla="*/ 0 h 483"/>
                <a:gd name="T28" fmla="*/ 0 w 626"/>
                <a:gd name="T29" fmla="*/ 0 h 483"/>
                <a:gd name="T30" fmla="*/ 0 w 626"/>
                <a:gd name="T31" fmla="*/ 0 h 48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626"/>
                <a:gd name="T49" fmla="*/ 0 h 483"/>
                <a:gd name="T50" fmla="*/ 626 w 626"/>
                <a:gd name="T51" fmla="*/ 483 h 48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626" h="483">
                  <a:moveTo>
                    <a:pt x="617" y="164"/>
                  </a:moveTo>
                  <a:lnTo>
                    <a:pt x="626" y="335"/>
                  </a:lnTo>
                  <a:lnTo>
                    <a:pt x="475" y="467"/>
                  </a:lnTo>
                  <a:lnTo>
                    <a:pt x="465" y="483"/>
                  </a:lnTo>
                  <a:lnTo>
                    <a:pt x="335" y="451"/>
                  </a:lnTo>
                  <a:lnTo>
                    <a:pt x="265" y="473"/>
                  </a:lnTo>
                  <a:lnTo>
                    <a:pt x="216" y="418"/>
                  </a:lnTo>
                  <a:lnTo>
                    <a:pt x="49" y="383"/>
                  </a:lnTo>
                  <a:lnTo>
                    <a:pt x="104" y="312"/>
                  </a:lnTo>
                  <a:lnTo>
                    <a:pt x="13" y="280"/>
                  </a:lnTo>
                  <a:lnTo>
                    <a:pt x="0" y="208"/>
                  </a:lnTo>
                  <a:lnTo>
                    <a:pt x="39" y="134"/>
                  </a:lnTo>
                  <a:lnTo>
                    <a:pt x="126" y="6"/>
                  </a:lnTo>
                  <a:lnTo>
                    <a:pt x="439" y="0"/>
                  </a:lnTo>
                  <a:lnTo>
                    <a:pt x="609" y="142"/>
                  </a:lnTo>
                  <a:lnTo>
                    <a:pt x="617" y="164"/>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59" name="Freeform 64"/>
            <p:cNvSpPr>
              <a:spLocks noChangeAspect="1"/>
            </p:cNvSpPr>
            <p:nvPr/>
          </p:nvSpPr>
          <p:spPr bwMode="auto">
            <a:xfrm rot="815464">
              <a:off x="1646212" y="3275138"/>
              <a:ext cx="458791" cy="300027"/>
            </a:xfrm>
            <a:custGeom>
              <a:avLst/>
              <a:gdLst>
                <a:gd name="T0" fmla="*/ 0 w 1115"/>
                <a:gd name="T1" fmla="*/ 0 h 735"/>
                <a:gd name="T2" fmla="*/ 0 w 1115"/>
                <a:gd name="T3" fmla="*/ 0 h 735"/>
                <a:gd name="T4" fmla="*/ 0 w 1115"/>
                <a:gd name="T5" fmla="*/ 0 h 735"/>
                <a:gd name="T6" fmla="*/ 0 w 1115"/>
                <a:gd name="T7" fmla="*/ 0 h 735"/>
                <a:gd name="T8" fmla="*/ 0 w 1115"/>
                <a:gd name="T9" fmla="*/ 0 h 735"/>
                <a:gd name="T10" fmla="*/ 0 w 1115"/>
                <a:gd name="T11" fmla="*/ 0 h 735"/>
                <a:gd name="T12" fmla="*/ 0 w 1115"/>
                <a:gd name="T13" fmla="*/ 0 h 735"/>
                <a:gd name="T14" fmla="*/ 0 w 1115"/>
                <a:gd name="T15" fmla="*/ 0 h 735"/>
                <a:gd name="T16" fmla="*/ 0 w 1115"/>
                <a:gd name="T17" fmla="*/ 0 h 735"/>
                <a:gd name="T18" fmla="*/ 0 w 1115"/>
                <a:gd name="T19" fmla="*/ 0 h 735"/>
                <a:gd name="T20" fmla="*/ 0 w 1115"/>
                <a:gd name="T21" fmla="*/ 0 h 735"/>
                <a:gd name="T22" fmla="*/ 0 w 1115"/>
                <a:gd name="T23" fmla="*/ 0 h 735"/>
                <a:gd name="T24" fmla="*/ 0 w 1115"/>
                <a:gd name="T25" fmla="*/ 0 h 735"/>
                <a:gd name="T26" fmla="*/ 0 w 1115"/>
                <a:gd name="T27" fmla="*/ 0 h 735"/>
                <a:gd name="T28" fmla="*/ 0 w 1115"/>
                <a:gd name="T29" fmla="*/ 0 h 735"/>
                <a:gd name="T30" fmla="*/ 0 w 1115"/>
                <a:gd name="T31" fmla="*/ 0 h 735"/>
                <a:gd name="T32" fmla="*/ 0 w 1115"/>
                <a:gd name="T33" fmla="*/ 0 h 735"/>
                <a:gd name="T34" fmla="*/ 0 w 1115"/>
                <a:gd name="T35" fmla="*/ 0 h 735"/>
                <a:gd name="T36" fmla="*/ 0 w 1115"/>
                <a:gd name="T37" fmla="*/ 0 h 735"/>
                <a:gd name="T38" fmla="*/ 0 w 1115"/>
                <a:gd name="T39" fmla="*/ 0 h 735"/>
                <a:gd name="T40" fmla="*/ 0 w 1115"/>
                <a:gd name="T41" fmla="*/ 0 h 735"/>
                <a:gd name="T42" fmla="*/ 0 w 1115"/>
                <a:gd name="T43" fmla="*/ 0 h 735"/>
                <a:gd name="T44" fmla="*/ 0 w 1115"/>
                <a:gd name="T45" fmla="*/ 0 h 735"/>
                <a:gd name="T46" fmla="*/ 0 w 1115"/>
                <a:gd name="T47" fmla="*/ 0 h 735"/>
                <a:gd name="T48" fmla="*/ 0 w 1115"/>
                <a:gd name="T49" fmla="*/ 0 h 735"/>
                <a:gd name="T50" fmla="*/ 0 w 1115"/>
                <a:gd name="T51" fmla="*/ 0 h 73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115"/>
                <a:gd name="T79" fmla="*/ 0 h 735"/>
                <a:gd name="T80" fmla="*/ 1115 w 1115"/>
                <a:gd name="T81" fmla="*/ 735 h 73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115" h="735">
                  <a:moveTo>
                    <a:pt x="567" y="574"/>
                  </a:moveTo>
                  <a:lnTo>
                    <a:pt x="567" y="651"/>
                  </a:lnTo>
                  <a:lnTo>
                    <a:pt x="477" y="725"/>
                  </a:lnTo>
                  <a:lnTo>
                    <a:pt x="390" y="670"/>
                  </a:lnTo>
                  <a:lnTo>
                    <a:pt x="251" y="735"/>
                  </a:lnTo>
                  <a:lnTo>
                    <a:pt x="164" y="661"/>
                  </a:lnTo>
                  <a:lnTo>
                    <a:pt x="121" y="541"/>
                  </a:lnTo>
                  <a:lnTo>
                    <a:pt x="9" y="458"/>
                  </a:lnTo>
                  <a:lnTo>
                    <a:pt x="0" y="287"/>
                  </a:lnTo>
                  <a:lnTo>
                    <a:pt x="244" y="193"/>
                  </a:lnTo>
                  <a:lnTo>
                    <a:pt x="331" y="155"/>
                  </a:lnTo>
                  <a:lnTo>
                    <a:pt x="348" y="80"/>
                  </a:lnTo>
                  <a:lnTo>
                    <a:pt x="503" y="123"/>
                  </a:lnTo>
                  <a:lnTo>
                    <a:pt x="551" y="6"/>
                  </a:lnTo>
                  <a:lnTo>
                    <a:pt x="664" y="47"/>
                  </a:lnTo>
                  <a:lnTo>
                    <a:pt x="799" y="0"/>
                  </a:lnTo>
                  <a:lnTo>
                    <a:pt x="922" y="70"/>
                  </a:lnTo>
                  <a:lnTo>
                    <a:pt x="1018" y="74"/>
                  </a:lnTo>
                  <a:lnTo>
                    <a:pt x="1115" y="199"/>
                  </a:lnTo>
                  <a:lnTo>
                    <a:pt x="1051" y="284"/>
                  </a:lnTo>
                  <a:lnTo>
                    <a:pt x="912" y="257"/>
                  </a:lnTo>
                  <a:lnTo>
                    <a:pt x="867" y="364"/>
                  </a:lnTo>
                  <a:lnTo>
                    <a:pt x="761" y="322"/>
                  </a:lnTo>
                  <a:lnTo>
                    <a:pt x="654" y="386"/>
                  </a:lnTo>
                  <a:lnTo>
                    <a:pt x="654" y="541"/>
                  </a:lnTo>
                  <a:lnTo>
                    <a:pt x="567" y="574"/>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60" name="Freeform 65"/>
            <p:cNvSpPr>
              <a:spLocks noChangeAspect="1"/>
            </p:cNvSpPr>
            <p:nvPr/>
          </p:nvSpPr>
          <p:spPr bwMode="auto">
            <a:xfrm rot="815464">
              <a:off x="1801788" y="3084646"/>
              <a:ext cx="438153" cy="247641"/>
            </a:xfrm>
            <a:custGeom>
              <a:avLst/>
              <a:gdLst>
                <a:gd name="T0" fmla="*/ 0 w 1074"/>
                <a:gd name="T1" fmla="*/ 0 h 606"/>
                <a:gd name="T2" fmla="*/ 0 w 1074"/>
                <a:gd name="T3" fmla="*/ 0 h 606"/>
                <a:gd name="T4" fmla="*/ 0 w 1074"/>
                <a:gd name="T5" fmla="*/ 0 h 606"/>
                <a:gd name="T6" fmla="*/ 0 w 1074"/>
                <a:gd name="T7" fmla="*/ 0 h 606"/>
                <a:gd name="T8" fmla="*/ 0 w 1074"/>
                <a:gd name="T9" fmla="*/ 0 h 606"/>
                <a:gd name="T10" fmla="*/ 0 w 1074"/>
                <a:gd name="T11" fmla="*/ 0 h 606"/>
                <a:gd name="T12" fmla="*/ 0 w 1074"/>
                <a:gd name="T13" fmla="*/ 0 h 606"/>
                <a:gd name="T14" fmla="*/ 0 w 1074"/>
                <a:gd name="T15" fmla="*/ 0 h 606"/>
                <a:gd name="T16" fmla="*/ 0 w 1074"/>
                <a:gd name="T17" fmla="*/ 0 h 606"/>
                <a:gd name="T18" fmla="*/ 0 w 1074"/>
                <a:gd name="T19" fmla="*/ 0 h 606"/>
                <a:gd name="T20" fmla="*/ 0 w 1074"/>
                <a:gd name="T21" fmla="*/ 0 h 606"/>
                <a:gd name="T22" fmla="*/ 0 w 1074"/>
                <a:gd name="T23" fmla="*/ 0 h 606"/>
                <a:gd name="T24" fmla="*/ 0 w 1074"/>
                <a:gd name="T25" fmla="*/ 0 h 606"/>
                <a:gd name="T26" fmla="*/ 0 w 1074"/>
                <a:gd name="T27" fmla="*/ 0 h 606"/>
                <a:gd name="T28" fmla="*/ 0 w 1074"/>
                <a:gd name="T29" fmla="*/ 0 h 606"/>
                <a:gd name="T30" fmla="*/ 0 w 1074"/>
                <a:gd name="T31" fmla="*/ 0 h 60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74"/>
                <a:gd name="T49" fmla="*/ 0 h 606"/>
                <a:gd name="T50" fmla="*/ 1074 w 1074"/>
                <a:gd name="T51" fmla="*/ 606 h 60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74" h="606">
                  <a:moveTo>
                    <a:pt x="316" y="538"/>
                  </a:moveTo>
                  <a:lnTo>
                    <a:pt x="268" y="418"/>
                  </a:lnTo>
                  <a:lnTo>
                    <a:pt x="155" y="306"/>
                  </a:lnTo>
                  <a:lnTo>
                    <a:pt x="41" y="322"/>
                  </a:lnTo>
                  <a:lnTo>
                    <a:pt x="0" y="231"/>
                  </a:lnTo>
                  <a:lnTo>
                    <a:pt x="242" y="54"/>
                  </a:lnTo>
                  <a:lnTo>
                    <a:pt x="467" y="0"/>
                  </a:lnTo>
                  <a:lnTo>
                    <a:pt x="823" y="322"/>
                  </a:lnTo>
                  <a:lnTo>
                    <a:pt x="1074" y="312"/>
                  </a:lnTo>
                  <a:lnTo>
                    <a:pt x="1025" y="525"/>
                  </a:lnTo>
                  <a:lnTo>
                    <a:pt x="880" y="532"/>
                  </a:lnTo>
                  <a:lnTo>
                    <a:pt x="783" y="606"/>
                  </a:lnTo>
                  <a:lnTo>
                    <a:pt x="687" y="602"/>
                  </a:lnTo>
                  <a:lnTo>
                    <a:pt x="564" y="532"/>
                  </a:lnTo>
                  <a:lnTo>
                    <a:pt x="429" y="579"/>
                  </a:lnTo>
                  <a:lnTo>
                    <a:pt x="316" y="538"/>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61" name="Freeform 66"/>
            <p:cNvSpPr>
              <a:spLocks noChangeAspect="1"/>
            </p:cNvSpPr>
            <p:nvPr/>
          </p:nvSpPr>
          <p:spPr bwMode="auto">
            <a:xfrm rot="815464">
              <a:off x="1660499" y="2937014"/>
              <a:ext cx="273052" cy="225417"/>
            </a:xfrm>
            <a:custGeom>
              <a:avLst/>
              <a:gdLst>
                <a:gd name="T0" fmla="*/ 0 w 652"/>
                <a:gd name="T1" fmla="*/ 0 h 558"/>
                <a:gd name="T2" fmla="*/ 0 w 652"/>
                <a:gd name="T3" fmla="*/ 0 h 558"/>
                <a:gd name="T4" fmla="*/ 0 w 652"/>
                <a:gd name="T5" fmla="*/ 0 h 558"/>
                <a:gd name="T6" fmla="*/ 0 w 652"/>
                <a:gd name="T7" fmla="*/ 0 h 558"/>
                <a:gd name="T8" fmla="*/ 0 w 652"/>
                <a:gd name="T9" fmla="*/ 0 h 558"/>
                <a:gd name="T10" fmla="*/ 0 w 652"/>
                <a:gd name="T11" fmla="*/ 0 h 558"/>
                <a:gd name="T12" fmla="*/ 0 w 652"/>
                <a:gd name="T13" fmla="*/ 0 h 558"/>
                <a:gd name="T14" fmla="*/ 0 w 652"/>
                <a:gd name="T15" fmla="*/ 0 h 558"/>
                <a:gd name="T16" fmla="*/ 0 w 652"/>
                <a:gd name="T17" fmla="*/ 0 h 558"/>
                <a:gd name="T18" fmla="*/ 0 w 652"/>
                <a:gd name="T19" fmla="*/ 0 h 558"/>
                <a:gd name="T20" fmla="*/ 0 w 652"/>
                <a:gd name="T21" fmla="*/ 0 h 558"/>
                <a:gd name="T22" fmla="*/ 0 w 652"/>
                <a:gd name="T23" fmla="*/ 0 h 558"/>
                <a:gd name="T24" fmla="*/ 0 w 652"/>
                <a:gd name="T25" fmla="*/ 0 h 558"/>
                <a:gd name="T26" fmla="*/ 0 w 652"/>
                <a:gd name="T27" fmla="*/ 0 h 558"/>
                <a:gd name="T28" fmla="*/ 0 w 652"/>
                <a:gd name="T29" fmla="*/ 0 h 558"/>
                <a:gd name="T30" fmla="*/ 0 w 652"/>
                <a:gd name="T31" fmla="*/ 0 h 55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652"/>
                <a:gd name="T49" fmla="*/ 0 h 558"/>
                <a:gd name="T50" fmla="*/ 652 w 652"/>
                <a:gd name="T51" fmla="*/ 558 h 55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652" h="558">
                  <a:moveTo>
                    <a:pt x="220" y="481"/>
                  </a:moveTo>
                  <a:lnTo>
                    <a:pt x="249" y="462"/>
                  </a:lnTo>
                  <a:lnTo>
                    <a:pt x="371" y="484"/>
                  </a:lnTo>
                  <a:lnTo>
                    <a:pt x="410" y="458"/>
                  </a:lnTo>
                  <a:lnTo>
                    <a:pt x="652" y="281"/>
                  </a:lnTo>
                  <a:lnTo>
                    <a:pt x="565" y="242"/>
                  </a:lnTo>
                  <a:lnTo>
                    <a:pt x="565" y="140"/>
                  </a:lnTo>
                  <a:lnTo>
                    <a:pt x="620" y="81"/>
                  </a:lnTo>
                  <a:lnTo>
                    <a:pt x="591" y="9"/>
                  </a:lnTo>
                  <a:lnTo>
                    <a:pt x="281" y="0"/>
                  </a:lnTo>
                  <a:lnTo>
                    <a:pt x="113" y="140"/>
                  </a:lnTo>
                  <a:lnTo>
                    <a:pt x="129" y="281"/>
                  </a:lnTo>
                  <a:lnTo>
                    <a:pt x="0" y="358"/>
                  </a:lnTo>
                  <a:lnTo>
                    <a:pt x="23" y="484"/>
                  </a:lnTo>
                  <a:lnTo>
                    <a:pt x="103" y="558"/>
                  </a:lnTo>
                  <a:lnTo>
                    <a:pt x="220" y="481"/>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62" name="Freeform 67"/>
            <p:cNvSpPr>
              <a:spLocks noChangeAspect="1"/>
            </p:cNvSpPr>
            <p:nvPr/>
          </p:nvSpPr>
          <p:spPr bwMode="auto">
            <a:xfrm rot="815464">
              <a:off x="1714474" y="3130682"/>
              <a:ext cx="204790" cy="184143"/>
            </a:xfrm>
            <a:custGeom>
              <a:avLst/>
              <a:gdLst>
                <a:gd name="T0" fmla="*/ 0 w 510"/>
                <a:gd name="T1" fmla="*/ 0 h 456"/>
                <a:gd name="T2" fmla="*/ 0 w 510"/>
                <a:gd name="T3" fmla="*/ 0 h 456"/>
                <a:gd name="T4" fmla="*/ 0 w 510"/>
                <a:gd name="T5" fmla="*/ 0 h 456"/>
                <a:gd name="T6" fmla="*/ 0 w 510"/>
                <a:gd name="T7" fmla="*/ 0 h 456"/>
                <a:gd name="T8" fmla="*/ 0 w 510"/>
                <a:gd name="T9" fmla="*/ 0 h 456"/>
                <a:gd name="T10" fmla="*/ 0 w 510"/>
                <a:gd name="T11" fmla="*/ 0 h 456"/>
                <a:gd name="T12" fmla="*/ 0 w 510"/>
                <a:gd name="T13" fmla="*/ 0 h 456"/>
                <a:gd name="T14" fmla="*/ 0 w 510"/>
                <a:gd name="T15" fmla="*/ 0 h 456"/>
                <a:gd name="T16" fmla="*/ 0 w 510"/>
                <a:gd name="T17" fmla="*/ 0 h 456"/>
                <a:gd name="T18" fmla="*/ 0 w 510"/>
                <a:gd name="T19" fmla="*/ 0 h 456"/>
                <a:gd name="T20" fmla="*/ 0 w 510"/>
                <a:gd name="T21" fmla="*/ 0 h 456"/>
                <a:gd name="T22" fmla="*/ 0 w 510"/>
                <a:gd name="T23" fmla="*/ 0 h 456"/>
                <a:gd name="T24" fmla="*/ 0 w 510"/>
                <a:gd name="T25" fmla="*/ 0 h 456"/>
                <a:gd name="T26" fmla="*/ 0 w 510"/>
                <a:gd name="T27" fmla="*/ 0 h 456"/>
                <a:gd name="T28" fmla="*/ 0 w 510"/>
                <a:gd name="T29" fmla="*/ 0 h 45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10"/>
                <a:gd name="T46" fmla="*/ 0 h 456"/>
                <a:gd name="T47" fmla="*/ 510 w 510"/>
                <a:gd name="T48" fmla="*/ 456 h 45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10" h="456">
                  <a:moveTo>
                    <a:pt x="290" y="456"/>
                  </a:moveTo>
                  <a:lnTo>
                    <a:pt x="194" y="365"/>
                  </a:lnTo>
                  <a:lnTo>
                    <a:pt x="161" y="294"/>
                  </a:lnTo>
                  <a:lnTo>
                    <a:pt x="0" y="187"/>
                  </a:lnTo>
                  <a:lnTo>
                    <a:pt x="4" y="23"/>
                  </a:lnTo>
                  <a:lnTo>
                    <a:pt x="33" y="4"/>
                  </a:lnTo>
                  <a:lnTo>
                    <a:pt x="155" y="26"/>
                  </a:lnTo>
                  <a:lnTo>
                    <a:pt x="194" y="0"/>
                  </a:lnTo>
                  <a:lnTo>
                    <a:pt x="235" y="91"/>
                  </a:lnTo>
                  <a:lnTo>
                    <a:pt x="349" y="75"/>
                  </a:lnTo>
                  <a:lnTo>
                    <a:pt x="462" y="187"/>
                  </a:lnTo>
                  <a:lnTo>
                    <a:pt x="510" y="307"/>
                  </a:lnTo>
                  <a:lnTo>
                    <a:pt x="462" y="424"/>
                  </a:lnTo>
                  <a:lnTo>
                    <a:pt x="307" y="381"/>
                  </a:lnTo>
                  <a:lnTo>
                    <a:pt x="290" y="456"/>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63" name="Freeform 68"/>
            <p:cNvSpPr>
              <a:spLocks noChangeAspect="1"/>
            </p:cNvSpPr>
            <p:nvPr/>
          </p:nvSpPr>
          <p:spPr bwMode="auto">
            <a:xfrm rot="815464">
              <a:off x="1596998" y="3116394"/>
              <a:ext cx="233365" cy="230179"/>
            </a:xfrm>
            <a:custGeom>
              <a:avLst/>
              <a:gdLst>
                <a:gd name="T0" fmla="*/ 0 w 564"/>
                <a:gd name="T1" fmla="*/ 0 h 565"/>
                <a:gd name="T2" fmla="*/ 0 w 564"/>
                <a:gd name="T3" fmla="*/ 0 h 565"/>
                <a:gd name="T4" fmla="*/ 0 w 564"/>
                <a:gd name="T5" fmla="*/ 0 h 565"/>
                <a:gd name="T6" fmla="*/ 0 w 564"/>
                <a:gd name="T7" fmla="*/ 0 h 565"/>
                <a:gd name="T8" fmla="*/ 0 w 564"/>
                <a:gd name="T9" fmla="*/ 0 h 565"/>
                <a:gd name="T10" fmla="*/ 0 w 564"/>
                <a:gd name="T11" fmla="*/ 0 h 565"/>
                <a:gd name="T12" fmla="*/ 0 w 564"/>
                <a:gd name="T13" fmla="*/ 0 h 565"/>
                <a:gd name="T14" fmla="*/ 0 w 564"/>
                <a:gd name="T15" fmla="*/ 0 h 565"/>
                <a:gd name="T16" fmla="*/ 0 w 564"/>
                <a:gd name="T17" fmla="*/ 0 h 565"/>
                <a:gd name="T18" fmla="*/ 0 w 564"/>
                <a:gd name="T19" fmla="*/ 0 h 565"/>
                <a:gd name="T20" fmla="*/ 0 w 564"/>
                <a:gd name="T21" fmla="*/ 0 h 565"/>
                <a:gd name="T22" fmla="*/ 0 w 564"/>
                <a:gd name="T23" fmla="*/ 0 h 565"/>
                <a:gd name="T24" fmla="*/ 0 w 564"/>
                <a:gd name="T25" fmla="*/ 0 h 565"/>
                <a:gd name="T26" fmla="*/ 0 w 564"/>
                <a:gd name="T27" fmla="*/ 0 h 565"/>
                <a:gd name="T28" fmla="*/ 0 w 564"/>
                <a:gd name="T29" fmla="*/ 0 h 56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64"/>
                <a:gd name="T46" fmla="*/ 0 h 565"/>
                <a:gd name="T47" fmla="*/ 564 w 564"/>
                <a:gd name="T48" fmla="*/ 565 h 56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64" h="565">
                  <a:moveTo>
                    <a:pt x="55" y="401"/>
                  </a:moveTo>
                  <a:lnTo>
                    <a:pt x="225" y="543"/>
                  </a:lnTo>
                  <a:lnTo>
                    <a:pt x="233" y="565"/>
                  </a:lnTo>
                  <a:lnTo>
                    <a:pt x="477" y="471"/>
                  </a:lnTo>
                  <a:lnTo>
                    <a:pt x="564" y="433"/>
                  </a:lnTo>
                  <a:lnTo>
                    <a:pt x="468" y="342"/>
                  </a:lnTo>
                  <a:lnTo>
                    <a:pt x="435" y="271"/>
                  </a:lnTo>
                  <a:lnTo>
                    <a:pt x="274" y="164"/>
                  </a:lnTo>
                  <a:lnTo>
                    <a:pt x="278" y="0"/>
                  </a:lnTo>
                  <a:lnTo>
                    <a:pt x="161" y="77"/>
                  </a:lnTo>
                  <a:lnTo>
                    <a:pt x="81" y="3"/>
                  </a:lnTo>
                  <a:lnTo>
                    <a:pt x="0" y="123"/>
                  </a:lnTo>
                  <a:lnTo>
                    <a:pt x="91" y="238"/>
                  </a:lnTo>
                  <a:lnTo>
                    <a:pt x="81" y="342"/>
                  </a:lnTo>
                  <a:lnTo>
                    <a:pt x="55" y="401"/>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64" name="Freeform 69"/>
            <p:cNvSpPr>
              <a:spLocks noChangeAspect="1"/>
            </p:cNvSpPr>
            <p:nvPr/>
          </p:nvSpPr>
          <p:spPr bwMode="auto">
            <a:xfrm rot="815464">
              <a:off x="1333471" y="3378323"/>
              <a:ext cx="225427" cy="231766"/>
            </a:xfrm>
            <a:custGeom>
              <a:avLst/>
              <a:gdLst>
                <a:gd name="T0" fmla="*/ 0 w 552"/>
                <a:gd name="T1" fmla="*/ 0 h 568"/>
                <a:gd name="T2" fmla="*/ 0 w 552"/>
                <a:gd name="T3" fmla="*/ 0 h 568"/>
                <a:gd name="T4" fmla="*/ 0 w 552"/>
                <a:gd name="T5" fmla="*/ 0 h 568"/>
                <a:gd name="T6" fmla="*/ 0 w 552"/>
                <a:gd name="T7" fmla="*/ 0 h 568"/>
                <a:gd name="T8" fmla="*/ 0 w 552"/>
                <a:gd name="T9" fmla="*/ 0 h 568"/>
                <a:gd name="T10" fmla="*/ 0 w 552"/>
                <a:gd name="T11" fmla="*/ 0 h 568"/>
                <a:gd name="T12" fmla="*/ 0 w 552"/>
                <a:gd name="T13" fmla="*/ 0 h 568"/>
                <a:gd name="T14" fmla="*/ 0 w 552"/>
                <a:gd name="T15" fmla="*/ 0 h 568"/>
                <a:gd name="T16" fmla="*/ 0 w 552"/>
                <a:gd name="T17" fmla="*/ 0 h 568"/>
                <a:gd name="T18" fmla="*/ 0 w 552"/>
                <a:gd name="T19" fmla="*/ 0 h 568"/>
                <a:gd name="T20" fmla="*/ 0 w 552"/>
                <a:gd name="T21" fmla="*/ 0 h 568"/>
                <a:gd name="T22" fmla="*/ 0 w 552"/>
                <a:gd name="T23" fmla="*/ 0 h 568"/>
                <a:gd name="T24" fmla="*/ 0 w 552"/>
                <a:gd name="T25" fmla="*/ 0 h 568"/>
                <a:gd name="T26" fmla="*/ 0 w 552"/>
                <a:gd name="T27" fmla="*/ 0 h 56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52"/>
                <a:gd name="T43" fmla="*/ 0 h 568"/>
                <a:gd name="T44" fmla="*/ 552 w 552"/>
                <a:gd name="T45" fmla="*/ 568 h 56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52" h="568">
                  <a:moveTo>
                    <a:pt x="136" y="0"/>
                  </a:moveTo>
                  <a:lnTo>
                    <a:pt x="36" y="123"/>
                  </a:lnTo>
                  <a:lnTo>
                    <a:pt x="94" y="219"/>
                  </a:lnTo>
                  <a:lnTo>
                    <a:pt x="0" y="291"/>
                  </a:lnTo>
                  <a:lnTo>
                    <a:pt x="19" y="381"/>
                  </a:lnTo>
                  <a:lnTo>
                    <a:pt x="197" y="556"/>
                  </a:lnTo>
                  <a:lnTo>
                    <a:pt x="271" y="568"/>
                  </a:lnTo>
                  <a:lnTo>
                    <a:pt x="367" y="488"/>
                  </a:lnTo>
                  <a:lnTo>
                    <a:pt x="422" y="494"/>
                  </a:lnTo>
                  <a:lnTo>
                    <a:pt x="552" y="100"/>
                  </a:lnTo>
                  <a:lnTo>
                    <a:pt x="422" y="68"/>
                  </a:lnTo>
                  <a:lnTo>
                    <a:pt x="352" y="90"/>
                  </a:lnTo>
                  <a:lnTo>
                    <a:pt x="303" y="35"/>
                  </a:lnTo>
                  <a:lnTo>
                    <a:pt x="136" y="0"/>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65" name="Freeform 70"/>
            <p:cNvSpPr>
              <a:spLocks noChangeAspect="1"/>
            </p:cNvSpPr>
            <p:nvPr/>
          </p:nvSpPr>
          <p:spPr bwMode="auto">
            <a:xfrm rot="815464">
              <a:off x="1293784" y="3122744"/>
              <a:ext cx="190501" cy="195256"/>
            </a:xfrm>
            <a:custGeom>
              <a:avLst/>
              <a:gdLst>
                <a:gd name="T0" fmla="*/ 0 w 478"/>
                <a:gd name="T1" fmla="*/ 0 h 475"/>
                <a:gd name="T2" fmla="*/ 0 w 478"/>
                <a:gd name="T3" fmla="*/ 0 h 475"/>
                <a:gd name="T4" fmla="*/ 0 w 478"/>
                <a:gd name="T5" fmla="*/ 0 h 475"/>
                <a:gd name="T6" fmla="*/ 0 w 478"/>
                <a:gd name="T7" fmla="*/ 0 h 475"/>
                <a:gd name="T8" fmla="*/ 0 w 478"/>
                <a:gd name="T9" fmla="*/ 0 h 475"/>
                <a:gd name="T10" fmla="*/ 0 w 478"/>
                <a:gd name="T11" fmla="*/ 0 h 475"/>
                <a:gd name="T12" fmla="*/ 0 w 478"/>
                <a:gd name="T13" fmla="*/ 0 h 475"/>
                <a:gd name="T14" fmla="*/ 0 w 478"/>
                <a:gd name="T15" fmla="*/ 0 h 475"/>
                <a:gd name="T16" fmla="*/ 0 w 478"/>
                <a:gd name="T17" fmla="*/ 0 h 475"/>
                <a:gd name="T18" fmla="*/ 0 w 478"/>
                <a:gd name="T19" fmla="*/ 0 h 475"/>
                <a:gd name="T20" fmla="*/ 0 w 478"/>
                <a:gd name="T21" fmla="*/ 0 h 475"/>
                <a:gd name="T22" fmla="*/ 0 w 478"/>
                <a:gd name="T23" fmla="*/ 0 h 475"/>
                <a:gd name="T24" fmla="*/ 0 w 478"/>
                <a:gd name="T25" fmla="*/ 0 h 47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78"/>
                <a:gd name="T40" fmla="*/ 0 h 475"/>
                <a:gd name="T41" fmla="*/ 478 w 478"/>
                <a:gd name="T42" fmla="*/ 475 h 47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78" h="475">
                  <a:moveTo>
                    <a:pt x="352" y="403"/>
                  </a:moveTo>
                  <a:lnTo>
                    <a:pt x="391" y="329"/>
                  </a:lnTo>
                  <a:lnTo>
                    <a:pt x="478" y="201"/>
                  </a:lnTo>
                  <a:lnTo>
                    <a:pt x="397" y="0"/>
                  </a:lnTo>
                  <a:lnTo>
                    <a:pt x="229" y="55"/>
                  </a:lnTo>
                  <a:lnTo>
                    <a:pt x="132" y="0"/>
                  </a:lnTo>
                  <a:lnTo>
                    <a:pt x="0" y="78"/>
                  </a:lnTo>
                  <a:lnTo>
                    <a:pt x="36" y="174"/>
                  </a:lnTo>
                  <a:lnTo>
                    <a:pt x="107" y="271"/>
                  </a:lnTo>
                  <a:lnTo>
                    <a:pt x="155" y="420"/>
                  </a:lnTo>
                  <a:lnTo>
                    <a:pt x="204" y="475"/>
                  </a:lnTo>
                  <a:lnTo>
                    <a:pt x="252" y="388"/>
                  </a:lnTo>
                  <a:lnTo>
                    <a:pt x="352" y="403"/>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66" name="Freeform 71"/>
            <p:cNvSpPr>
              <a:spLocks noChangeAspect="1"/>
            </p:cNvSpPr>
            <p:nvPr/>
          </p:nvSpPr>
          <p:spPr bwMode="auto">
            <a:xfrm rot="815464">
              <a:off x="1250921" y="2983049"/>
              <a:ext cx="236540" cy="161919"/>
            </a:xfrm>
            <a:custGeom>
              <a:avLst/>
              <a:gdLst>
                <a:gd name="T0" fmla="*/ 0 w 581"/>
                <a:gd name="T1" fmla="*/ 0 h 400"/>
                <a:gd name="T2" fmla="*/ 0 w 581"/>
                <a:gd name="T3" fmla="*/ 0 h 400"/>
                <a:gd name="T4" fmla="*/ 0 w 581"/>
                <a:gd name="T5" fmla="*/ 0 h 400"/>
                <a:gd name="T6" fmla="*/ 0 w 581"/>
                <a:gd name="T7" fmla="*/ 0 h 400"/>
                <a:gd name="T8" fmla="*/ 0 w 581"/>
                <a:gd name="T9" fmla="*/ 0 h 400"/>
                <a:gd name="T10" fmla="*/ 0 w 581"/>
                <a:gd name="T11" fmla="*/ 0 h 400"/>
                <a:gd name="T12" fmla="*/ 0 w 581"/>
                <a:gd name="T13" fmla="*/ 0 h 400"/>
                <a:gd name="T14" fmla="*/ 0 w 581"/>
                <a:gd name="T15" fmla="*/ 0 h 400"/>
                <a:gd name="T16" fmla="*/ 0 w 581"/>
                <a:gd name="T17" fmla="*/ 0 h 400"/>
                <a:gd name="T18" fmla="*/ 0 w 581"/>
                <a:gd name="T19" fmla="*/ 0 h 400"/>
                <a:gd name="T20" fmla="*/ 0 w 581"/>
                <a:gd name="T21" fmla="*/ 0 h 400"/>
                <a:gd name="T22" fmla="*/ 0 w 581"/>
                <a:gd name="T23" fmla="*/ 0 h 400"/>
                <a:gd name="T24" fmla="*/ 0 w 581"/>
                <a:gd name="T25" fmla="*/ 0 h 400"/>
                <a:gd name="T26" fmla="*/ 0 w 581"/>
                <a:gd name="T27" fmla="*/ 0 h 4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81"/>
                <a:gd name="T43" fmla="*/ 0 h 400"/>
                <a:gd name="T44" fmla="*/ 581 w 581"/>
                <a:gd name="T45" fmla="*/ 400 h 40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81" h="400">
                  <a:moveTo>
                    <a:pt x="59" y="377"/>
                  </a:moveTo>
                  <a:lnTo>
                    <a:pt x="0" y="265"/>
                  </a:lnTo>
                  <a:lnTo>
                    <a:pt x="65" y="216"/>
                  </a:lnTo>
                  <a:lnTo>
                    <a:pt x="19" y="55"/>
                  </a:lnTo>
                  <a:lnTo>
                    <a:pt x="81" y="0"/>
                  </a:lnTo>
                  <a:lnTo>
                    <a:pt x="178" y="64"/>
                  </a:lnTo>
                  <a:lnTo>
                    <a:pt x="468" y="45"/>
                  </a:lnTo>
                  <a:lnTo>
                    <a:pt x="500" y="103"/>
                  </a:lnTo>
                  <a:lnTo>
                    <a:pt x="581" y="161"/>
                  </a:lnTo>
                  <a:lnTo>
                    <a:pt x="581" y="322"/>
                  </a:lnTo>
                  <a:lnTo>
                    <a:pt x="413" y="377"/>
                  </a:lnTo>
                  <a:lnTo>
                    <a:pt x="316" y="322"/>
                  </a:lnTo>
                  <a:lnTo>
                    <a:pt x="184" y="400"/>
                  </a:lnTo>
                  <a:lnTo>
                    <a:pt x="59" y="377"/>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67" name="Freeform 72"/>
            <p:cNvSpPr>
              <a:spLocks noChangeAspect="1"/>
            </p:cNvSpPr>
            <p:nvPr/>
          </p:nvSpPr>
          <p:spPr bwMode="auto">
            <a:xfrm rot="815464">
              <a:off x="1435072" y="2946539"/>
              <a:ext cx="225427" cy="296851"/>
            </a:xfrm>
            <a:custGeom>
              <a:avLst/>
              <a:gdLst>
                <a:gd name="T0" fmla="*/ 0 w 559"/>
                <a:gd name="T1" fmla="*/ 0 h 710"/>
                <a:gd name="T2" fmla="*/ 0 w 559"/>
                <a:gd name="T3" fmla="*/ 0 h 710"/>
                <a:gd name="T4" fmla="*/ 0 w 559"/>
                <a:gd name="T5" fmla="*/ 0 h 710"/>
                <a:gd name="T6" fmla="*/ 0 w 559"/>
                <a:gd name="T7" fmla="*/ 0 h 710"/>
                <a:gd name="T8" fmla="*/ 0 w 559"/>
                <a:gd name="T9" fmla="*/ 0 h 710"/>
                <a:gd name="T10" fmla="*/ 0 w 559"/>
                <a:gd name="T11" fmla="*/ 0 h 710"/>
                <a:gd name="T12" fmla="*/ 0 w 559"/>
                <a:gd name="T13" fmla="*/ 0 h 710"/>
                <a:gd name="T14" fmla="*/ 0 w 559"/>
                <a:gd name="T15" fmla="*/ 0 h 710"/>
                <a:gd name="T16" fmla="*/ 0 w 559"/>
                <a:gd name="T17" fmla="*/ 0 h 710"/>
                <a:gd name="T18" fmla="*/ 0 w 559"/>
                <a:gd name="T19" fmla="*/ 0 h 710"/>
                <a:gd name="T20" fmla="*/ 0 w 559"/>
                <a:gd name="T21" fmla="*/ 0 h 710"/>
                <a:gd name="T22" fmla="*/ 0 w 559"/>
                <a:gd name="T23" fmla="*/ 0 h 710"/>
                <a:gd name="T24" fmla="*/ 0 w 559"/>
                <a:gd name="T25" fmla="*/ 0 h 710"/>
                <a:gd name="T26" fmla="*/ 0 w 559"/>
                <a:gd name="T27" fmla="*/ 0 h 710"/>
                <a:gd name="T28" fmla="*/ 0 w 559"/>
                <a:gd name="T29" fmla="*/ 0 h 710"/>
                <a:gd name="T30" fmla="*/ 0 w 559"/>
                <a:gd name="T31" fmla="*/ 0 h 710"/>
                <a:gd name="T32" fmla="*/ 0 w 559"/>
                <a:gd name="T33" fmla="*/ 0 h 710"/>
                <a:gd name="T34" fmla="*/ 0 w 559"/>
                <a:gd name="T35" fmla="*/ 0 h 71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59"/>
                <a:gd name="T55" fmla="*/ 0 h 710"/>
                <a:gd name="T56" fmla="*/ 559 w 559"/>
                <a:gd name="T57" fmla="*/ 710 h 71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59" h="710">
                  <a:moveTo>
                    <a:pt x="210" y="710"/>
                  </a:moveTo>
                  <a:lnTo>
                    <a:pt x="523" y="704"/>
                  </a:lnTo>
                  <a:lnTo>
                    <a:pt x="549" y="645"/>
                  </a:lnTo>
                  <a:lnTo>
                    <a:pt x="559" y="541"/>
                  </a:lnTo>
                  <a:lnTo>
                    <a:pt x="468" y="426"/>
                  </a:lnTo>
                  <a:lnTo>
                    <a:pt x="549" y="306"/>
                  </a:lnTo>
                  <a:lnTo>
                    <a:pt x="526" y="180"/>
                  </a:lnTo>
                  <a:lnTo>
                    <a:pt x="445" y="113"/>
                  </a:lnTo>
                  <a:lnTo>
                    <a:pt x="355" y="113"/>
                  </a:lnTo>
                  <a:lnTo>
                    <a:pt x="194" y="0"/>
                  </a:lnTo>
                  <a:lnTo>
                    <a:pt x="113" y="49"/>
                  </a:lnTo>
                  <a:lnTo>
                    <a:pt x="74" y="71"/>
                  </a:lnTo>
                  <a:lnTo>
                    <a:pt x="0" y="155"/>
                  </a:lnTo>
                  <a:lnTo>
                    <a:pt x="16" y="232"/>
                  </a:lnTo>
                  <a:lnTo>
                    <a:pt x="48" y="290"/>
                  </a:lnTo>
                  <a:lnTo>
                    <a:pt x="129" y="348"/>
                  </a:lnTo>
                  <a:lnTo>
                    <a:pt x="129" y="509"/>
                  </a:lnTo>
                  <a:lnTo>
                    <a:pt x="210" y="710"/>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68" name="Freeform 73"/>
            <p:cNvSpPr>
              <a:spLocks noChangeAspect="1"/>
            </p:cNvSpPr>
            <p:nvPr/>
          </p:nvSpPr>
          <p:spPr bwMode="auto">
            <a:xfrm rot="815464">
              <a:off x="1152495" y="3116394"/>
              <a:ext cx="198440" cy="215892"/>
            </a:xfrm>
            <a:custGeom>
              <a:avLst/>
              <a:gdLst>
                <a:gd name="T0" fmla="*/ 0 w 473"/>
                <a:gd name="T1" fmla="*/ 0 h 526"/>
                <a:gd name="T2" fmla="*/ 0 w 473"/>
                <a:gd name="T3" fmla="*/ 0 h 526"/>
                <a:gd name="T4" fmla="*/ 0 w 473"/>
                <a:gd name="T5" fmla="*/ 0 h 526"/>
                <a:gd name="T6" fmla="*/ 0 w 473"/>
                <a:gd name="T7" fmla="*/ 0 h 526"/>
                <a:gd name="T8" fmla="*/ 0 w 473"/>
                <a:gd name="T9" fmla="*/ 0 h 526"/>
                <a:gd name="T10" fmla="*/ 0 w 473"/>
                <a:gd name="T11" fmla="*/ 0 h 526"/>
                <a:gd name="T12" fmla="*/ 0 w 473"/>
                <a:gd name="T13" fmla="*/ 0 h 526"/>
                <a:gd name="T14" fmla="*/ 0 w 473"/>
                <a:gd name="T15" fmla="*/ 0 h 526"/>
                <a:gd name="T16" fmla="*/ 0 w 473"/>
                <a:gd name="T17" fmla="*/ 0 h 526"/>
                <a:gd name="T18" fmla="*/ 0 w 473"/>
                <a:gd name="T19" fmla="*/ 0 h 526"/>
                <a:gd name="T20" fmla="*/ 0 w 473"/>
                <a:gd name="T21" fmla="*/ 0 h 526"/>
                <a:gd name="T22" fmla="*/ 0 w 473"/>
                <a:gd name="T23" fmla="*/ 0 h 526"/>
                <a:gd name="T24" fmla="*/ 0 w 473"/>
                <a:gd name="T25" fmla="*/ 0 h 526"/>
                <a:gd name="T26" fmla="*/ 0 w 473"/>
                <a:gd name="T27" fmla="*/ 0 h 52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73"/>
                <a:gd name="T43" fmla="*/ 0 h 526"/>
                <a:gd name="T44" fmla="*/ 473 w 473"/>
                <a:gd name="T45" fmla="*/ 526 h 52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73" h="526">
                  <a:moveTo>
                    <a:pt x="318" y="23"/>
                  </a:moveTo>
                  <a:lnTo>
                    <a:pt x="354" y="119"/>
                  </a:lnTo>
                  <a:lnTo>
                    <a:pt x="425" y="216"/>
                  </a:lnTo>
                  <a:lnTo>
                    <a:pt x="473" y="365"/>
                  </a:lnTo>
                  <a:lnTo>
                    <a:pt x="338" y="452"/>
                  </a:lnTo>
                  <a:lnTo>
                    <a:pt x="344" y="500"/>
                  </a:lnTo>
                  <a:lnTo>
                    <a:pt x="257" y="526"/>
                  </a:lnTo>
                  <a:lnTo>
                    <a:pt x="167" y="484"/>
                  </a:lnTo>
                  <a:lnTo>
                    <a:pt x="183" y="346"/>
                  </a:lnTo>
                  <a:lnTo>
                    <a:pt x="87" y="307"/>
                  </a:lnTo>
                  <a:lnTo>
                    <a:pt x="0" y="168"/>
                  </a:lnTo>
                  <a:lnTo>
                    <a:pt x="64" y="49"/>
                  </a:lnTo>
                  <a:lnTo>
                    <a:pt x="193" y="0"/>
                  </a:lnTo>
                  <a:lnTo>
                    <a:pt x="318" y="23"/>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69" name="Freeform 74"/>
            <p:cNvSpPr>
              <a:spLocks noChangeAspect="1"/>
            </p:cNvSpPr>
            <p:nvPr/>
          </p:nvSpPr>
          <p:spPr bwMode="auto">
            <a:xfrm rot="815464">
              <a:off x="1227108" y="3275138"/>
              <a:ext cx="211139" cy="204780"/>
            </a:xfrm>
            <a:custGeom>
              <a:avLst/>
              <a:gdLst>
                <a:gd name="T0" fmla="*/ 0 w 517"/>
                <a:gd name="T1" fmla="*/ 0 h 500"/>
                <a:gd name="T2" fmla="*/ 0 w 517"/>
                <a:gd name="T3" fmla="*/ 0 h 500"/>
                <a:gd name="T4" fmla="*/ 0 w 517"/>
                <a:gd name="T5" fmla="*/ 0 h 500"/>
                <a:gd name="T6" fmla="*/ 0 w 517"/>
                <a:gd name="T7" fmla="*/ 0 h 500"/>
                <a:gd name="T8" fmla="*/ 0 w 517"/>
                <a:gd name="T9" fmla="*/ 0 h 500"/>
                <a:gd name="T10" fmla="*/ 0 w 517"/>
                <a:gd name="T11" fmla="*/ 0 h 500"/>
                <a:gd name="T12" fmla="*/ 0 w 517"/>
                <a:gd name="T13" fmla="*/ 0 h 500"/>
                <a:gd name="T14" fmla="*/ 0 w 517"/>
                <a:gd name="T15" fmla="*/ 0 h 500"/>
                <a:gd name="T16" fmla="*/ 0 w 517"/>
                <a:gd name="T17" fmla="*/ 0 h 500"/>
                <a:gd name="T18" fmla="*/ 0 w 517"/>
                <a:gd name="T19" fmla="*/ 0 h 500"/>
                <a:gd name="T20" fmla="*/ 0 w 517"/>
                <a:gd name="T21" fmla="*/ 0 h 500"/>
                <a:gd name="T22" fmla="*/ 0 w 517"/>
                <a:gd name="T23" fmla="*/ 0 h 500"/>
                <a:gd name="T24" fmla="*/ 0 w 517"/>
                <a:gd name="T25" fmla="*/ 0 h 500"/>
                <a:gd name="T26" fmla="*/ 0 w 517"/>
                <a:gd name="T27" fmla="*/ 0 h 500"/>
                <a:gd name="T28" fmla="*/ 0 w 517"/>
                <a:gd name="T29" fmla="*/ 0 h 500"/>
                <a:gd name="T30" fmla="*/ 0 w 517"/>
                <a:gd name="T31" fmla="*/ 0 h 500"/>
                <a:gd name="T32" fmla="*/ 0 w 517"/>
                <a:gd name="T33" fmla="*/ 0 h 500"/>
                <a:gd name="T34" fmla="*/ 0 w 517"/>
                <a:gd name="T35" fmla="*/ 0 h 500"/>
                <a:gd name="T36" fmla="*/ 0 w 517"/>
                <a:gd name="T37" fmla="*/ 0 h 500"/>
                <a:gd name="T38" fmla="*/ 0 w 517"/>
                <a:gd name="T39" fmla="*/ 0 h 500"/>
                <a:gd name="T40" fmla="*/ 0 w 517"/>
                <a:gd name="T41" fmla="*/ 0 h 500"/>
                <a:gd name="T42" fmla="*/ 0 w 517"/>
                <a:gd name="T43" fmla="*/ 0 h 500"/>
                <a:gd name="T44" fmla="*/ 0 w 517"/>
                <a:gd name="T45" fmla="*/ 0 h 500"/>
                <a:gd name="T46" fmla="*/ 0 w 517"/>
                <a:gd name="T47" fmla="*/ 0 h 500"/>
                <a:gd name="T48" fmla="*/ 0 w 517"/>
                <a:gd name="T49" fmla="*/ 0 h 50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17"/>
                <a:gd name="T76" fmla="*/ 0 h 500"/>
                <a:gd name="T77" fmla="*/ 517 w 517"/>
                <a:gd name="T78" fmla="*/ 500 h 50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17" h="500">
                  <a:moveTo>
                    <a:pt x="326" y="481"/>
                  </a:moveTo>
                  <a:lnTo>
                    <a:pt x="307" y="500"/>
                  </a:lnTo>
                  <a:lnTo>
                    <a:pt x="161" y="329"/>
                  </a:lnTo>
                  <a:lnTo>
                    <a:pt x="155" y="326"/>
                  </a:lnTo>
                  <a:lnTo>
                    <a:pt x="141" y="318"/>
                  </a:lnTo>
                  <a:lnTo>
                    <a:pt x="120" y="308"/>
                  </a:lnTo>
                  <a:lnTo>
                    <a:pt x="93" y="296"/>
                  </a:lnTo>
                  <a:lnTo>
                    <a:pt x="67" y="283"/>
                  </a:lnTo>
                  <a:lnTo>
                    <a:pt x="42" y="272"/>
                  </a:lnTo>
                  <a:lnTo>
                    <a:pt x="21" y="262"/>
                  </a:lnTo>
                  <a:lnTo>
                    <a:pt x="6" y="258"/>
                  </a:lnTo>
                  <a:lnTo>
                    <a:pt x="4" y="254"/>
                  </a:lnTo>
                  <a:lnTo>
                    <a:pt x="0" y="193"/>
                  </a:lnTo>
                  <a:lnTo>
                    <a:pt x="87" y="167"/>
                  </a:lnTo>
                  <a:lnTo>
                    <a:pt x="81" y="119"/>
                  </a:lnTo>
                  <a:lnTo>
                    <a:pt x="216" y="32"/>
                  </a:lnTo>
                  <a:lnTo>
                    <a:pt x="265" y="87"/>
                  </a:lnTo>
                  <a:lnTo>
                    <a:pt x="313" y="0"/>
                  </a:lnTo>
                  <a:lnTo>
                    <a:pt x="413" y="15"/>
                  </a:lnTo>
                  <a:lnTo>
                    <a:pt x="426" y="87"/>
                  </a:lnTo>
                  <a:lnTo>
                    <a:pt x="517" y="119"/>
                  </a:lnTo>
                  <a:lnTo>
                    <a:pt x="462" y="190"/>
                  </a:lnTo>
                  <a:lnTo>
                    <a:pt x="362" y="313"/>
                  </a:lnTo>
                  <a:lnTo>
                    <a:pt x="420" y="409"/>
                  </a:lnTo>
                  <a:lnTo>
                    <a:pt x="326" y="481"/>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70" name="Freeform 75"/>
            <p:cNvSpPr>
              <a:spLocks noChangeAspect="1"/>
            </p:cNvSpPr>
            <p:nvPr/>
          </p:nvSpPr>
          <p:spPr bwMode="auto">
            <a:xfrm rot="815464">
              <a:off x="996919" y="3151318"/>
              <a:ext cx="250827" cy="222242"/>
            </a:xfrm>
            <a:custGeom>
              <a:avLst/>
              <a:gdLst>
                <a:gd name="T0" fmla="*/ 0 w 619"/>
                <a:gd name="T1" fmla="*/ 0 h 542"/>
                <a:gd name="T2" fmla="*/ 0 w 619"/>
                <a:gd name="T3" fmla="*/ 0 h 542"/>
                <a:gd name="T4" fmla="*/ 0 w 619"/>
                <a:gd name="T5" fmla="*/ 0 h 542"/>
                <a:gd name="T6" fmla="*/ 0 w 619"/>
                <a:gd name="T7" fmla="*/ 0 h 542"/>
                <a:gd name="T8" fmla="*/ 0 w 619"/>
                <a:gd name="T9" fmla="*/ 0 h 542"/>
                <a:gd name="T10" fmla="*/ 0 w 619"/>
                <a:gd name="T11" fmla="*/ 0 h 542"/>
                <a:gd name="T12" fmla="*/ 0 w 619"/>
                <a:gd name="T13" fmla="*/ 0 h 542"/>
                <a:gd name="T14" fmla="*/ 0 w 619"/>
                <a:gd name="T15" fmla="*/ 0 h 542"/>
                <a:gd name="T16" fmla="*/ 0 w 619"/>
                <a:gd name="T17" fmla="*/ 0 h 542"/>
                <a:gd name="T18" fmla="*/ 0 w 619"/>
                <a:gd name="T19" fmla="*/ 0 h 542"/>
                <a:gd name="T20" fmla="*/ 0 w 619"/>
                <a:gd name="T21" fmla="*/ 0 h 542"/>
                <a:gd name="T22" fmla="*/ 0 w 619"/>
                <a:gd name="T23" fmla="*/ 0 h 542"/>
                <a:gd name="T24" fmla="*/ 0 w 619"/>
                <a:gd name="T25" fmla="*/ 0 h 542"/>
                <a:gd name="T26" fmla="*/ 0 w 619"/>
                <a:gd name="T27" fmla="*/ 0 h 542"/>
                <a:gd name="T28" fmla="*/ 0 w 619"/>
                <a:gd name="T29" fmla="*/ 0 h 542"/>
                <a:gd name="T30" fmla="*/ 0 w 619"/>
                <a:gd name="T31" fmla="*/ 0 h 54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619"/>
                <a:gd name="T49" fmla="*/ 0 h 542"/>
                <a:gd name="T50" fmla="*/ 619 w 619"/>
                <a:gd name="T51" fmla="*/ 542 h 54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619" h="542">
                  <a:moveTo>
                    <a:pt x="539" y="542"/>
                  </a:moveTo>
                  <a:lnTo>
                    <a:pt x="619" y="500"/>
                  </a:lnTo>
                  <a:lnTo>
                    <a:pt x="617" y="419"/>
                  </a:lnTo>
                  <a:lnTo>
                    <a:pt x="613" y="358"/>
                  </a:lnTo>
                  <a:lnTo>
                    <a:pt x="523" y="316"/>
                  </a:lnTo>
                  <a:lnTo>
                    <a:pt x="539" y="178"/>
                  </a:lnTo>
                  <a:lnTo>
                    <a:pt x="443" y="139"/>
                  </a:lnTo>
                  <a:lnTo>
                    <a:pt x="356" y="0"/>
                  </a:lnTo>
                  <a:lnTo>
                    <a:pt x="216" y="27"/>
                  </a:lnTo>
                  <a:lnTo>
                    <a:pt x="129" y="0"/>
                  </a:lnTo>
                  <a:lnTo>
                    <a:pt x="0" y="68"/>
                  </a:lnTo>
                  <a:lnTo>
                    <a:pt x="97" y="197"/>
                  </a:lnTo>
                  <a:lnTo>
                    <a:pt x="72" y="265"/>
                  </a:lnTo>
                  <a:lnTo>
                    <a:pt x="307" y="413"/>
                  </a:lnTo>
                  <a:lnTo>
                    <a:pt x="443" y="430"/>
                  </a:lnTo>
                  <a:lnTo>
                    <a:pt x="539" y="542"/>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71" name="Freeform 76"/>
            <p:cNvSpPr>
              <a:spLocks noChangeAspect="1"/>
            </p:cNvSpPr>
            <p:nvPr/>
          </p:nvSpPr>
          <p:spPr bwMode="auto">
            <a:xfrm rot="815464">
              <a:off x="1092169" y="3364035"/>
              <a:ext cx="314327" cy="312726"/>
            </a:xfrm>
            <a:custGeom>
              <a:avLst/>
              <a:gdLst>
                <a:gd name="T0" fmla="*/ 0 w 758"/>
                <a:gd name="T1" fmla="*/ 0 h 772"/>
                <a:gd name="T2" fmla="*/ 0 w 758"/>
                <a:gd name="T3" fmla="*/ 0 h 772"/>
                <a:gd name="T4" fmla="*/ 0 w 758"/>
                <a:gd name="T5" fmla="*/ 0 h 772"/>
                <a:gd name="T6" fmla="*/ 0 w 758"/>
                <a:gd name="T7" fmla="*/ 0 h 772"/>
                <a:gd name="T8" fmla="*/ 0 w 758"/>
                <a:gd name="T9" fmla="*/ 0 h 772"/>
                <a:gd name="T10" fmla="*/ 0 w 758"/>
                <a:gd name="T11" fmla="*/ 0 h 772"/>
                <a:gd name="T12" fmla="*/ 0 w 758"/>
                <a:gd name="T13" fmla="*/ 0 h 772"/>
                <a:gd name="T14" fmla="*/ 0 w 758"/>
                <a:gd name="T15" fmla="*/ 0 h 772"/>
                <a:gd name="T16" fmla="*/ 0 w 758"/>
                <a:gd name="T17" fmla="*/ 0 h 772"/>
                <a:gd name="T18" fmla="*/ 0 w 758"/>
                <a:gd name="T19" fmla="*/ 0 h 772"/>
                <a:gd name="T20" fmla="*/ 0 w 758"/>
                <a:gd name="T21" fmla="*/ 0 h 772"/>
                <a:gd name="T22" fmla="*/ 0 w 758"/>
                <a:gd name="T23" fmla="*/ 0 h 772"/>
                <a:gd name="T24" fmla="*/ 0 w 758"/>
                <a:gd name="T25" fmla="*/ 0 h 772"/>
                <a:gd name="T26" fmla="*/ 0 w 758"/>
                <a:gd name="T27" fmla="*/ 0 h 772"/>
                <a:gd name="T28" fmla="*/ 0 w 758"/>
                <a:gd name="T29" fmla="*/ 0 h 772"/>
                <a:gd name="T30" fmla="*/ 0 w 758"/>
                <a:gd name="T31" fmla="*/ 0 h 772"/>
                <a:gd name="T32" fmla="*/ 0 w 758"/>
                <a:gd name="T33" fmla="*/ 0 h 772"/>
                <a:gd name="T34" fmla="*/ 0 w 758"/>
                <a:gd name="T35" fmla="*/ 0 h 772"/>
                <a:gd name="T36" fmla="*/ 0 w 758"/>
                <a:gd name="T37" fmla="*/ 0 h 772"/>
                <a:gd name="T38" fmla="*/ 0 w 758"/>
                <a:gd name="T39" fmla="*/ 0 h 772"/>
                <a:gd name="T40" fmla="*/ 0 w 758"/>
                <a:gd name="T41" fmla="*/ 0 h 772"/>
                <a:gd name="T42" fmla="*/ 0 w 758"/>
                <a:gd name="T43" fmla="*/ 0 h 772"/>
                <a:gd name="T44" fmla="*/ 0 w 758"/>
                <a:gd name="T45" fmla="*/ 0 h 772"/>
                <a:gd name="T46" fmla="*/ 0 w 758"/>
                <a:gd name="T47" fmla="*/ 0 h 772"/>
                <a:gd name="T48" fmla="*/ 0 w 758"/>
                <a:gd name="T49" fmla="*/ 0 h 772"/>
                <a:gd name="T50" fmla="*/ 0 w 758"/>
                <a:gd name="T51" fmla="*/ 0 h 772"/>
                <a:gd name="T52" fmla="*/ 0 w 758"/>
                <a:gd name="T53" fmla="*/ 0 h 772"/>
                <a:gd name="T54" fmla="*/ 0 w 758"/>
                <a:gd name="T55" fmla="*/ 0 h 772"/>
                <a:gd name="T56" fmla="*/ 0 w 758"/>
                <a:gd name="T57" fmla="*/ 0 h 772"/>
                <a:gd name="T58" fmla="*/ 0 w 758"/>
                <a:gd name="T59" fmla="*/ 0 h 77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58"/>
                <a:gd name="T91" fmla="*/ 0 h 772"/>
                <a:gd name="T92" fmla="*/ 758 w 758"/>
                <a:gd name="T93" fmla="*/ 772 h 77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58" h="772">
                  <a:moveTo>
                    <a:pt x="239" y="0"/>
                  </a:moveTo>
                  <a:lnTo>
                    <a:pt x="241" y="81"/>
                  </a:lnTo>
                  <a:lnTo>
                    <a:pt x="161" y="123"/>
                  </a:lnTo>
                  <a:lnTo>
                    <a:pt x="171" y="132"/>
                  </a:lnTo>
                  <a:lnTo>
                    <a:pt x="139" y="375"/>
                  </a:lnTo>
                  <a:lnTo>
                    <a:pt x="0" y="524"/>
                  </a:lnTo>
                  <a:lnTo>
                    <a:pt x="74" y="681"/>
                  </a:lnTo>
                  <a:lnTo>
                    <a:pt x="145" y="675"/>
                  </a:lnTo>
                  <a:lnTo>
                    <a:pt x="226" y="772"/>
                  </a:lnTo>
                  <a:lnTo>
                    <a:pt x="364" y="730"/>
                  </a:lnTo>
                  <a:lnTo>
                    <a:pt x="428" y="672"/>
                  </a:lnTo>
                  <a:lnTo>
                    <a:pt x="413" y="575"/>
                  </a:lnTo>
                  <a:lnTo>
                    <a:pt x="597" y="552"/>
                  </a:lnTo>
                  <a:lnTo>
                    <a:pt x="655" y="623"/>
                  </a:lnTo>
                  <a:lnTo>
                    <a:pt x="742" y="640"/>
                  </a:lnTo>
                  <a:lnTo>
                    <a:pt x="752" y="640"/>
                  </a:lnTo>
                  <a:lnTo>
                    <a:pt x="758" y="492"/>
                  </a:lnTo>
                  <a:lnTo>
                    <a:pt x="580" y="317"/>
                  </a:lnTo>
                  <a:lnTo>
                    <a:pt x="561" y="227"/>
                  </a:lnTo>
                  <a:lnTo>
                    <a:pt x="542" y="246"/>
                  </a:lnTo>
                  <a:lnTo>
                    <a:pt x="396" y="75"/>
                  </a:lnTo>
                  <a:lnTo>
                    <a:pt x="390" y="72"/>
                  </a:lnTo>
                  <a:lnTo>
                    <a:pt x="376" y="64"/>
                  </a:lnTo>
                  <a:lnTo>
                    <a:pt x="355" y="54"/>
                  </a:lnTo>
                  <a:lnTo>
                    <a:pt x="328" y="42"/>
                  </a:lnTo>
                  <a:lnTo>
                    <a:pt x="302" y="29"/>
                  </a:lnTo>
                  <a:lnTo>
                    <a:pt x="277" y="18"/>
                  </a:lnTo>
                  <a:lnTo>
                    <a:pt x="256" y="8"/>
                  </a:lnTo>
                  <a:lnTo>
                    <a:pt x="241" y="4"/>
                  </a:lnTo>
                  <a:lnTo>
                    <a:pt x="239" y="0"/>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72" name="Freeform 77"/>
            <p:cNvSpPr>
              <a:spLocks noChangeAspect="1"/>
            </p:cNvSpPr>
            <p:nvPr/>
          </p:nvSpPr>
          <p:spPr bwMode="auto">
            <a:xfrm rot="815464">
              <a:off x="771492" y="3578340"/>
              <a:ext cx="415928" cy="455595"/>
            </a:xfrm>
            <a:custGeom>
              <a:avLst/>
              <a:gdLst>
                <a:gd name="T0" fmla="*/ 0 w 1026"/>
                <a:gd name="T1" fmla="*/ 0 h 1104"/>
                <a:gd name="T2" fmla="*/ 0 w 1026"/>
                <a:gd name="T3" fmla="*/ 0 h 1104"/>
                <a:gd name="T4" fmla="*/ 0 w 1026"/>
                <a:gd name="T5" fmla="*/ 0 h 1104"/>
                <a:gd name="T6" fmla="*/ 0 w 1026"/>
                <a:gd name="T7" fmla="*/ 0 h 1104"/>
                <a:gd name="T8" fmla="*/ 0 w 1026"/>
                <a:gd name="T9" fmla="*/ 0 h 1104"/>
                <a:gd name="T10" fmla="*/ 0 w 1026"/>
                <a:gd name="T11" fmla="*/ 0 h 1104"/>
                <a:gd name="T12" fmla="*/ 0 w 1026"/>
                <a:gd name="T13" fmla="*/ 0 h 1104"/>
                <a:gd name="T14" fmla="*/ 0 w 1026"/>
                <a:gd name="T15" fmla="*/ 0 h 1104"/>
                <a:gd name="T16" fmla="*/ 0 w 1026"/>
                <a:gd name="T17" fmla="*/ 0 h 1104"/>
                <a:gd name="T18" fmla="*/ 0 w 1026"/>
                <a:gd name="T19" fmla="*/ 0 h 1104"/>
                <a:gd name="T20" fmla="*/ 0 w 1026"/>
                <a:gd name="T21" fmla="*/ 0 h 1104"/>
                <a:gd name="T22" fmla="*/ 0 w 1026"/>
                <a:gd name="T23" fmla="*/ 0 h 1104"/>
                <a:gd name="T24" fmla="*/ 0 w 1026"/>
                <a:gd name="T25" fmla="*/ 0 h 1104"/>
                <a:gd name="T26" fmla="*/ 0 w 1026"/>
                <a:gd name="T27" fmla="*/ 0 h 1104"/>
                <a:gd name="T28" fmla="*/ 0 w 1026"/>
                <a:gd name="T29" fmla="*/ 0 h 1104"/>
                <a:gd name="T30" fmla="*/ 0 w 1026"/>
                <a:gd name="T31" fmla="*/ 0 h 1104"/>
                <a:gd name="T32" fmla="*/ 0 w 1026"/>
                <a:gd name="T33" fmla="*/ 0 h 1104"/>
                <a:gd name="T34" fmla="*/ 0 w 1026"/>
                <a:gd name="T35" fmla="*/ 0 h 1104"/>
                <a:gd name="T36" fmla="*/ 0 w 1026"/>
                <a:gd name="T37" fmla="*/ 0 h 1104"/>
                <a:gd name="T38" fmla="*/ 0 w 1026"/>
                <a:gd name="T39" fmla="*/ 0 h 1104"/>
                <a:gd name="T40" fmla="*/ 0 w 1026"/>
                <a:gd name="T41" fmla="*/ 0 h 1104"/>
                <a:gd name="T42" fmla="*/ 0 w 1026"/>
                <a:gd name="T43" fmla="*/ 0 h 1104"/>
                <a:gd name="T44" fmla="*/ 0 w 1026"/>
                <a:gd name="T45" fmla="*/ 0 h 1104"/>
                <a:gd name="T46" fmla="*/ 0 w 1026"/>
                <a:gd name="T47" fmla="*/ 0 h 1104"/>
                <a:gd name="T48" fmla="*/ 0 w 1026"/>
                <a:gd name="T49" fmla="*/ 0 h 1104"/>
                <a:gd name="T50" fmla="*/ 0 w 1026"/>
                <a:gd name="T51" fmla="*/ 0 h 1104"/>
                <a:gd name="T52" fmla="*/ 0 w 1026"/>
                <a:gd name="T53" fmla="*/ 0 h 1104"/>
                <a:gd name="T54" fmla="*/ 0 w 1026"/>
                <a:gd name="T55" fmla="*/ 0 h 1104"/>
                <a:gd name="T56" fmla="*/ 0 w 1026"/>
                <a:gd name="T57" fmla="*/ 0 h 1104"/>
                <a:gd name="T58" fmla="*/ 0 w 1026"/>
                <a:gd name="T59" fmla="*/ 0 h 1104"/>
                <a:gd name="T60" fmla="*/ 0 w 1026"/>
                <a:gd name="T61" fmla="*/ 0 h 1104"/>
                <a:gd name="T62" fmla="*/ 0 w 1026"/>
                <a:gd name="T63" fmla="*/ 0 h 1104"/>
                <a:gd name="T64" fmla="*/ 0 w 1026"/>
                <a:gd name="T65" fmla="*/ 0 h 1104"/>
                <a:gd name="T66" fmla="*/ 0 w 1026"/>
                <a:gd name="T67" fmla="*/ 0 h 1104"/>
                <a:gd name="T68" fmla="*/ 0 w 1026"/>
                <a:gd name="T69" fmla="*/ 0 h 1104"/>
                <a:gd name="T70" fmla="*/ 0 w 1026"/>
                <a:gd name="T71" fmla="*/ 0 h 1104"/>
                <a:gd name="T72" fmla="*/ 0 w 1026"/>
                <a:gd name="T73" fmla="*/ 0 h 1104"/>
                <a:gd name="T74" fmla="*/ 0 w 1026"/>
                <a:gd name="T75" fmla="*/ 0 h 1104"/>
                <a:gd name="T76" fmla="*/ 0 w 1026"/>
                <a:gd name="T77" fmla="*/ 0 h 1104"/>
                <a:gd name="T78" fmla="*/ 0 w 1026"/>
                <a:gd name="T79" fmla="*/ 0 h 1104"/>
                <a:gd name="T80" fmla="*/ 0 w 1026"/>
                <a:gd name="T81" fmla="*/ 0 h 1104"/>
                <a:gd name="T82" fmla="*/ 0 w 1026"/>
                <a:gd name="T83" fmla="*/ 0 h 1104"/>
                <a:gd name="T84" fmla="*/ 0 w 1026"/>
                <a:gd name="T85" fmla="*/ 0 h 1104"/>
                <a:gd name="T86" fmla="*/ 0 w 1026"/>
                <a:gd name="T87" fmla="*/ 0 h 1104"/>
                <a:gd name="T88" fmla="*/ 0 w 1026"/>
                <a:gd name="T89" fmla="*/ 0 h 1104"/>
                <a:gd name="T90" fmla="*/ 0 w 1026"/>
                <a:gd name="T91" fmla="*/ 0 h 1104"/>
                <a:gd name="T92" fmla="*/ 0 w 1026"/>
                <a:gd name="T93" fmla="*/ 0 h 110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026"/>
                <a:gd name="T142" fmla="*/ 0 h 1104"/>
                <a:gd name="T143" fmla="*/ 1026 w 1026"/>
                <a:gd name="T144" fmla="*/ 1104 h 110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026" h="1104">
                  <a:moveTo>
                    <a:pt x="832" y="832"/>
                  </a:moveTo>
                  <a:lnTo>
                    <a:pt x="758" y="765"/>
                  </a:lnTo>
                  <a:lnTo>
                    <a:pt x="790" y="626"/>
                  </a:lnTo>
                  <a:lnTo>
                    <a:pt x="687" y="523"/>
                  </a:lnTo>
                  <a:lnTo>
                    <a:pt x="725" y="491"/>
                  </a:lnTo>
                  <a:lnTo>
                    <a:pt x="945" y="474"/>
                  </a:lnTo>
                  <a:lnTo>
                    <a:pt x="913" y="345"/>
                  </a:lnTo>
                  <a:lnTo>
                    <a:pt x="962" y="222"/>
                  </a:lnTo>
                  <a:lnTo>
                    <a:pt x="1026" y="200"/>
                  </a:lnTo>
                  <a:lnTo>
                    <a:pt x="977" y="55"/>
                  </a:lnTo>
                  <a:lnTo>
                    <a:pt x="839" y="97"/>
                  </a:lnTo>
                  <a:lnTo>
                    <a:pt x="758" y="0"/>
                  </a:lnTo>
                  <a:lnTo>
                    <a:pt x="687" y="6"/>
                  </a:lnTo>
                  <a:lnTo>
                    <a:pt x="509" y="87"/>
                  </a:lnTo>
                  <a:lnTo>
                    <a:pt x="525" y="152"/>
                  </a:lnTo>
                  <a:lnTo>
                    <a:pt x="348" y="313"/>
                  </a:lnTo>
                  <a:lnTo>
                    <a:pt x="235" y="232"/>
                  </a:lnTo>
                  <a:lnTo>
                    <a:pt x="220" y="226"/>
                  </a:lnTo>
                  <a:lnTo>
                    <a:pt x="74" y="200"/>
                  </a:lnTo>
                  <a:lnTo>
                    <a:pt x="0" y="258"/>
                  </a:lnTo>
                  <a:lnTo>
                    <a:pt x="90" y="345"/>
                  </a:lnTo>
                  <a:lnTo>
                    <a:pt x="10" y="339"/>
                  </a:lnTo>
                  <a:lnTo>
                    <a:pt x="25" y="474"/>
                  </a:lnTo>
                  <a:lnTo>
                    <a:pt x="177" y="474"/>
                  </a:lnTo>
                  <a:lnTo>
                    <a:pt x="193" y="561"/>
                  </a:lnTo>
                  <a:lnTo>
                    <a:pt x="129" y="593"/>
                  </a:lnTo>
                  <a:lnTo>
                    <a:pt x="112" y="684"/>
                  </a:lnTo>
                  <a:lnTo>
                    <a:pt x="226" y="748"/>
                  </a:lnTo>
                  <a:lnTo>
                    <a:pt x="209" y="887"/>
                  </a:lnTo>
                  <a:lnTo>
                    <a:pt x="348" y="894"/>
                  </a:lnTo>
                  <a:lnTo>
                    <a:pt x="436" y="836"/>
                  </a:lnTo>
                  <a:lnTo>
                    <a:pt x="493" y="942"/>
                  </a:lnTo>
                  <a:lnTo>
                    <a:pt x="542" y="949"/>
                  </a:lnTo>
                  <a:lnTo>
                    <a:pt x="515" y="1040"/>
                  </a:lnTo>
                  <a:lnTo>
                    <a:pt x="580" y="1029"/>
                  </a:lnTo>
                  <a:lnTo>
                    <a:pt x="678" y="1104"/>
                  </a:lnTo>
                  <a:lnTo>
                    <a:pt x="929" y="942"/>
                  </a:lnTo>
                  <a:lnTo>
                    <a:pt x="919" y="877"/>
                  </a:lnTo>
                  <a:lnTo>
                    <a:pt x="915" y="878"/>
                  </a:lnTo>
                  <a:lnTo>
                    <a:pt x="907" y="878"/>
                  </a:lnTo>
                  <a:lnTo>
                    <a:pt x="892" y="880"/>
                  </a:lnTo>
                  <a:lnTo>
                    <a:pt x="876" y="881"/>
                  </a:lnTo>
                  <a:lnTo>
                    <a:pt x="859" y="882"/>
                  </a:lnTo>
                  <a:lnTo>
                    <a:pt x="841" y="883"/>
                  </a:lnTo>
                  <a:lnTo>
                    <a:pt x="827" y="884"/>
                  </a:lnTo>
                  <a:lnTo>
                    <a:pt x="816" y="884"/>
                  </a:lnTo>
                  <a:lnTo>
                    <a:pt x="832" y="832"/>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73" name="Freeform 78"/>
            <p:cNvSpPr>
              <a:spLocks noChangeAspect="1"/>
            </p:cNvSpPr>
            <p:nvPr/>
          </p:nvSpPr>
          <p:spPr bwMode="auto">
            <a:xfrm rot="815464">
              <a:off x="969931" y="3254502"/>
              <a:ext cx="217489" cy="277802"/>
            </a:xfrm>
            <a:custGeom>
              <a:avLst/>
              <a:gdLst>
                <a:gd name="T0" fmla="*/ 0 w 532"/>
                <a:gd name="T1" fmla="*/ 0 h 678"/>
                <a:gd name="T2" fmla="*/ 0 w 532"/>
                <a:gd name="T3" fmla="*/ 0 h 678"/>
                <a:gd name="T4" fmla="*/ 0 w 532"/>
                <a:gd name="T5" fmla="*/ 0 h 678"/>
                <a:gd name="T6" fmla="*/ 0 w 532"/>
                <a:gd name="T7" fmla="*/ 0 h 678"/>
                <a:gd name="T8" fmla="*/ 0 w 532"/>
                <a:gd name="T9" fmla="*/ 0 h 678"/>
                <a:gd name="T10" fmla="*/ 0 w 532"/>
                <a:gd name="T11" fmla="*/ 0 h 678"/>
                <a:gd name="T12" fmla="*/ 0 w 532"/>
                <a:gd name="T13" fmla="*/ 0 h 678"/>
                <a:gd name="T14" fmla="*/ 0 w 532"/>
                <a:gd name="T15" fmla="*/ 0 h 678"/>
                <a:gd name="T16" fmla="*/ 0 w 532"/>
                <a:gd name="T17" fmla="*/ 0 h 678"/>
                <a:gd name="T18" fmla="*/ 0 w 532"/>
                <a:gd name="T19" fmla="*/ 0 h 678"/>
                <a:gd name="T20" fmla="*/ 0 w 532"/>
                <a:gd name="T21" fmla="*/ 0 h 678"/>
                <a:gd name="T22" fmla="*/ 0 w 532"/>
                <a:gd name="T23" fmla="*/ 0 h 678"/>
                <a:gd name="T24" fmla="*/ 0 w 532"/>
                <a:gd name="T25" fmla="*/ 0 h 67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32"/>
                <a:gd name="T40" fmla="*/ 0 h 678"/>
                <a:gd name="T41" fmla="*/ 532 w 532"/>
                <a:gd name="T42" fmla="*/ 678 h 67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32" h="678">
                  <a:moveTo>
                    <a:pt x="532" y="286"/>
                  </a:moveTo>
                  <a:lnTo>
                    <a:pt x="522" y="277"/>
                  </a:lnTo>
                  <a:lnTo>
                    <a:pt x="426" y="165"/>
                  </a:lnTo>
                  <a:lnTo>
                    <a:pt x="290" y="148"/>
                  </a:lnTo>
                  <a:lnTo>
                    <a:pt x="55" y="0"/>
                  </a:lnTo>
                  <a:lnTo>
                    <a:pt x="0" y="129"/>
                  </a:lnTo>
                  <a:lnTo>
                    <a:pt x="80" y="286"/>
                  </a:lnTo>
                  <a:lnTo>
                    <a:pt x="193" y="351"/>
                  </a:lnTo>
                  <a:lnTo>
                    <a:pt x="222" y="542"/>
                  </a:lnTo>
                  <a:lnTo>
                    <a:pt x="306" y="578"/>
                  </a:lnTo>
                  <a:lnTo>
                    <a:pt x="361" y="678"/>
                  </a:lnTo>
                  <a:lnTo>
                    <a:pt x="500" y="529"/>
                  </a:lnTo>
                  <a:lnTo>
                    <a:pt x="532" y="286"/>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74" name="Freeform 79"/>
            <p:cNvSpPr>
              <a:spLocks noChangeAspect="1"/>
            </p:cNvSpPr>
            <p:nvPr/>
          </p:nvSpPr>
          <p:spPr bwMode="auto">
            <a:xfrm rot="815464">
              <a:off x="2424093" y="3518017"/>
              <a:ext cx="563566" cy="654026"/>
            </a:xfrm>
            <a:custGeom>
              <a:avLst/>
              <a:gdLst>
                <a:gd name="T0" fmla="*/ 0 w 1378"/>
                <a:gd name="T1" fmla="*/ 0 h 1597"/>
                <a:gd name="T2" fmla="*/ 0 w 1378"/>
                <a:gd name="T3" fmla="*/ 0 h 1597"/>
                <a:gd name="T4" fmla="*/ 0 w 1378"/>
                <a:gd name="T5" fmla="*/ 0 h 1597"/>
                <a:gd name="T6" fmla="*/ 0 w 1378"/>
                <a:gd name="T7" fmla="*/ 0 h 1597"/>
                <a:gd name="T8" fmla="*/ 0 w 1378"/>
                <a:gd name="T9" fmla="*/ 0 h 1597"/>
                <a:gd name="T10" fmla="*/ 0 w 1378"/>
                <a:gd name="T11" fmla="*/ 0 h 1597"/>
                <a:gd name="T12" fmla="*/ 0 w 1378"/>
                <a:gd name="T13" fmla="*/ 0 h 1597"/>
                <a:gd name="T14" fmla="*/ 0 w 1378"/>
                <a:gd name="T15" fmla="*/ 0 h 1597"/>
                <a:gd name="T16" fmla="*/ 0 w 1378"/>
                <a:gd name="T17" fmla="*/ 0 h 1597"/>
                <a:gd name="T18" fmla="*/ 0 w 1378"/>
                <a:gd name="T19" fmla="*/ 0 h 1597"/>
                <a:gd name="T20" fmla="*/ 0 w 1378"/>
                <a:gd name="T21" fmla="*/ 0 h 1597"/>
                <a:gd name="T22" fmla="*/ 0 w 1378"/>
                <a:gd name="T23" fmla="*/ 0 h 1597"/>
                <a:gd name="T24" fmla="*/ 0 w 1378"/>
                <a:gd name="T25" fmla="*/ 0 h 1597"/>
                <a:gd name="T26" fmla="*/ 0 w 1378"/>
                <a:gd name="T27" fmla="*/ 0 h 1597"/>
                <a:gd name="T28" fmla="*/ 0 w 1378"/>
                <a:gd name="T29" fmla="*/ 0 h 1597"/>
                <a:gd name="T30" fmla="*/ 0 w 1378"/>
                <a:gd name="T31" fmla="*/ 0 h 1597"/>
                <a:gd name="T32" fmla="*/ 0 w 1378"/>
                <a:gd name="T33" fmla="*/ 0 h 1597"/>
                <a:gd name="T34" fmla="*/ 0 w 1378"/>
                <a:gd name="T35" fmla="*/ 0 h 1597"/>
                <a:gd name="T36" fmla="*/ 0 w 1378"/>
                <a:gd name="T37" fmla="*/ 0 h 1597"/>
                <a:gd name="T38" fmla="*/ 0 w 1378"/>
                <a:gd name="T39" fmla="*/ 0 h 1597"/>
                <a:gd name="T40" fmla="*/ 0 w 1378"/>
                <a:gd name="T41" fmla="*/ 0 h 1597"/>
                <a:gd name="T42" fmla="*/ 0 w 1378"/>
                <a:gd name="T43" fmla="*/ 0 h 1597"/>
                <a:gd name="T44" fmla="*/ 0 w 1378"/>
                <a:gd name="T45" fmla="*/ 0 h 1597"/>
                <a:gd name="T46" fmla="*/ 0 w 1378"/>
                <a:gd name="T47" fmla="*/ 0 h 1597"/>
                <a:gd name="T48" fmla="*/ 0 w 1378"/>
                <a:gd name="T49" fmla="*/ 0 h 1597"/>
                <a:gd name="T50" fmla="*/ 0 w 1378"/>
                <a:gd name="T51" fmla="*/ 0 h 1597"/>
                <a:gd name="T52" fmla="*/ 0 w 1378"/>
                <a:gd name="T53" fmla="*/ 0 h 1597"/>
                <a:gd name="T54" fmla="*/ 0 w 1378"/>
                <a:gd name="T55" fmla="*/ 0 h 1597"/>
                <a:gd name="T56" fmla="*/ 0 w 1378"/>
                <a:gd name="T57" fmla="*/ 0 h 1597"/>
                <a:gd name="T58" fmla="*/ 0 w 1378"/>
                <a:gd name="T59" fmla="*/ 0 h 1597"/>
                <a:gd name="T60" fmla="*/ 0 w 1378"/>
                <a:gd name="T61" fmla="*/ 0 h 1597"/>
                <a:gd name="T62" fmla="*/ 0 w 1378"/>
                <a:gd name="T63" fmla="*/ 0 h 1597"/>
                <a:gd name="T64" fmla="*/ 0 w 1378"/>
                <a:gd name="T65" fmla="*/ 0 h 1597"/>
                <a:gd name="T66" fmla="*/ 0 w 1378"/>
                <a:gd name="T67" fmla="*/ 0 h 1597"/>
                <a:gd name="T68" fmla="*/ 0 w 1378"/>
                <a:gd name="T69" fmla="*/ 0 h 1597"/>
                <a:gd name="T70" fmla="*/ 0 w 1378"/>
                <a:gd name="T71" fmla="*/ 0 h 1597"/>
                <a:gd name="T72" fmla="*/ 0 w 1378"/>
                <a:gd name="T73" fmla="*/ 0 h 1597"/>
                <a:gd name="T74" fmla="*/ 0 w 1378"/>
                <a:gd name="T75" fmla="*/ 0 h 1597"/>
                <a:gd name="T76" fmla="*/ 0 w 1378"/>
                <a:gd name="T77" fmla="*/ 0 h 1597"/>
                <a:gd name="T78" fmla="*/ 0 w 1378"/>
                <a:gd name="T79" fmla="*/ 0 h 1597"/>
                <a:gd name="T80" fmla="*/ 0 w 1378"/>
                <a:gd name="T81" fmla="*/ 0 h 1597"/>
                <a:gd name="T82" fmla="*/ 0 w 1378"/>
                <a:gd name="T83" fmla="*/ 0 h 159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378"/>
                <a:gd name="T127" fmla="*/ 0 h 1597"/>
                <a:gd name="T128" fmla="*/ 1378 w 1378"/>
                <a:gd name="T129" fmla="*/ 1597 h 159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378" h="1597">
                  <a:moveTo>
                    <a:pt x="0" y="1242"/>
                  </a:moveTo>
                  <a:lnTo>
                    <a:pt x="87" y="1087"/>
                  </a:lnTo>
                  <a:lnTo>
                    <a:pt x="201" y="1081"/>
                  </a:lnTo>
                  <a:lnTo>
                    <a:pt x="233" y="984"/>
                  </a:lnTo>
                  <a:lnTo>
                    <a:pt x="288" y="958"/>
                  </a:lnTo>
                  <a:lnTo>
                    <a:pt x="378" y="968"/>
                  </a:lnTo>
                  <a:lnTo>
                    <a:pt x="401" y="877"/>
                  </a:lnTo>
                  <a:lnTo>
                    <a:pt x="539" y="839"/>
                  </a:lnTo>
                  <a:lnTo>
                    <a:pt x="572" y="775"/>
                  </a:lnTo>
                  <a:lnTo>
                    <a:pt x="513" y="743"/>
                  </a:lnTo>
                  <a:lnTo>
                    <a:pt x="545" y="700"/>
                  </a:lnTo>
                  <a:lnTo>
                    <a:pt x="545" y="612"/>
                  </a:lnTo>
                  <a:lnTo>
                    <a:pt x="498" y="548"/>
                  </a:lnTo>
                  <a:lnTo>
                    <a:pt x="530" y="497"/>
                  </a:lnTo>
                  <a:lnTo>
                    <a:pt x="643" y="432"/>
                  </a:lnTo>
                  <a:lnTo>
                    <a:pt x="814" y="296"/>
                  </a:lnTo>
                  <a:lnTo>
                    <a:pt x="836" y="103"/>
                  </a:lnTo>
                  <a:lnTo>
                    <a:pt x="956" y="0"/>
                  </a:lnTo>
                  <a:lnTo>
                    <a:pt x="992" y="71"/>
                  </a:lnTo>
                  <a:lnTo>
                    <a:pt x="1126" y="200"/>
                  </a:lnTo>
                  <a:lnTo>
                    <a:pt x="1191" y="393"/>
                  </a:lnTo>
                  <a:lnTo>
                    <a:pt x="1168" y="597"/>
                  </a:lnTo>
                  <a:lnTo>
                    <a:pt x="1217" y="716"/>
                  </a:lnTo>
                  <a:lnTo>
                    <a:pt x="1191" y="839"/>
                  </a:lnTo>
                  <a:lnTo>
                    <a:pt x="1330" y="968"/>
                  </a:lnTo>
                  <a:lnTo>
                    <a:pt x="1376" y="1168"/>
                  </a:lnTo>
                  <a:lnTo>
                    <a:pt x="1378" y="1184"/>
                  </a:lnTo>
                  <a:lnTo>
                    <a:pt x="1289" y="1330"/>
                  </a:lnTo>
                  <a:lnTo>
                    <a:pt x="1185" y="1322"/>
                  </a:lnTo>
                  <a:lnTo>
                    <a:pt x="1120" y="1581"/>
                  </a:lnTo>
                  <a:lnTo>
                    <a:pt x="1104" y="1574"/>
                  </a:lnTo>
                  <a:lnTo>
                    <a:pt x="1046" y="1555"/>
                  </a:lnTo>
                  <a:lnTo>
                    <a:pt x="927" y="1597"/>
                  </a:lnTo>
                  <a:lnTo>
                    <a:pt x="782" y="1491"/>
                  </a:lnTo>
                  <a:lnTo>
                    <a:pt x="717" y="1500"/>
                  </a:lnTo>
                  <a:lnTo>
                    <a:pt x="640" y="1561"/>
                  </a:lnTo>
                  <a:lnTo>
                    <a:pt x="545" y="1458"/>
                  </a:lnTo>
                  <a:lnTo>
                    <a:pt x="417" y="1458"/>
                  </a:lnTo>
                  <a:lnTo>
                    <a:pt x="288" y="1330"/>
                  </a:lnTo>
                  <a:lnTo>
                    <a:pt x="250" y="1377"/>
                  </a:lnTo>
                  <a:lnTo>
                    <a:pt x="62" y="1322"/>
                  </a:lnTo>
                  <a:lnTo>
                    <a:pt x="0" y="1242"/>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75" name="Freeform 80"/>
            <p:cNvSpPr>
              <a:spLocks noChangeAspect="1"/>
            </p:cNvSpPr>
            <p:nvPr/>
          </p:nvSpPr>
          <p:spPr bwMode="auto">
            <a:xfrm rot="815464">
              <a:off x="2444730" y="3391022"/>
              <a:ext cx="169864" cy="276215"/>
            </a:xfrm>
            <a:custGeom>
              <a:avLst/>
              <a:gdLst>
                <a:gd name="T0" fmla="*/ 0 w 419"/>
                <a:gd name="T1" fmla="*/ 0 h 678"/>
                <a:gd name="T2" fmla="*/ 0 w 419"/>
                <a:gd name="T3" fmla="*/ 0 h 678"/>
                <a:gd name="T4" fmla="*/ 0 w 419"/>
                <a:gd name="T5" fmla="*/ 0 h 678"/>
                <a:gd name="T6" fmla="*/ 0 w 419"/>
                <a:gd name="T7" fmla="*/ 0 h 678"/>
                <a:gd name="T8" fmla="*/ 0 w 419"/>
                <a:gd name="T9" fmla="*/ 0 h 678"/>
                <a:gd name="T10" fmla="*/ 0 w 419"/>
                <a:gd name="T11" fmla="*/ 0 h 678"/>
                <a:gd name="T12" fmla="*/ 0 w 419"/>
                <a:gd name="T13" fmla="*/ 0 h 678"/>
                <a:gd name="T14" fmla="*/ 0 w 419"/>
                <a:gd name="T15" fmla="*/ 0 h 678"/>
                <a:gd name="T16" fmla="*/ 0 w 419"/>
                <a:gd name="T17" fmla="*/ 0 h 678"/>
                <a:gd name="T18" fmla="*/ 0 w 419"/>
                <a:gd name="T19" fmla="*/ 0 h 678"/>
                <a:gd name="T20" fmla="*/ 0 w 419"/>
                <a:gd name="T21" fmla="*/ 0 h 67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19"/>
                <a:gd name="T34" fmla="*/ 0 h 678"/>
                <a:gd name="T35" fmla="*/ 419 w 419"/>
                <a:gd name="T36" fmla="*/ 678 h 67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19" h="678">
                  <a:moveTo>
                    <a:pt x="0" y="646"/>
                  </a:moveTo>
                  <a:lnTo>
                    <a:pt x="193" y="678"/>
                  </a:lnTo>
                  <a:lnTo>
                    <a:pt x="289" y="678"/>
                  </a:lnTo>
                  <a:lnTo>
                    <a:pt x="419" y="167"/>
                  </a:lnTo>
                  <a:lnTo>
                    <a:pt x="235" y="97"/>
                  </a:lnTo>
                  <a:lnTo>
                    <a:pt x="202" y="0"/>
                  </a:lnTo>
                  <a:lnTo>
                    <a:pt x="16" y="6"/>
                  </a:lnTo>
                  <a:lnTo>
                    <a:pt x="27" y="199"/>
                  </a:lnTo>
                  <a:lnTo>
                    <a:pt x="155" y="264"/>
                  </a:lnTo>
                  <a:lnTo>
                    <a:pt x="32" y="394"/>
                  </a:lnTo>
                  <a:lnTo>
                    <a:pt x="0" y="646"/>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76" name="Freeform 81"/>
            <p:cNvSpPr>
              <a:spLocks noChangeAspect="1"/>
            </p:cNvSpPr>
            <p:nvPr/>
          </p:nvSpPr>
          <p:spPr bwMode="auto">
            <a:xfrm rot="815464">
              <a:off x="7148530" y="1835330"/>
              <a:ext cx="1020770" cy="1315988"/>
            </a:xfrm>
            <a:custGeom>
              <a:avLst/>
              <a:gdLst>
                <a:gd name="T0" fmla="*/ 0 w 2500"/>
                <a:gd name="T1" fmla="*/ 0 h 3204"/>
                <a:gd name="T2" fmla="*/ 0 w 2500"/>
                <a:gd name="T3" fmla="*/ 0 h 3204"/>
                <a:gd name="T4" fmla="*/ 0 w 2500"/>
                <a:gd name="T5" fmla="*/ 0 h 3204"/>
                <a:gd name="T6" fmla="*/ 0 w 2500"/>
                <a:gd name="T7" fmla="*/ 0 h 3204"/>
                <a:gd name="T8" fmla="*/ 0 w 2500"/>
                <a:gd name="T9" fmla="*/ 0 h 3204"/>
                <a:gd name="T10" fmla="*/ 0 w 2500"/>
                <a:gd name="T11" fmla="*/ 0 h 3204"/>
                <a:gd name="T12" fmla="*/ 0 w 2500"/>
                <a:gd name="T13" fmla="*/ 0 h 3204"/>
                <a:gd name="T14" fmla="*/ 0 w 2500"/>
                <a:gd name="T15" fmla="*/ 0 h 3204"/>
                <a:gd name="T16" fmla="*/ 0 w 2500"/>
                <a:gd name="T17" fmla="*/ 0 h 3204"/>
                <a:gd name="T18" fmla="*/ 0 w 2500"/>
                <a:gd name="T19" fmla="*/ 0 h 3204"/>
                <a:gd name="T20" fmla="*/ 0 w 2500"/>
                <a:gd name="T21" fmla="*/ 0 h 3204"/>
                <a:gd name="T22" fmla="*/ 0 w 2500"/>
                <a:gd name="T23" fmla="*/ 0 h 3204"/>
                <a:gd name="T24" fmla="*/ 0 w 2500"/>
                <a:gd name="T25" fmla="*/ 0 h 3204"/>
                <a:gd name="T26" fmla="*/ 0 w 2500"/>
                <a:gd name="T27" fmla="*/ 0 h 3204"/>
                <a:gd name="T28" fmla="*/ 0 w 2500"/>
                <a:gd name="T29" fmla="*/ 0 h 3204"/>
                <a:gd name="T30" fmla="*/ 0 w 2500"/>
                <a:gd name="T31" fmla="*/ 0 h 3204"/>
                <a:gd name="T32" fmla="*/ 0 w 2500"/>
                <a:gd name="T33" fmla="*/ 0 h 3204"/>
                <a:gd name="T34" fmla="*/ 0 w 2500"/>
                <a:gd name="T35" fmla="*/ 0 h 3204"/>
                <a:gd name="T36" fmla="*/ 0 w 2500"/>
                <a:gd name="T37" fmla="*/ 0 h 3204"/>
                <a:gd name="T38" fmla="*/ 0 w 2500"/>
                <a:gd name="T39" fmla="*/ 0 h 3204"/>
                <a:gd name="T40" fmla="*/ 0 w 2500"/>
                <a:gd name="T41" fmla="*/ 0 h 3204"/>
                <a:gd name="T42" fmla="*/ 0 w 2500"/>
                <a:gd name="T43" fmla="*/ 0 h 3204"/>
                <a:gd name="T44" fmla="*/ 0 w 2500"/>
                <a:gd name="T45" fmla="*/ 0 h 3204"/>
                <a:gd name="T46" fmla="*/ 0 w 2500"/>
                <a:gd name="T47" fmla="*/ 0 h 3204"/>
                <a:gd name="T48" fmla="*/ 0 w 2500"/>
                <a:gd name="T49" fmla="*/ 0 h 3204"/>
                <a:gd name="T50" fmla="*/ 0 w 2500"/>
                <a:gd name="T51" fmla="*/ 0 h 3204"/>
                <a:gd name="T52" fmla="*/ 0 w 2500"/>
                <a:gd name="T53" fmla="*/ 0 h 3204"/>
                <a:gd name="T54" fmla="*/ 0 w 2500"/>
                <a:gd name="T55" fmla="*/ 0 h 3204"/>
                <a:gd name="T56" fmla="*/ 0 w 2500"/>
                <a:gd name="T57" fmla="*/ 0 h 3204"/>
                <a:gd name="T58" fmla="*/ 0 w 2500"/>
                <a:gd name="T59" fmla="*/ 0 h 3204"/>
                <a:gd name="T60" fmla="*/ 0 w 2500"/>
                <a:gd name="T61" fmla="*/ 0 h 3204"/>
                <a:gd name="T62" fmla="*/ 0 w 2500"/>
                <a:gd name="T63" fmla="*/ 0 h 3204"/>
                <a:gd name="T64" fmla="*/ 0 w 2500"/>
                <a:gd name="T65" fmla="*/ 0 h 3204"/>
                <a:gd name="T66" fmla="*/ 0 w 2500"/>
                <a:gd name="T67" fmla="*/ 0 h 3204"/>
                <a:gd name="T68" fmla="*/ 0 w 2500"/>
                <a:gd name="T69" fmla="*/ 0 h 3204"/>
                <a:gd name="T70" fmla="*/ 0 w 2500"/>
                <a:gd name="T71" fmla="*/ 0 h 3204"/>
                <a:gd name="T72" fmla="*/ 0 w 2500"/>
                <a:gd name="T73" fmla="*/ 0 h 3204"/>
                <a:gd name="T74" fmla="*/ 0 w 2500"/>
                <a:gd name="T75" fmla="*/ 0 h 3204"/>
                <a:gd name="T76" fmla="*/ 0 w 2500"/>
                <a:gd name="T77" fmla="*/ 0 h 3204"/>
                <a:gd name="T78" fmla="*/ 0 w 2500"/>
                <a:gd name="T79" fmla="*/ 0 h 3204"/>
                <a:gd name="T80" fmla="*/ 0 w 2500"/>
                <a:gd name="T81" fmla="*/ 0 h 3204"/>
                <a:gd name="T82" fmla="*/ 0 w 2500"/>
                <a:gd name="T83" fmla="*/ 0 h 3204"/>
                <a:gd name="T84" fmla="*/ 0 w 2500"/>
                <a:gd name="T85" fmla="*/ 0 h 3204"/>
                <a:gd name="T86" fmla="*/ 0 w 2500"/>
                <a:gd name="T87" fmla="*/ 0 h 3204"/>
                <a:gd name="T88" fmla="*/ 0 w 2500"/>
                <a:gd name="T89" fmla="*/ 0 h 3204"/>
                <a:gd name="T90" fmla="*/ 0 w 2500"/>
                <a:gd name="T91" fmla="*/ 0 h 3204"/>
                <a:gd name="T92" fmla="*/ 0 w 2500"/>
                <a:gd name="T93" fmla="*/ 0 h 3204"/>
                <a:gd name="T94" fmla="*/ 0 w 2500"/>
                <a:gd name="T95" fmla="*/ 0 h 3204"/>
                <a:gd name="T96" fmla="*/ 0 w 2500"/>
                <a:gd name="T97" fmla="*/ 0 h 3204"/>
                <a:gd name="T98" fmla="*/ 0 w 2500"/>
                <a:gd name="T99" fmla="*/ 0 h 3204"/>
                <a:gd name="T100" fmla="*/ 0 w 2500"/>
                <a:gd name="T101" fmla="*/ 0 h 3204"/>
                <a:gd name="T102" fmla="*/ 0 w 2500"/>
                <a:gd name="T103" fmla="*/ 0 h 3204"/>
                <a:gd name="T104" fmla="*/ 0 w 2500"/>
                <a:gd name="T105" fmla="*/ 0 h 3204"/>
                <a:gd name="T106" fmla="*/ 0 w 2500"/>
                <a:gd name="T107" fmla="*/ 0 h 3204"/>
                <a:gd name="T108" fmla="*/ 0 w 2500"/>
                <a:gd name="T109" fmla="*/ 0 h 3204"/>
                <a:gd name="T110" fmla="*/ 0 w 2500"/>
                <a:gd name="T111" fmla="*/ 0 h 3204"/>
                <a:gd name="T112" fmla="*/ 0 w 2500"/>
                <a:gd name="T113" fmla="*/ 0 h 3204"/>
                <a:gd name="T114" fmla="*/ 0 w 2500"/>
                <a:gd name="T115" fmla="*/ 0 h 3204"/>
                <a:gd name="T116" fmla="*/ 0 w 2500"/>
                <a:gd name="T117" fmla="*/ 0 h 3204"/>
                <a:gd name="T118" fmla="*/ 0 w 2500"/>
                <a:gd name="T119" fmla="*/ 0 h 3204"/>
                <a:gd name="T120" fmla="*/ 0 w 2500"/>
                <a:gd name="T121" fmla="*/ 0 h 320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500"/>
                <a:gd name="T184" fmla="*/ 0 h 3204"/>
                <a:gd name="T185" fmla="*/ 2500 w 2500"/>
                <a:gd name="T186" fmla="*/ 3204 h 320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500" h="3204">
                  <a:moveTo>
                    <a:pt x="516" y="3143"/>
                  </a:moveTo>
                  <a:lnTo>
                    <a:pt x="418" y="3050"/>
                  </a:lnTo>
                  <a:lnTo>
                    <a:pt x="376" y="3065"/>
                  </a:lnTo>
                  <a:lnTo>
                    <a:pt x="209" y="3065"/>
                  </a:lnTo>
                  <a:lnTo>
                    <a:pt x="102" y="2898"/>
                  </a:lnTo>
                  <a:lnTo>
                    <a:pt x="151" y="2800"/>
                  </a:lnTo>
                  <a:lnTo>
                    <a:pt x="280" y="2527"/>
                  </a:lnTo>
                  <a:lnTo>
                    <a:pt x="128" y="2397"/>
                  </a:lnTo>
                  <a:lnTo>
                    <a:pt x="22" y="2355"/>
                  </a:lnTo>
                  <a:lnTo>
                    <a:pt x="0" y="2243"/>
                  </a:lnTo>
                  <a:lnTo>
                    <a:pt x="177" y="2033"/>
                  </a:lnTo>
                  <a:lnTo>
                    <a:pt x="225" y="1904"/>
                  </a:lnTo>
                  <a:lnTo>
                    <a:pt x="435" y="1872"/>
                  </a:lnTo>
                  <a:lnTo>
                    <a:pt x="532" y="1710"/>
                  </a:lnTo>
                  <a:lnTo>
                    <a:pt x="338" y="1662"/>
                  </a:lnTo>
                  <a:lnTo>
                    <a:pt x="225" y="1549"/>
                  </a:lnTo>
                  <a:lnTo>
                    <a:pt x="450" y="1306"/>
                  </a:lnTo>
                  <a:lnTo>
                    <a:pt x="450" y="1113"/>
                  </a:lnTo>
                  <a:lnTo>
                    <a:pt x="967" y="759"/>
                  </a:lnTo>
                  <a:lnTo>
                    <a:pt x="1290" y="484"/>
                  </a:lnTo>
                  <a:lnTo>
                    <a:pt x="1612" y="468"/>
                  </a:lnTo>
                  <a:lnTo>
                    <a:pt x="1629" y="354"/>
                  </a:lnTo>
                  <a:lnTo>
                    <a:pt x="1499" y="354"/>
                  </a:lnTo>
                  <a:lnTo>
                    <a:pt x="1790" y="0"/>
                  </a:lnTo>
                  <a:lnTo>
                    <a:pt x="1968" y="210"/>
                  </a:lnTo>
                  <a:lnTo>
                    <a:pt x="1887" y="307"/>
                  </a:lnTo>
                  <a:lnTo>
                    <a:pt x="2048" y="307"/>
                  </a:lnTo>
                  <a:lnTo>
                    <a:pt x="2064" y="371"/>
                  </a:lnTo>
                  <a:lnTo>
                    <a:pt x="2273" y="371"/>
                  </a:lnTo>
                  <a:lnTo>
                    <a:pt x="2064" y="613"/>
                  </a:lnTo>
                  <a:lnTo>
                    <a:pt x="2015" y="710"/>
                  </a:lnTo>
                  <a:lnTo>
                    <a:pt x="1854" y="710"/>
                  </a:lnTo>
                  <a:lnTo>
                    <a:pt x="1773" y="968"/>
                  </a:lnTo>
                  <a:lnTo>
                    <a:pt x="1563" y="952"/>
                  </a:lnTo>
                  <a:lnTo>
                    <a:pt x="1563" y="1064"/>
                  </a:lnTo>
                  <a:lnTo>
                    <a:pt x="1773" y="1113"/>
                  </a:lnTo>
                  <a:lnTo>
                    <a:pt x="1870" y="1259"/>
                  </a:lnTo>
                  <a:lnTo>
                    <a:pt x="1741" y="1549"/>
                  </a:lnTo>
                  <a:lnTo>
                    <a:pt x="1805" y="1630"/>
                  </a:lnTo>
                  <a:lnTo>
                    <a:pt x="2000" y="1403"/>
                  </a:lnTo>
                  <a:lnTo>
                    <a:pt x="2176" y="1468"/>
                  </a:lnTo>
                  <a:lnTo>
                    <a:pt x="2339" y="1371"/>
                  </a:lnTo>
                  <a:lnTo>
                    <a:pt x="2483" y="1388"/>
                  </a:lnTo>
                  <a:lnTo>
                    <a:pt x="2500" y="1516"/>
                  </a:lnTo>
                  <a:lnTo>
                    <a:pt x="2419" y="1630"/>
                  </a:lnTo>
                  <a:lnTo>
                    <a:pt x="2422" y="2029"/>
                  </a:lnTo>
                  <a:lnTo>
                    <a:pt x="2263" y="2107"/>
                  </a:lnTo>
                  <a:lnTo>
                    <a:pt x="2135" y="2510"/>
                  </a:lnTo>
                  <a:lnTo>
                    <a:pt x="1983" y="2527"/>
                  </a:lnTo>
                  <a:lnTo>
                    <a:pt x="1845" y="2614"/>
                  </a:lnTo>
                  <a:lnTo>
                    <a:pt x="1780" y="2429"/>
                  </a:lnTo>
                  <a:lnTo>
                    <a:pt x="1603" y="2469"/>
                  </a:lnTo>
                  <a:lnTo>
                    <a:pt x="1506" y="2548"/>
                  </a:lnTo>
                  <a:lnTo>
                    <a:pt x="1279" y="2720"/>
                  </a:lnTo>
                  <a:lnTo>
                    <a:pt x="1232" y="2823"/>
                  </a:lnTo>
                  <a:lnTo>
                    <a:pt x="1128" y="2887"/>
                  </a:lnTo>
                  <a:lnTo>
                    <a:pt x="1177" y="2988"/>
                  </a:lnTo>
                  <a:lnTo>
                    <a:pt x="1086" y="3082"/>
                  </a:lnTo>
                  <a:lnTo>
                    <a:pt x="851" y="3146"/>
                  </a:lnTo>
                  <a:lnTo>
                    <a:pt x="738" y="3204"/>
                  </a:lnTo>
                  <a:lnTo>
                    <a:pt x="516" y="3143"/>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77" name="Freeform 82"/>
            <p:cNvSpPr>
              <a:spLocks noChangeAspect="1"/>
            </p:cNvSpPr>
            <p:nvPr/>
          </p:nvSpPr>
          <p:spPr bwMode="auto">
            <a:xfrm rot="815464">
              <a:off x="7410469" y="2714772"/>
              <a:ext cx="690568" cy="1252490"/>
            </a:xfrm>
            <a:custGeom>
              <a:avLst/>
              <a:gdLst>
                <a:gd name="T0" fmla="*/ 0 w 1696"/>
                <a:gd name="T1" fmla="*/ 0 h 3060"/>
                <a:gd name="T2" fmla="*/ 0 w 1696"/>
                <a:gd name="T3" fmla="*/ 0 h 3060"/>
                <a:gd name="T4" fmla="*/ 0 w 1696"/>
                <a:gd name="T5" fmla="*/ 0 h 3060"/>
                <a:gd name="T6" fmla="*/ 0 w 1696"/>
                <a:gd name="T7" fmla="*/ 0 h 3060"/>
                <a:gd name="T8" fmla="*/ 0 w 1696"/>
                <a:gd name="T9" fmla="*/ 0 h 3060"/>
                <a:gd name="T10" fmla="*/ 0 w 1696"/>
                <a:gd name="T11" fmla="*/ 0 h 3060"/>
                <a:gd name="T12" fmla="*/ 0 w 1696"/>
                <a:gd name="T13" fmla="*/ 0 h 3060"/>
                <a:gd name="T14" fmla="*/ 0 w 1696"/>
                <a:gd name="T15" fmla="*/ 0 h 3060"/>
                <a:gd name="T16" fmla="*/ 0 w 1696"/>
                <a:gd name="T17" fmla="*/ 0 h 3060"/>
                <a:gd name="T18" fmla="*/ 0 w 1696"/>
                <a:gd name="T19" fmla="*/ 0 h 3060"/>
                <a:gd name="T20" fmla="*/ 0 w 1696"/>
                <a:gd name="T21" fmla="*/ 0 h 3060"/>
                <a:gd name="T22" fmla="*/ 0 w 1696"/>
                <a:gd name="T23" fmla="*/ 0 h 3060"/>
                <a:gd name="T24" fmla="*/ 0 w 1696"/>
                <a:gd name="T25" fmla="*/ 0 h 3060"/>
                <a:gd name="T26" fmla="*/ 0 w 1696"/>
                <a:gd name="T27" fmla="*/ 0 h 3060"/>
                <a:gd name="T28" fmla="*/ 0 w 1696"/>
                <a:gd name="T29" fmla="*/ 0 h 3060"/>
                <a:gd name="T30" fmla="*/ 0 w 1696"/>
                <a:gd name="T31" fmla="*/ 0 h 3060"/>
                <a:gd name="T32" fmla="*/ 0 w 1696"/>
                <a:gd name="T33" fmla="*/ 0 h 3060"/>
                <a:gd name="T34" fmla="*/ 0 w 1696"/>
                <a:gd name="T35" fmla="*/ 0 h 3060"/>
                <a:gd name="T36" fmla="*/ 0 w 1696"/>
                <a:gd name="T37" fmla="*/ 0 h 3060"/>
                <a:gd name="T38" fmla="*/ 0 w 1696"/>
                <a:gd name="T39" fmla="*/ 0 h 3060"/>
                <a:gd name="T40" fmla="*/ 0 w 1696"/>
                <a:gd name="T41" fmla="*/ 0 h 3060"/>
                <a:gd name="T42" fmla="*/ 0 w 1696"/>
                <a:gd name="T43" fmla="*/ 0 h 3060"/>
                <a:gd name="T44" fmla="*/ 0 w 1696"/>
                <a:gd name="T45" fmla="*/ 0 h 3060"/>
                <a:gd name="T46" fmla="*/ 0 w 1696"/>
                <a:gd name="T47" fmla="*/ 0 h 3060"/>
                <a:gd name="T48" fmla="*/ 0 w 1696"/>
                <a:gd name="T49" fmla="*/ 0 h 3060"/>
                <a:gd name="T50" fmla="*/ 0 w 1696"/>
                <a:gd name="T51" fmla="*/ 0 h 3060"/>
                <a:gd name="T52" fmla="*/ 0 w 1696"/>
                <a:gd name="T53" fmla="*/ 0 h 3060"/>
                <a:gd name="T54" fmla="*/ 0 w 1696"/>
                <a:gd name="T55" fmla="*/ 0 h 3060"/>
                <a:gd name="T56" fmla="*/ 0 w 1696"/>
                <a:gd name="T57" fmla="*/ 0 h 3060"/>
                <a:gd name="T58" fmla="*/ 0 w 1696"/>
                <a:gd name="T59" fmla="*/ 0 h 3060"/>
                <a:gd name="T60" fmla="*/ 0 w 1696"/>
                <a:gd name="T61" fmla="*/ 0 h 3060"/>
                <a:gd name="T62" fmla="*/ 0 w 1696"/>
                <a:gd name="T63" fmla="*/ 0 h 3060"/>
                <a:gd name="T64" fmla="*/ 0 w 1696"/>
                <a:gd name="T65" fmla="*/ 0 h 3060"/>
                <a:gd name="T66" fmla="*/ 0 w 1696"/>
                <a:gd name="T67" fmla="*/ 0 h 3060"/>
                <a:gd name="T68" fmla="*/ 0 w 1696"/>
                <a:gd name="T69" fmla="*/ 0 h 3060"/>
                <a:gd name="T70" fmla="*/ 0 w 1696"/>
                <a:gd name="T71" fmla="*/ 0 h 3060"/>
                <a:gd name="T72" fmla="*/ 0 w 1696"/>
                <a:gd name="T73" fmla="*/ 0 h 3060"/>
                <a:gd name="T74" fmla="*/ 0 w 1696"/>
                <a:gd name="T75" fmla="*/ 0 h 3060"/>
                <a:gd name="T76" fmla="*/ 0 w 1696"/>
                <a:gd name="T77" fmla="*/ 0 h 3060"/>
                <a:gd name="T78" fmla="*/ 0 w 1696"/>
                <a:gd name="T79" fmla="*/ 0 h 3060"/>
                <a:gd name="T80" fmla="*/ 0 w 1696"/>
                <a:gd name="T81" fmla="*/ 0 h 3060"/>
                <a:gd name="T82" fmla="*/ 0 w 1696"/>
                <a:gd name="T83" fmla="*/ 0 h 3060"/>
                <a:gd name="T84" fmla="*/ 0 w 1696"/>
                <a:gd name="T85" fmla="*/ 0 h 3060"/>
                <a:gd name="T86" fmla="*/ 0 w 1696"/>
                <a:gd name="T87" fmla="*/ 0 h 3060"/>
                <a:gd name="T88" fmla="*/ 0 w 1696"/>
                <a:gd name="T89" fmla="*/ 0 h 3060"/>
                <a:gd name="T90" fmla="*/ 0 w 1696"/>
                <a:gd name="T91" fmla="*/ 0 h 3060"/>
                <a:gd name="T92" fmla="*/ 0 w 1696"/>
                <a:gd name="T93" fmla="*/ 0 h 306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696"/>
                <a:gd name="T142" fmla="*/ 0 h 3060"/>
                <a:gd name="T143" fmla="*/ 1696 w 1696"/>
                <a:gd name="T144" fmla="*/ 3060 h 306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696" h="3060">
                  <a:moveTo>
                    <a:pt x="1497" y="3060"/>
                  </a:moveTo>
                  <a:lnTo>
                    <a:pt x="1307" y="2779"/>
                  </a:lnTo>
                  <a:lnTo>
                    <a:pt x="1194" y="2666"/>
                  </a:lnTo>
                  <a:lnTo>
                    <a:pt x="1211" y="2343"/>
                  </a:lnTo>
                  <a:lnTo>
                    <a:pt x="1016" y="1795"/>
                  </a:lnTo>
                  <a:lnTo>
                    <a:pt x="984" y="1407"/>
                  </a:lnTo>
                  <a:lnTo>
                    <a:pt x="694" y="1182"/>
                  </a:lnTo>
                  <a:lnTo>
                    <a:pt x="662" y="1036"/>
                  </a:lnTo>
                  <a:lnTo>
                    <a:pt x="516" y="1085"/>
                  </a:lnTo>
                  <a:lnTo>
                    <a:pt x="533" y="1246"/>
                  </a:lnTo>
                  <a:lnTo>
                    <a:pt x="549" y="1262"/>
                  </a:lnTo>
                  <a:lnTo>
                    <a:pt x="435" y="1272"/>
                  </a:lnTo>
                  <a:lnTo>
                    <a:pt x="339" y="1191"/>
                  </a:lnTo>
                  <a:lnTo>
                    <a:pt x="249" y="1085"/>
                  </a:lnTo>
                  <a:lnTo>
                    <a:pt x="168" y="1068"/>
                  </a:lnTo>
                  <a:lnTo>
                    <a:pt x="151" y="988"/>
                  </a:lnTo>
                  <a:lnTo>
                    <a:pt x="49" y="959"/>
                  </a:lnTo>
                  <a:lnTo>
                    <a:pt x="0" y="858"/>
                  </a:lnTo>
                  <a:lnTo>
                    <a:pt x="104" y="794"/>
                  </a:lnTo>
                  <a:lnTo>
                    <a:pt x="151" y="691"/>
                  </a:lnTo>
                  <a:lnTo>
                    <a:pt x="378" y="519"/>
                  </a:lnTo>
                  <a:lnTo>
                    <a:pt x="475" y="440"/>
                  </a:lnTo>
                  <a:lnTo>
                    <a:pt x="652" y="400"/>
                  </a:lnTo>
                  <a:lnTo>
                    <a:pt x="717" y="585"/>
                  </a:lnTo>
                  <a:lnTo>
                    <a:pt x="855" y="498"/>
                  </a:lnTo>
                  <a:lnTo>
                    <a:pt x="1007" y="481"/>
                  </a:lnTo>
                  <a:lnTo>
                    <a:pt x="1135" y="78"/>
                  </a:lnTo>
                  <a:lnTo>
                    <a:pt x="1294" y="0"/>
                  </a:lnTo>
                  <a:lnTo>
                    <a:pt x="1500" y="601"/>
                  </a:lnTo>
                  <a:lnTo>
                    <a:pt x="1582" y="729"/>
                  </a:lnTo>
                  <a:lnTo>
                    <a:pt x="1339" y="811"/>
                  </a:lnTo>
                  <a:lnTo>
                    <a:pt x="1275" y="1053"/>
                  </a:lnTo>
                  <a:lnTo>
                    <a:pt x="1339" y="1197"/>
                  </a:lnTo>
                  <a:lnTo>
                    <a:pt x="1226" y="1229"/>
                  </a:lnTo>
                  <a:lnTo>
                    <a:pt x="1323" y="1392"/>
                  </a:lnTo>
                  <a:lnTo>
                    <a:pt x="1211" y="1504"/>
                  </a:lnTo>
                  <a:lnTo>
                    <a:pt x="1533" y="1956"/>
                  </a:lnTo>
                  <a:lnTo>
                    <a:pt x="1646" y="1843"/>
                  </a:lnTo>
                  <a:lnTo>
                    <a:pt x="1696" y="1914"/>
                  </a:lnTo>
                  <a:lnTo>
                    <a:pt x="1465" y="2213"/>
                  </a:lnTo>
                  <a:lnTo>
                    <a:pt x="1580" y="2461"/>
                  </a:lnTo>
                  <a:lnTo>
                    <a:pt x="1531" y="2560"/>
                  </a:lnTo>
                  <a:lnTo>
                    <a:pt x="1416" y="2593"/>
                  </a:lnTo>
                  <a:lnTo>
                    <a:pt x="1431" y="2741"/>
                  </a:lnTo>
                  <a:lnTo>
                    <a:pt x="1614" y="2741"/>
                  </a:lnTo>
                  <a:lnTo>
                    <a:pt x="1630" y="2890"/>
                  </a:lnTo>
                  <a:lnTo>
                    <a:pt x="1497" y="3060"/>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78" name="Freeform 83"/>
            <p:cNvSpPr>
              <a:spLocks noChangeAspect="1" noEditPoints="1"/>
            </p:cNvSpPr>
            <p:nvPr/>
          </p:nvSpPr>
          <p:spPr bwMode="auto">
            <a:xfrm rot="815464">
              <a:off x="3887779" y="3564053"/>
              <a:ext cx="1038233" cy="1817620"/>
            </a:xfrm>
            <a:custGeom>
              <a:avLst/>
              <a:gdLst>
                <a:gd name="T0" fmla="*/ 0 w 2548"/>
                <a:gd name="T1" fmla="*/ 0 h 4443"/>
                <a:gd name="T2" fmla="*/ 0 w 2548"/>
                <a:gd name="T3" fmla="*/ 0 h 4443"/>
                <a:gd name="T4" fmla="*/ 0 w 2548"/>
                <a:gd name="T5" fmla="*/ 0 h 4443"/>
                <a:gd name="T6" fmla="*/ 0 w 2548"/>
                <a:gd name="T7" fmla="*/ 0 h 4443"/>
                <a:gd name="T8" fmla="*/ 0 w 2548"/>
                <a:gd name="T9" fmla="*/ 0 h 4443"/>
                <a:gd name="T10" fmla="*/ 0 w 2548"/>
                <a:gd name="T11" fmla="*/ 0 h 4443"/>
                <a:gd name="T12" fmla="*/ 0 w 2548"/>
                <a:gd name="T13" fmla="*/ 0 h 4443"/>
                <a:gd name="T14" fmla="*/ 0 w 2548"/>
                <a:gd name="T15" fmla="*/ 0 h 4443"/>
                <a:gd name="T16" fmla="*/ 0 w 2548"/>
                <a:gd name="T17" fmla="*/ 0 h 4443"/>
                <a:gd name="T18" fmla="*/ 0 w 2548"/>
                <a:gd name="T19" fmla="*/ 0 h 4443"/>
                <a:gd name="T20" fmla="*/ 0 w 2548"/>
                <a:gd name="T21" fmla="*/ 0 h 4443"/>
                <a:gd name="T22" fmla="*/ 0 w 2548"/>
                <a:gd name="T23" fmla="*/ 0 h 4443"/>
                <a:gd name="T24" fmla="*/ 0 w 2548"/>
                <a:gd name="T25" fmla="*/ 0 h 4443"/>
                <a:gd name="T26" fmla="*/ 0 w 2548"/>
                <a:gd name="T27" fmla="*/ 0 h 4443"/>
                <a:gd name="T28" fmla="*/ 0 w 2548"/>
                <a:gd name="T29" fmla="*/ 0 h 4443"/>
                <a:gd name="T30" fmla="*/ 0 w 2548"/>
                <a:gd name="T31" fmla="*/ 0 h 4443"/>
                <a:gd name="T32" fmla="*/ 0 w 2548"/>
                <a:gd name="T33" fmla="*/ 0 h 4443"/>
                <a:gd name="T34" fmla="*/ 0 w 2548"/>
                <a:gd name="T35" fmla="*/ 0 h 4443"/>
                <a:gd name="T36" fmla="*/ 0 w 2548"/>
                <a:gd name="T37" fmla="*/ 0 h 4443"/>
                <a:gd name="T38" fmla="*/ 0 w 2548"/>
                <a:gd name="T39" fmla="*/ 0 h 4443"/>
                <a:gd name="T40" fmla="*/ 0 w 2548"/>
                <a:gd name="T41" fmla="*/ 0 h 4443"/>
                <a:gd name="T42" fmla="*/ 0 w 2548"/>
                <a:gd name="T43" fmla="*/ 0 h 4443"/>
                <a:gd name="T44" fmla="*/ 0 w 2548"/>
                <a:gd name="T45" fmla="*/ 0 h 4443"/>
                <a:gd name="T46" fmla="*/ 0 w 2548"/>
                <a:gd name="T47" fmla="*/ 0 h 4443"/>
                <a:gd name="T48" fmla="*/ 0 w 2548"/>
                <a:gd name="T49" fmla="*/ 0 h 4443"/>
                <a:gd name="T50" fmla="*/ 0 w 2548"/>
                <a:gd name="T51" fmla="*/ 0 h 4443"/>
                <a:gd name="T52" fmla="*/ 0 w 2548"/>
                <a:gd name="T53" fmla="*/ 0 h 4443"/>
                <a:gd name="T54" fmla="*/ 0 w 2548"/>
                <a:gd name="T55" fmla="*/ 0 h 4443"/>
                <a:gd name="T56" fmla="*/ 0 w 2548"/>
                <a:gd name="T57" fmla="*/ 0 h 4443"/>
                <a:gd name="T58" fmla="*/ 0 w 2548"/>
                <a:gd name="T59" fmla="*/ 0 h 4443"/>
                <a:gd name="T60" fmla="*/ 0 w 2548"/>
                <a:gd name="T61" fmla="*/ 0 h 4443"/>
                <a:gd name="T62" fmla="*/ 0 w 2548"/>
                <a:gd name="T63" fmla="*/ 0 h 4443"/>
                <a:gd name="T64" fmla="*/ 0 w 2548"/>
                <a:gd name="T65" fmla="*/ 0 h 4443"/>
                <a:gd name="T66" fmla="*/ 0 w 2548"/>
                <a:gd name="T67" fmla="*/ 0 h 4443"/>
                <a:gd name="T68" fmla="*/ 0 w 2548"/>
                <a:gd name="T69" fmla="*/ 0 h 4443"/>
                <a:gd name="T70" fmla="*/ 0 w 2548"/>
                <a:gd name="T71" fmla="*/ 0 h 4443"/>
                <a:gd name="T72" fmla="*/ 0 w 2548"/>
                <a:gd name="T73" fmla="*/ 0 h 4443"/>
                <a:gd name="T74" fmla="*/ 0 w 2548"/>
                <a:gd name="T75" fmla="*/ 0 h 4443"/>
                <a:gd name="T76" fmla="*/ 0 w 2548"/>
                <a:gd name="T77" fmla="*/ 0 h 4443"/>
                <a:gd name="T78" fmla="*/ 0 w 2548"/>
                <a:gd name="T79" fmla="*/ 0 h 4443"/>
                <a:gd name="T80" fmla="*/ 0 w 2548"/>
                <a:gd name="T81" fmla="*/ 0 h 4443"/>
                <a:gd name="T82" fmla="*/ 0 w 2548"/>
                <a:gd name="T83" fmla="*/ 0 h 4443"/>
                <a:gd name="T84" fmla="*/ 0 w 2548"/>
                <a:gd name="T85" fmla="*/ 0 h 4443"/>
                <a:gd name="T86" fmla="*/ 0 w 2548"/>
                <a:gd name="T87" fmla="*/ 0 h 4443"/>
                <a:gd name="T88" fmla="*/ 0 w 2548"/>
                <a:gd name="T89" fmla="*/ 0 h 4443"/>
                <a:gd name="T90" fmla="*/ 0 w 2548"/>
                <a:gd name="T91" fmla="*/ 0 h 4443"/>
                <a:gd name="T92" fmla="*/ 0 w 2548"/>
                <a:gd name="T93" fmla="*/ 0 h 4443"/>
                <a:gd name="T94" fmla="*/ 0 w 2548"/>
                <a:gd name="T95" fmla="*/ 0 h 4443"/>
                <a:gd name="T96" fmla="*/ 0 w 2548"/>
                <a:gd name="T97" fmla="*/ 0 h 4443"/>
                <a:gd name="T98" fmla="*/ 0 w 2548"/>
                <a:gd name="T99" fmla="*/ 0 h 4443"/>
                <a:gd name="T100" fmla="*/ 0 w 2548"/>
                <a:gd name="T101" fmla="*/ 0 h 4443"/>
                <a:gd name="T102" fmla="*/ 0 w 2548"/>
                <a:gd name="T103" fmla="*/ 0 h 4443"/>
                <a:gd name="T104" fmla="*/ 0 w 2548"/>
                <a:gd name="T105" fmla="*/ 0 h 4443"/>
                <a:gd name="T106" fmla="*/ 0 w 2548"/>
                <a:gd name="T107" fmla="*/ 0 h 4443"/>
                <a:gd name="T108" fmla="*/ 0 w 2548"/>
                <a:gd name="T109" fmla="*/ 0 h 4443"/>
                <a:gd name="T110" fmla="*/ 0 w 2548"/>
                <a:gd name="T111" fmla="*/ 0 h 4443"/>
                <a:gd name="T112" fmla="*/ 0 w 2548"/>
                <a:gd name="T113" fmla="*/ 0 h 4443"/>
                <a:gd name="T114" fmla="*/ 0 w 2548"/>
                <a:gd name="T115" fmla="*/ 0 h 4443"/>
                <a:gd name="T116" fmla="*/ 0 w 2548"/>
                <a:gd name="T117" fmla="*/ 0 h 444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548"/>
                <a:gd name="T178" fmla="*/ 0 h 4443"/>
                <a:gd name="T179" fmla="*/ 2548 w 2548"/>
                <a:gd name="T180" fmla="*/ 4443 h 444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548" h="4443">
                  <a:moveTo>
                    <a:pt x="903" y="4331"/>
                  </a:moveTo>
                  <a:lnTo>
                    <a:pt x="839" y="4356"/>
                  </a:lnTo>
                  <a:lnTo>
                    <a:pt x="985" y="4218"/>
                  </a:lnTo>
                  <a:lnTo>
                    <a:pt x="1091" y="4163"/>
                  </a:lnTo>
                  <a:lnTo>
                    <a:pt x="1074" y="4066"/>
                  </a:lnTo>
                  <a:lnTo>
                    <a:pt x="1146" y="4049"/>
                  </a:lnTo>
                  <a:lnTo>
                    <a:pt x="1064" y="3879"/>
                  </a:lnTo>
                  <a:lnTo>
                    <a:pt x="1032" y="3701"/>
                  </a:lnTo>
                  <a:lnTo>
                    <a:pt x="854" y="3550"/>
                  </a:lnTo>
                  <a:lnTo>
                    <a:pt x="720" y="3566"/>
                  </a:lnTo>
                  <a:lnTo>
                    <a:pt x="639" y="3453"/>
                  </a:lnTo>
                  <a:lnTo>
                    <a:pt x="591" y="3476"/>
                  </a:lnTo>
                  <a:lnTo>
                    <a:pt x="639" y="3453"/>
                  </a:lnTo>
                  <a:lnTo>
                    <a:pt x="735" y="3324"/>
                  </a:lnTo>
                  <a:lnTo>
                    <a:pt x="614" y="3169"/>
                  </a:lnTo>
                  <a:lnTo>
                    <a:pt x="606" y="3099"/>
                  </a:lnTo>
                  <a:lnTo>
                    <a:pt x="606" y="3001"/>
                  </a:lnTo>
                  <a:lnTo>
                    <a:pt x="726" y="2904"/>
                  </a:lnTo>
                  <a:lnTo>
                    <a:pt x="703" y="2807"/>
                  </a:lnTo>
                  <a:lnTo>
                    <a:pt x="526" y="2727"/>
                  </a:lnTo>
                  <a:lnTo>
                    <a:pt x="565" y="2597"/>
                  </a:lnTo>
                  <a:lnTo>
                    <a:pt x="688" y="2508"/>
                  </a:lnTo>
                  <a:lnTo>
                    <a:pt x="671" y="2453"/>
                  </a:lnTo>
                  <a:lnTo>
                    <a:pt x="526" y="2444"/>
                  </a:lnTo>
                  <a:lnTo>
                    <a:pt x="478" y="2330"/>
                  </a:lnTo>
                  <a:lnTo>
                    <a:pt x="339" y="2259"/>
                  </a:lnTo>
                  <a:lnTo>
                    <a:pt x="122" y="2275"/>
                  </a:lnTo>
                  <a:lnTo>
                    <a:pt x="139" y="2120"/>
                  </a:lnTo>
                  <a:lnTo>
                    <a:pt x="97" y="2050"/>
                  </a:lnTo>
                  <a:lnTo>
                    <a:pt x="129" y="1959"/>
                  </a:lnTo>
                  <a:lnTo>
                    <a:pt x="317" y="1862"/>
                  </a:lnTo>
                  <a:lnTo>
                    <a:pt x="323" y="1808"/>
                  </a:lnTo>
                  <a:lnTo>
                    <a:pt x="156" y="1734"/>
                  </a:lnTo>
                  <a:lnTo>
                    <a:pt x="145" y="1607"/>
                  </a:lnTo>
                  <a:lnTo>
                    <a:pt x="188" y="1501"/>
                  </a:lnTo>
                  <a:lnTo>
                    <a:pt x="317" y="1410"/>
                  </a:lnTo>
                  <a:lnTo>
                    <a:pt x="235" y="1249"/>
                  </a:lnTo>
                  <a:lnTo>
                    <a:pt x="371" y="1120"/>
                  </a:lnTo>
                  <a:lnTo>
                    <a:pt x="339" y="969"/>
                  </a:lnTo>
                  <a:lnTo>
                    <a:pt x="194" y="904"/>
                  </a:lnTo>
                  <a:lnTo>
                    <a:pt x="203" y="742"/>
                  </a:lnTo>
                  <a:lnTo>
                    <a:pt x="80" y="620"/>
                  </a:lnTo>
                  <a:lnTo>
                    <a:pt x="107" y="443"/>
                  </a:lnTo>
                  <a:lnTo>
                    <a:pt x="10" y="297"/>
                  </a:lnTo>
                  <a:lnTo>
                    <a:pt x="65" y="200"/>
                  </a:lnTo>
                  <a:lnTo>
                    <a:pt x="0" y="97"/>
                  </a:lnTo>
                  <a:lnTo>
                    <a:pt x="129" y="0"/>
                  </a:lnTo>
                  <a:lnTo>
                    <a:pt x="140" y="57"/>
                  </a:lnTo>
                  <a:lnTo>
                    <a:pt x="150" y="187"/>
                  </a:lnTo>
                  <a:lnTo>
                    <a:pt x="239" y="233"/>
                  </a:lnTo>
                  <a:lnTo>
                    <a:pt x="331" y="48"/>
                  </a:lnTo>
                  <a:lnTo>
                    <a:pt x="437" y="136"/>
                  </a:lnTo>
                  <a:lnTo>
                    <a:pt x="513" y="253"/>
                  </a:lnTo>
                  <a:lnTo>
                    <a:pt x="713" y="210"/>
                  </a:lnTo>
                  <a:lnTo>
                    <a:pt x="890" y="265"/>
                  </a:lnTo>
                  <a:lnTo>
                    <a:pt x="894" y="340"/>
                  </a:lnTo>
                  <a:lnTo>
                    <a:pt x="778" y="525"/>
                  </a:lnTo>
                  <a:lnTo>
                    <a:pt x="668" y="551"/>
                  </a:lnTo>
                  <a:lnTo>
                    <a:pt x="702" y="687"/>
                  </a:lnTo>
                  <a:lnTo>
                    <a:pt x="629" y="772"/>
                  </a:lnTo>
                  <a:lnTo>
                    <a:pt x="702" y="836"/>
                  </a:lnTo>
                  <a:lnTo>
                    <a:pt x="668" y="980"/>
                  </a:lnTo>
                  <a:lnTo>
                    <a:pt x="983" y="1095"/>
                  </a:lnTo>
                  <a:lnTo>
                    <a:pt x="1109" y="1280"/>
                  </a:lnTo>
                  <a:lnTo>
                    <a:pt x="1010" y="1329"/>
                  </a:lnTo>
                  <a:lnTo>
                    <a:pt x="961" y="1556"/>
                  </a:lnTo>
                  <a:lnTo>
                    <a:pt x="877" y="1582"/>
                  </a:lnTo>
                  <a:lnTo>
                    <a:pt x="785" y="1680"/>
                  </a:lnTo>
                  <a:lnTo>
                    <a:pt x="927" y="1784"/>
                  </a:lnTo>
                  <a:lnTo>
                    <a:pt x="868" y="1865"/>
                  </a:lnTo>
                  <a:lnTo>
                    <a:pt x="967" y="2069"/>
                  </a:lnTo>
                  <a:lnTo>
                    <a:pt x="1132" y="1988"/>
                  </a:lnTo>
                  <a:lnTo>
                    <a:pt x="1192" y="1890"/>
                  </a:lnTo>
                  <a:lnTo>
                    <a:pt x="1282" y="1956"/>
                  </a:lnTo>
                  <a:lnTo>
                    <a:pt x="1480" y="1962"/>
                  </a:lnTo>
                  <a:lnTo>
                    <a:pt x="1480" y="2237"/>
                  </a:lnTo>
                  <a:lnTo>
                    <a:pt x="1563" y="2335"/>
                  </a:lnTo>
                  <a:lnTo>
                    <a:pt x="1787" y="2318"/>
                  </a:lnTo>
                  <a:lnTo>
                    <a:pt x="2043" y="2249"/>
                  </a:lnTo>
                  <a:lnTo>
                    <a:pt x="2134" y="2156"/>
                  </a:lnTo>
                  <a:lnTo>
                    <a:pt x="2251" y="2217"/>
                  </a:lnTo>
                  <a:lnTo>
                    <a:pt x="2456" y="2199"/>
                  </a:lnTo>
                  <a:lnTo>
                    <a:pt x="2535" y="2281"/>
                  </a:lnTo>
                  <a:lnTo>
                    <a:pt x="2548" y="2491"/>
                  </a:lnTo>
                  <a:lnTo>
                    <a:pt x="2381" y="2669"/>
                  </a:lnTo>
                  <a:lnTo>
                    <a:pt x="2355" y="2824"/>
                  </a:lnTo>
                  <a:lnTo>
                    <a:pt x="2306" y="2815"/>
                  </a:lnTo>
                  <a:lnTo>
                    <a:pt x="2219" y="2685"/>
                  </a:lnTo>
                  <a:lnTo>
                    <a:pt x="2162" y="2679"/>
                  </a:lnTo>
                  <a:lnTo>
                    <a:pt x="2139" y="2766"/>
                  </a:lnTo>
                  <a:lnTo>
                    <a:pt x="1935" y="2792"/>
                  </a:lnTo>
                  <a:lnTo>
                    <a:pt x="1946" y="2879"/>
                  </a:lnTo>
                  <a:lnTo>
                    <a:pt x="1848" y="2968"/>
                  </a:lnTo>
                  <a:lnTo>
                    <a:pt x="1952" y="3088"/>
                  </a:lnTo>
                  <a:lnTo>
                    <a:pt x="1967" y="3250"/>
                  </a:lnTo>
                  <a:lnTo>
                    <a:pt x="1855" y="3330"/>
                  </a:lnTo>
                  <a:lnTo>
                    <a:pt x="1848" y="3663"/>
                  </a:lnTo>
                  <a:lnTo>
                    <a:pt x="1694" y="3695"/>
                  </a:lnTo>
                  <a:lnTo>
                    <a:pt x="1704" y="3765"/>
                  </a:lnTo>
                  <a:lnTo>
                    <a:pt x="1848" y="3873"/>
                  </a:lnTo>
                  <a:lnTo>
                    <a:pt x="1855" y="3873"/>
                  </a:lnTo>
                  <a:lnTo>
                    <a:pt x="1833" y="3921"/>
                  </a:lnTo>
                  <a:lnTo>
                    <a:pt x="1672" y="3975"/>
                  </a:lnTo>
                  <a:lnTo>
                    <a:pt x="1509" y="4137"/>
                  </a:lnTo>
                  <a:lnTo>
                    <a:pt x="1420" y="4324"/>
                  </a:lnTo>
                  <a:lnTo>
                    <a:pt x="1333" y="4356"/>
                  </a:lnTo>
                  <a:lnTo>
                    <a:pt x="1268" y="4443"/>
                  </a:lnTo>
                  <a:lnTo>
                    <a:pt x="977" y="4405"/>
                  </a:lnTo>
                  <a:lnTo>
                    <a:pt x="903" y="4331"/>
                  </a:lnTo>
                  <a:close/>
                  <a:moveTo>
                    <a:pt x="662" y="3768"/>
                  </a:moveTo>
                  <a:lnTo>
                    <a:pt x="581" y="3743"/>
                  </a:lnTo>
                  <a:lnTo>
                    <a:pt x="662" y="3768"/>
                  </a:lnTo>
                  <a:close/>
                  <a:moveTo>
                    <a:pt x="646" y="3598"/>
                  </a:moveTo>
                  <a:lnTo>
                    <a:pt x="591" y="3566"/>
                  </a:lnTo>
                  <a:lnTo>
                    <a:pt x="646" y="3598"/>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79" name="Freeform 84"/>
            <p:cNvSpPr>
              <a:spLocks noChangeAspect="1"/>
            </p:cNvSpPr>
            <p:nvPr/>
          </p:nvSpPr>
          <p:spPr bwMode="auto">
            <a:xfrm rot="815464">
              <a:off x="2274867" y="3416421"/>
              <a:ext cx="519116" cy="565129"/>
            </a:xfrm>
            <a:custGeom>
              <a:avLst/>
              <a:gdLst>
                <a:gd name="T0" fmla="*/ 0 w 1264"/>
                <a:gd name="T1" fmla="*/ 0 h 1381"/>
                <a:gd name="T2" fmla="*/ 0 w 1264"/>
                <a:gd name="T3" fmla="*/ 0 h 1381"/>
                <a:gd name="T4" fmla="*/ 0 w 1264"/>
                <a:gd name="T5" fmla="*/ 0 h 1381"/>
                <a:gd name="T6" fmla="*/ 0 w 1264"/>
                <a:gd name="T7" fmla="*/ 0 h 1381"/>
                <a:gd name="T8" fmla="*/ 0 w 1264"/>
                <a:gd name="T9" fmla="*/ 0 h 1381"/>
                <a:gd name="T10" fmla="*/ 0 w 1264"/>
                <a:gd name="T11" fmla="*/ 0 h 1381"/>
                <a:gd name="T12" fmla="*/ 0 w 1264"/>
                <a:gd name="T13" fmla="*/ 0 h 1381"/>
                <a:gd name="T14" fmla="*/ 0 w 1264"/>
                <a:gd name="T15" fmla="*/ 0 h 1381"/>
                <a:gd name="T16" fmla="*/ 0 w 1264"/>
                <a:gd name="T17" fmla="*/ 0 h 1381"/>
                <a:gd name="T18" fmla="*/ 0 w 1264"/>
                <a:gd name="T19" fmla="*/ 0 h 1381"/>
                <a:gd name="T20" fmla="*/ 0 w 1264"/>
                <a:gd name="T21" fmla="*/ 0 h 1381"/>
                <a:gd name="T22" fmla="*/ 0 w 1264"/>
                <a:gd name="T23" fmla="*/ 0 h 1381"/>
                <a:gd name="T24" fmla="*/ 0 w 1264"/>
                <a:gd name="T25" fmla="*/ 0 h 1381"/>
                <a:gd name="T26" fmla="*/ 0 w 1264"/>
                <a:gd name="T27" fmla="*/ 0 h 1381"/>
                <a:gd name="T28" fmla="*/ 0 w 1264"/>
                <a:gd name="T29" fmla="*/ 0 h 1381"/>
                <a:gd name="T30" fmla="*/ 0 w 1264"/>
                <a:gd name="T31" fmla="*/ 0 h 1381"/>
                <a:gd name="T32" fmla="*/ 0 w 1264"/>
                <a:gd name="T33" fmla="*/ 0 h 1381"/>
                <a:gd name="T34" fmla="*/ 0 w 1264"/>
                <a:gd name="T35" fmla="*/ 0 h 1381"/>
                <a:gd name="T36" fmla="*/ 0 w 1264"/>
                <a:gd name="T37" fmla="*/ 0 h 1381"/>
                <a:gd name="T38" fmla="*/ 0 w 1264"/>
                <a:gd name="T39" fmla="*/ 0 h 1381"/>
                <a:gd name="T40" fmla="*/ 0 w 1264"/>
                <a:gd name="T41" fmla="*/ 0 h 1381"/>
                <a:gd name="T42" fmla="*/ 0 w 1264"/>
                <a:gd name="T43" fmla="*/ 0 h 1381"/>
                <a:gd name="T44" fmla="*/ 0 w 1264"/>
                <a:gd name="T45" fmla="*/ 0 h 1381"/>
                <a:gd name="T46" fmla="*/ 0 w 1264"/>
                <a:gd name="T47" fmla="*/ 0 h 1381"/>
                <a:gd name="T48" fmla="*/ 0 w 1264"/>
                <a:gd name="T49" fmla="*/ 0 h 1381"/>
                <a:gd name="T50" fmla="*/ 0 w 1264"/>
                <a:gd name="T51" fmla="*/ 0 h 1381"/>
                <a:gd name="T52" fmla="*/ 0 w 1264"/>
                <a:gd name="T53" fmla="*/ 0 h 1381"/>
                <a:gd name="T54" fmla="*/ 0 w 1264"/>
                <a:gd name="T55" fmla="*/ 0 h 1381"/>
                <a:gd name="T56" fmla="*/ 0 w 1264"/>
                <a:gd name="T57" fmla="*/ 0 h 1381"/>
                <a:gd name="T58" fmla="*/ 0 w 1264"/>
                <a:gd name="T59" fmla="*/ 0 h 1381"/>
                <a:gd name="T60" fmla="*/ 0 w 1264"/>
                <a:gd name="T61" fmla="*/ 0 h 1381"/>
                <a:gd name="T62" fmla="*/ 0 w 1264"/>
                <a:gd name="T63" fmla="*/ 0 h 1381"/>
                <a:gd name="T64" fmla="*/ 0 w 1264"/>
                <a:gd name="T65" fmla="*/ 0 h 1381"/>
                <a:gd name="T66" fmla="*/ 0 w 1264"/>
                <a:gd name="T67" fmla="*/ 0 h 1381"/>
                <a:gd name="T68" fmla="*/ 0 w 1264"/>
                <a:gd name="T69" fmla="*/ 0 h 1381"/>
                <a:gd name="T70" fmla="*/ 0 w 1264"/>
                <a:gd name="T71" fmla="*/ 0 h 1381"/>
                <a:gd name="T72" fmla="*/ 0 w 1264"/>
                <a:gd name="T73" fmla="*/ 0 h 1381"/>
                <a:gd name="T74" fmla="*/ 0 w 1264"/>
                <a:gd name="T75" fmla="*/ 0 h 1381"/>
                <a:gd name="T76" fmla="*/ 0 w 1264"/>
                <a:gd name="T77" fmla="*/ 0 h 1381"/>
                <a:gd name="T78" fmla="*/ 0 w 1264"/>
                <a:gd name="T79" fmla="*/ 0 h 1381"/>
                <a:gd name="T80" fmla="*/ 0 w 1264"/>
                <a:gd name="T81" fmla="*/ 0 h 138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264"/>
                <a:gd name="T124" fmla="*/ 0 h 1381"/>
                <a:gd name="T125" fmla="*/ 1264 w 1264"/>
                <a:gd name="T126" fmla="*/ 1381 h 1381"/>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264" h="1381">
                  <a:moveTo>
                    <a:pt x="313" y="598"/>
                  </a:moveTo>
                  <a:lnTo>
                    <a:pt x="345" y="346"/>
                  </a:lnTo>
                  <a:lnTo>
                    <a:pt x="313" y="598"/>
                  </a:lnTo>
                  <a:lnTo>
                    <a:pt x="506" y="630"/>
                  </a:lnTo>
                  <a:lnTo>
                    <a:pt x="602" y="630"/>
                  </a:lnTo>
                  <a:lnTo>
                    <a:pt x="732" y="119"/>
                  </a:lnTo>
                  <a:lnTo>
                    <a:pt x="548" y="49"/>
                  </a:lnTo>
                  <a:lnTo>
                    <a:pt x="532" y="0"/>
                  </a:lnTo>
                  <a:lnTo>
                    <a:pt x="548" y="49"/>
                  </a:lnTo>
                  <a:lnTo>
                    <a:pt x="732" y="119"/>
                  </a:lnTo>
                  <a:lnTo>
                    <a:pt x="1007" y="96"/>
                  </a:lnTo>
                  <a:lnTo>
                    <a:pt x="1264" y="242"/>
                  </a:lnTo>
                  <a:lnTo>
                    <a:pt x="1242" y="435"/>
                  </a:lnTo>
                  <a:lnTo>
                    <a:pt x="1071" y="571"/>
                  </a:lnTo>
                  <a:lnTo>
                    <a:pt x="958" y="636"/>
                  </a:lnTo>
                  <a:lnTo>
                    <a:pt x="926" y="687"/>
                  </a:lnTo>
                  <a:lnTo>
                    <a:pt x="973" y="751"/>
                  </a:lnTo>
                  <a:lnTo>
                    <a:pt x="973" y="839"/>
                  </a:lnTo>
                  <a:lnTo>
                    <a:pt x="941" y="882"/>
                  </a:lnTo>
                  <a:lnTo>
                    <a:pt x="1000" y="914"/>
                  </a:lnTo>
                  <a:lnTo>
                    <a:pt x="967" y="978"/>
                  </a:lnTo>
                  <a:lnTo>
                    <a:pt x="829" y="1016"/>
                  </a:lnTo>
                  <a:lnTo>
                    <a:pt x="806" y="1107"/>
                  </a:lnTo>
                  <a:lnTo>
                    <a:pt x="716" y="1097"/>
                  </a:lnTo>
                  <a:lnTo>
                    <a:pt x="661" y="1123"/>
                  </a:lnTo>
                  <a:lnTo>
                    <a:pt x="629" y="1220"/>
                  </a:lnTo>
                  <a:lnTo>
                    <a:pt x="515" y="1226"/>
                  </a:lnTo>
                  <a:lnTo>
                    <a:pt x="428" y="1381"/>
                  </a:lnTo>
                  <a:lnTo>
                    <a:pt x="329" y="1340"/>
                  </a:lnTo>
                  <a:lnTo>
                    <a:pt x="322" y="1259"/>
                  </a:lnTo>
                  <a:lnTo>
                    <a:pt x="199" y="1259"/>
                  </a:lnTo>
                  <a:lnTo>
                    <a:pt x="184" y="1204"/>
                  </a:lnTo>
                  <a:lnTo>
                    <a:pt x="129" y="1177"/>
                  </a:lnTo>
                  <a:lnTo>
                    <a:pt x="112" y="1113"/>
                  </a:lnTo>
                  <a:lnTo>
                    <a:pt x="80" y="1107"/>
                  </a:lnTo>
                  <a:lnTo>
                    <a:pt x="0" y="1010"/>
                  </a:lnTo>
                  <a:lnTo>
                    <a:pt x="193" y="961"/>
                  </a:lnTo>
                  <a:lnTo>
                    <a:pt x="184" y="806"/>
                  </a:lnTo>
                  <a:lnTo>
                    <a:pt x="248" y="768"/>
                  </a:lnTo>
                  <a:lnTo>
                    <a:pt x="232" y="613"/>
                  </a:lnTo>
                  <a:lnTo>
                    <a:pt x="313" y="598"/>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80" name="Freeform 85"/>
            <p:cNvSpPr>
              <a:spLocks noChangeAspect="1"/>
            </p:cNvSpPr>
            <p:nvPr/>
          </p:nvSpPr>
          <p:spPr bwMode="auto">
            <a:xfrm rot="815464">
              <a:off x="3905241" y="4911790"/>
              <a:ext cx="282577" cy="466708"/>
            </a:xfrm>
            <a:custGeom>
              <a:avLst/>
              <a:gdLst>
                <a:gd name="T0" fmla="*/ 0 w 695"/>
                <a:gd name="T1" fmla="*/ 0 h 1130"/>
                <a:gd name="T2" fmla="*/ 0 w 695"/>
                <a:gd name="T3" fmla="*/ 0 h 1130"/>
                <a:gd name="T4" fmla="*/ 0 w 695"/>
                <a:gd name="T5" fmla="*/ 0 h 1130"/>
                <a:gd name="T6" fmla="*/ 0 w 695"/>
                <a:gd name="T7" fmla="*/ 0 h 1130"/>
                <a:gd name="T8" fmla="*/ 0 w 695"/>
                <a:gd name="T9" fmla="*/ 0 h 1130"/>
                <a:gd name="T10" fmla="*/ 0 w 695"/>
                <a:gd name="T11" fmla="*/ 0 h 1130"/>
                <a:gd name="T12" fmla="*/ 0 w 695"/>
                <a:gd name="T13" fmla="*/ 0 h 1130"/>
                <a:gd name="T14" fmla="*/ 0 w 695"/>
                <a:gd name="T15" fmla="*/ 0 h 1130"/>
                <a:gd name="T16" fmla="*/ 0 w 695"/>
                <a:gd name="T17" fmla="*/ 0 h 1130"/>
                <a:gd name="T18" fmla="*/ 0 w 695"/>
                <a:gd name="T19" fmla="*/ 0 h 1130"/>
                <a:gd name="T20" fmla="*/ 0 w 695"/>
                <a:gd name="T21" fmla="*/ 0 h 1130"/>
                <a:gd name="T22" fmla="*/ 0 w 695"/>
                <a:gd name="T23" fmla="*/ 0 h 1130"/>
                <a:gd name="T24" fmla="*/ 0 w 695"/>
                <a:gd name="T25" fmla="*/ 0 h 1130"/>
                <a:gd name="T26" fmla="*/ 0 w 695"/>
                <a:gd name="T27" fmla="*/ 0 h 1130"/>
                <a:gd name="T28" fmla="*/ 0 w 695"/>
                <a:gd name="T29" fmla="*/ 0 h 1130"/>
                <a:gd name="T30" fmla="*/ 0 w 695"/>
                <a:gd name="T31" fmla="*/ 0 h 1130"/>
                <a:gd name="T32" fmla="*/ 0 w 695"/>
                <a:gd name="T33" fmla="*/ 0 h 1130"/>
                <a:gd name="T34" fmla="*/ 0 w 695"/>
                <a:gd name="T35" fmla="*/ 0 h 1130"/>
                <a:gd name="T36" fmla="*/ 0 w 695"/>
                <a:gd name="T37" fmla="*/ 0 h 1130"/>
                <a:gd name="T38" fmla="*/ 0 w 695"/>
                <a:gd name="T39" fmla="*/ 0 h 1130"/>
                <a:gd name="T40" fmla="*/ 0 w 695"/>
                <a:gd name="T41" fmla="*/ 0 h 1130"/>
                <a:gd name="T42" fmla="*/ 0 w 695"/>
                <a:gd name="T43" fmla="*/ 0 h 1130"/>
                <a:gd name="T44" fmla="*/ 0 w 695"/>
                <a:gd name="T45" fmla="*/ 0 h 1130"/>
                <a:gd name="T46" fmla="*/ 0 w 695"/>
                <a:gd name="T47" fmla="*/ 0 h 113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95"/>
                <a:gd name="T73" fmla="*/ 0 h 1130"/>
                <a:gd name="T74" fmla="*/ 695 w 695"/>
                <a:gd name="T75" fmla="*/ 1130 h 113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95" h="1130">
                  <a:moveTo>
                    <a:pt x="462" y="867"/>
                  </a:moveTo>
                  <a:lnTo>
                    <a:pt x="534" y="765"/>
                  </a:lnTo>
                  <a:lnTo>
                    <a:pt x="640" y="710"/>
                  </a:lnTo>
                  <a:lnTo>
                    <a:pt x="623" y="613"/>
                  </a:lnTo>
                  <a:lnTo>
                    <a:pt x="695" y="596"/>
                  </a:lnTo>
                  <a:lnTo>
                    <a:pt x="613" y="426"/>
                  </a:lnTo>
                  <a:lnTo>
                    <a:pt x="581" y="248"/>
                  </a:lnTo>
                  <a:lnTo>
                    <a:pt x="403" y="97"/>
                  </a:lnTo>
                  <a:lnTo>
                    <a:pt x="269" y="113"/>
                  </a:lnTo>
                  <a:lnTo>
                    <a:pt x="188" y="0"/>
                  </a:lnTo>
                  <a:lnTo>
                    <a:pt x="140" y="23"/>
                  </a:lnTo>
                  <a:lnTo>
                    <a:pt x="140" y="113"/>
                  </a:lnTo>
                  <a:lnTo>
                    <a:pt x="195" y="145"/>
                  </a:lnTo>
                  <a:lnTo>
                    <a:pt x="130" y="242"/>
                  </a:lnTo>
                  <a:lnTo>
                    <a:pt x="130" y="290"/>
                  </a:lnTo>
                  <a:lnTo>
                    <a:pt x="237" y="322"/>
                  </a:lnTo>
                  <a:lnTo>
                    <a:pt x="204" y="507"/>
                  </a:lnTo>
                  <a:lnTo>
                    <a:pt x="252" y="651"/>
                  </a:lnTo>
                  <a:lnTo>
                    <a:pt x="0" y="1000"/>
                  </a:lnTo>
                  <a:lnTo>
                    <a:pt x="123" y="1130"/>
                  </a:lnTo>
                  <a:lnTo>
                    <a:pt x="163" y="1039"/>
                  </a:lnTo>
                  <a:lnTo>
                    <a:pt x="307" y="1022"/>
                  </a:lnTo>
                  <a:lnTo>
                    <a:pt x="388" y="903"/>
                  </a:lnTo>
                  <a:lnTo>
                    <a:pt x="462" y="867"/>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81" name="Freeform 86"/>
            <p:cNvSpPr>
              <a:spLocks noChangeAspect="1" noEditPoints="1"/>
            </p:cNvSpPr>
            <p:nvPr/>
          </p:nvSpPr>
          <p:spPr bwMode="auto">
            <a:xfrm rot="815464">
              <a:off x="3259124" y="4911790"/>
              <a:ext cx="769943" cy="469882"/>
            </a:xfrm>
            <a:custGeom>
              <a:avLst/>
              <a:gdLst>
                <a:gd name="T0" fmla="*/ 0 w 1888"/>
                <a:gd name="T1" fmla="*/ 0 h 1146"/>
                <a:gd name="T2" fmla="*/ 0 w 1888"/>
                <a:gd name="T3" fmla="*/ 0 h 1146"/>
                <a:gd name="T4" fmla="*/ 0 w 1888"/>
                <a:gd name="T5" fmla="*/ 0 h 1146"/>
                <a:gd name="T6" fmla="*/ 0 w 1888"/>
                <a:gd name="T7" fmla="*/ 0 h 1146"/>
                <a:gd name="T8" fmla="*/ 0 w 1888"/>
                <a:gd name="T9" fmla="*/ 0 h 1146"/>
                <a:gd name="T10" fmla="*/ 0 w 1888"/>
                <a:gd name="T11" fmla="*/ 0 h 1146"/>
                <a:gd name="T12" fmla="*/ 0 w 1888"/>
                <a:gd name="T13" fmla="*/ 0 h 1146"/>
                <a:gd name="T14" fmla="*/ 0 w 1888"/>
                <a:gd name="T15" fmla="*/ 0 h 1146"/>
                <a:gd name="T16" fmla="*/ 0 w 1888"/>
                <a:gd name="T17" fmla="*/ 0 h 1146"/>
                <a:gd name="T18" fmla="*/ 0 w 1888"/>
                <a:gd name="T19" fmla="*/ 0 h 1146"/>
                <a:gd name="T20" fmla="*/ 0 w 1888"/>
                <a:gd name="T21" fmla="*/ 0 h 1146"/>
                <a:gd name="T22" fmla="*/ 0 w 1888"/>
                <a:gd name="T23" fmla="*/ 0 h 1146"/>
                <a:gd name="T24" fmla="*/ 0 w 1888"/>
                <a:gd name="T25" fmla="*/ 0 h 1146"/>
                <a:gd name="T26" fmla="*/ 0 w 1888"/>
                <a:gd name="T27" fmla="*/ 0 h 1146"/>
                <a:gd name="T28" fmla="*/ 0 w 1888"/>
                <a:gd name="T29" fmla="*/ 0 h 1146"/>
                <a:gd name="T30" fmla="*/ 0 w 1888"/>
                <a:gd name="T31" fmla="*/ 0 h 1146"/>
                <a:gd name="T32" fmla="*/ 0 w 1888"/>
                <a:gd name="T33" fmla="*/ 0 h 1146"/>
                <a:gd name="T34" fmla="*/ 0 w 1888"/>
                <a:gd name="T35" fmla="*/ 0 h 1146"/>
                <a:gd name="T36" fmla="*/ 0 w 1888"/>
                <a:gd name="T37" fmla="*/ 0 h 1146"/>
                <a:gd name="T38" fmla="*/ 0 w 1888"/>
                <a:gd name="T39" fmla="*/ 0 h 1146"/>
                <a:gd name="T40" fmla="*/ 0 w 1888"/>
                <a:gd name="T41" fmla="*/ 0 h 1146"/>
                <a:gd name="T42" fmla="*/ 0 w 1888"/>
                <a:gd name="T43" fmla="*/ 0 h 1146"/>
                <a:gd name="T44" fmla="*/ 0 w 1888"/>
                <a:gd name="T45" fmla="*/ 0 h 1146"/>
                <a:gd name="T46" fmla="*/ 0 w 1888"/>
                <a:gd name="T47" fmla="*/ 0 h 1146"/>
                <a:gd name="T48" fmla="*/ 0 w 1888"/>
                <a:gd name="T49" fmla="*/ 0 h 1146"/>
                <a:gd name="T50" fmla="*/ 0 w 1888"/>
                <a:gd name="T51" fmla="*/ 0 h 1146"/>
                <a:gd name="T52" fmla="*/ 0 w 1888"/>
                <a:gd name="T53" fmla="*/ 0 h 1146"/>
                <a:gd name="T54" fmla="*/ 0 w 1888"/>
                <a:gd name="T55" fmla="*/ 0 h 1146"/>
                <a:gd name="T56" fmla="*/ 0 w 1888"/>
                <a:gd name="T57" fmla="*/ 0 h 1146"/>
                <a:gd name="T58" fmla="*/ 0 w 1888"/>
                <a:gd name="T59" fmla="*/ 0 h 1146"/>
                <a:gd name="T60" fmla="*/ 0 w 1888"/>
                <a:gd name="T61" fmla="*/ 0 h 1146"/>
                <a:gd name="T62" fmla="*/ 0 w 1888"/>
                <a:gd name="T63" fmla="*/ 0 h 1146"/>
                <a:gd name="T64" fmla="*/ 0 w 1888"/>
                <a:gd name="T65" fmla="*/ 0 h 1146"/>
                <a:gd name="T66" fmla="*/ 0 w 1888"/>
                <a:gd name="T67" fmla="*/ 0 h 1146"/>
                <a:gd name="T68" fmla="*/ 0 w 1888"/>
                <a:gd name="T69" fmla="*/ 0 h 1146"/>
                <a:gd name="T70" fmla="*/ 0 w 1888"/>
                <a:gd name="T71" fmla="*/ 0 h 1146"/>
                <a:gd name="T72" fmla="*/ 0 w 1888"/>
                <a:gd name="T73" fmla="*/ 0 h 1146"/>
                <a:gd name="T74" fmla="*/ 0 w 1888"/>
                <a:gd name="T75" fmla="*/ 0 h 1146"/>
                <a:gd name="T76" fmla="*/ 0 w 1888"/>
                <a:gd name="T77" fmla="*/ 0 h 1146"/>
                <a:gd name="T78" fmla="*/ 0 w 1888"/>
                <a:gd name="T79" fmla="*/ 0 h 1146"/>
                <a:gd name="T80" fmla="*/ 0 w 1888"/>
                <a:gd name="T81" fmla="*/ 0 h 1146"/>
                <a:gd name="T82" fmla="*/ 0 w 1888"/>
                <a:gd name="T83" fmla="*/ 0 h 1146"/>
                <a:gd name="T84" fmla="*/ 0 w 1888"/>
                <a:gd name="T85" fmla="*/ 0 h 1146"/>
                <a:gd name="T86" fmla="*/ 0 w 1888"/>
                <a:gd name="T87" fmla="*/ 0 h 1146"/>
                <a:gd name="T88" fmla="*/ 0 w 1888"/>
                <a:gd name="T89" fmla="*/ 0 h 114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888"/>
                <a:gd name="T136" fmla="*/ 0 h 1146"/>
                <a:gd name="T137" fmla="*/ 1888 w 1888"/>
                <a:gd name="T138" fmla="*/ 1146 h 114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888" h="1146">
                  <a:moveTo>
                    <a:pt x="931" y="1068"/>
                  </a:moveTo>
                  <a:lnTo>
                    <a:pt x="861" y="937"/>
                  </a:lnTo>
                  <a:lnTo>
                    <a:pt x="755" y="926"/>
                  </a:lnTo>
                  <a:lnTo>
                    <a:pt x="513" y="953"/>
                  </a:lnTo>
                  <a:lnTo>
                    <a:pt x="448" y="807"/>
                  </a:lnTo>
                  <a:lnTo>
                    <a:pt x="374" y="782"/>
                  </a:lnTo>
                  <a:lnTo>
                    <a:pt x="309" y="846"/>
                  </a:lnTo>
                  <a:lnTo>
                    <a:pt x="229" y="856"/>
                  </a:lnTo>
                  <a:lnTo>
                    <a:pt x="0" y="136"/>
                  </a:lnTo>
                  <a:lnTo>
                    <a:pt x="77" y="104"/>
                  </a:lnTo>
                  <a:lnTo>
                    <a:pt x="189" y="146"/>
                  </a:lnTo>
                  <a:lnTo>
                    <a:pt x="471" y="0"/>
                  </a:lnTo>
                  <a:lnTo>
                    <a:pt x="615" y="55"/>
                  </a:lnTo>
                  <a:lnTo>
                    <a:pt x="647" y="163"/>
                  </a:lnTo>
                  <a:lnTo>
                    <a:pt x="748" y="218"/>
                  </a:lnTo>
                  <a:lnTo>
                    <a:pt x="851" y="120"/>
                  </a:lnTo>
                  <a:lnTo>
                    <a:pt x="1045" y="120"/>
                  </a:lnTo>
                  <a:lnTo>
                    <a:pt x="1077" y="55"/>
                  </a:lnTo>
                  <a:lnTo>
                    <a:pt x="1151" y="14"/>
                  </a:lnTo>
                  <a:lnTo>
                    <a:pt x="1183" y="0"/>
                  </a:lnTo>
                  <a:lnTo>
                    <a:pt x="1254" y="129"/>
                  </a:lnTo>
                  <a:lnTo>
                    <a:pt x="1416" y="259"/>
                  </a:lnTo>
                  <a:lnTo>
                    <a:pt x="1400" y="388"/>
                  </a:lnTo>
                  <a:lnTo>
                    <a:pt x="1464" y="475"/>
                  </a:lnTo>
                  <a:lnTo>
                    <a:pt x="1461" y="523"/>
                  </a:lnTo>
                  <a:lnTo>
                    <a:pt x="1457" y="555"/>
                  </a:lnTo>
                  <a:lnTo>
                    <a:pt x="1393" y="566"/>
                  </a:lnTo>
                  <a:lnTo>
                    <a:pt x="1328" y="685"/>
                  </a:lnTo>
                  <a:lnTo>
                    <a:pt x="1141" y="797"/>
                  </a:lnTo>
                  <a:lnTo>
                    <a:pt x="990" y="839"/>
                  </a:lnTo>
                  <a:lnTo>
                    <a:pt x="974" y="911"/>
                  </a:lnTo>
                  <a:lnTo>
                    <a:pt x="1005" y="945"/>
                  </a:lnTo>
                  <a:lnTo>
                    <a:pt x="931" y="1068"/>
                  </a:lnTo>
                  <a:close/>
                  <a:moveTo>
                    <a:pt x="1883" y="1089"/>
                  </a:moveTo>
                  <a:lnTo>
                    <a:pt x="1887" y="1091"/>
                  </a:lnTo>
                  <a:lnTo>
                    <a:pt x="1888" y="1093"/>
                  </a:lnTo>
                  <a:lnTo>
                    <a:pt x="1887" y="1097"/>
                  </a:lnTo>
                  <a:lnTo>
                    <a:pt x="1883" y="1102"/>
                  </a:lnTo>
                  <a:lnTo>
                    <a:pt x="1872" y="1110"/>
                  </a:lnTo>
                  <a:lnTo>
                    <a:pt x="1858" y="1121"/>
                  </a:lnTo>
                  <a:lnTo>
                    <a:pt x="1843" y="1130"/>
                  </a:lnTo>
                  <a:lnTo>
                    <a:pt x="1828" y="1137"/>
                  </a:lnTo>
                  <a:lnTo>
                    <a:pt x="1817" y="1143"/>
                  </a:lnTo>
                  <a:lnTo>
                    <a:pt x="1813" y="1146"/>
                  </a:lnTo>
                  <a:lnTo>
                    <a:pt x="1883" y="1089"/>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82" name="Freeform 87"/>
            <p:cNvSpPr>
              <a:spLocks noChangeAspect="1"/>
            </p:cNvSpPr>
            <p:nvPr/>
          </p:nvSpPr>
          <p:spPr bwMode="auto">
            <a:xfrm rot="815464">
              <a:off x="3200386" y="2760808"/>
              <a:ext cx="1076333" cy="1279477"/>
            </a:xfrm>
            <a:custGeom>
              <a:avLst/>
              <a:gdLst>
                <a:gd name="T0" fmla="*/ 0 w 2623"/>
                <a:gd name="T1" fmla="*/ 0 h 3123"/>
                <a:gd name="T2" fmla="*/ 0 w 2623"/>
                <a:gd name="T3" fmla="*/ 0 h 3123"/>
                <a:gd name="T4" fmla="*/ 0 w 2623"/>
                <a:gd name="T5" fmla="*/ 0 h 3123"/>
                <a:gd name="T6" fmla="*/ 0 w 2623"/>
                <a:gd name="T7" fmla="*/ 0 h 3123"/>
                <a:gd name="T8" fmla="*/ 0 w 2623"/>
                <a:gd name="T9" fmla="*/ 0 h 3123"/>
                <a:gd name="T10" fmla="*/ 0 w 2623"/>
                <a:gd name="T11" fmla="*/ 0 h 3123"/>
                <a:gd name="T12" fmla="*/ 0 w 2623"/>
                <a:gd name="T13" fmla="*/ 0 h 3123"/>
                <a:gd name="T14" fmla="*/ 0 w 2623"/>
                <a:gd name="T15" fmla="*/ 0 h 3123"/>
                <a:gd name="T16" fmla="*/ 0 w 2623"/>
                <a:gd name="T17" fmla="*/ 0 h 3123"/>
                <a:gd name="T18" fmla="*/ 0 w 2623"/>
                <a:gd name="T19" fmla="*/ 0 h 3123"/>
                <a:gd name="T20" fmla="*/ 0 w 2623"/>
                <a:gd name="T21" fmla="*/ 0 h 3123"/>
                <a:gd name="T22" fmla="*/ 0 w 2623"/>
                <a:gd name="T23" fmla="*/ 0 h 3123"/>
                <a:gd name="T24" fmla="*/ 0 w 2623"/>
                <a:gd name="T25" fmla="*/ 0 h 3123"/>
                <a:gd name="T26" fmla="*/ 0 w 2623"/>
                <a:gd name="T27" fmla="*/ 0 h 3123"/>
                <a:gd name="T28" fmla="*/ 0 w 2623"/>
                <a:gd name="T29" fmla="*/ 0 h 3123"/>
                <a:gd name="T30" fmla="*/ 0 w 2623"/>
                <a:gd name="T31" fmla="*/ 0 h 3123"/>
                <a:gd name="T32" fmla="*/ 0 w 2623"/>
                <a:gd name="T33" fmla="*/ 0 h 3123"/>
                <a:gd name="T34" fmla="*/ 0 w 2623"/>
                <a:gd name="T35" fmla="*/ 0 h 3123"/>
                <a:gd name="T36" fmla="*/ 0 w 2623"/>
                <a:gd name="T37" fmla="*/ 0 h 3123"/>
                <a:gd name="T38" fmla="*/ 0 w 2623"/>
                <a:gd name="T39" fmla="*/ 0 h 3123"/>
                <a:gd name="T40" fmla="*/ 0 w 2623"/>
                <a:gd name="T41" fmla="*/ 0 h 3123"/>
                <a:gd name="T42" fmla="*/ 0 w 2623"/>
                <a:gd name="T43" fmla="*/ 0 h 3123"/>
                <a:gd name="T44" fmla="*/ 0 w 2623"/>
                <a:gd name="T45" fmla="*/ 0 h 3123"/>
                <a:gd name="T46" fmla="*/ 0 w 2623"/>
                <a:gd name="T47" fmla="*/ 0 h 3123"/>
                <a:gd name="T48" fmla="*/ 0 w 2623"/>
                <a:gd name="T49" fmla="*/ 0 h 3123"/>
                <a:gd name="T50" fmla="*/ 0 w 2623"/>
                <a:gd name="T51" fmla="*/ 0 h 3123"/>
                <a:gd name="T52" fmla="*/ 0 w 2623"/>
                <a:gd name="T53" fmla="*/ 0 h 3123"/>
                <a:gd name="T54" fmla="*/ 0 w 2623"/>
                <a:gd name="T55" fmla="*/ 0 h 3123"/>
                <a:gd name="T56" fmla="*/ 0 w 2623"/>
                <a:gd name="T57" fmla="*/ 0 h 3123"/>
                <a:gd name="T58" fmla="*/ 0 w 2623"/>
                <a:gd name="T59" fmla="*/ 0 h 3123"/>
                <a:gd name="T60" fmla="*/ 0 w 2623"/>
                <a:gd name="T61" fmla="*/ 0 h 3123"/>
                <a:gd name="T62" fmla="*/ 0 w 2623"/>
                <a:gd name="T63" fmla="*/ 0 h 3123"/>
                <a:gd name="T64" fmla="*/ 0 w 2623"/>
                <a:gd name="T65" fmla="*/ 0 h 3123"/>
                <a:gd name="T66" fmla="*/ 0 w 2623"/>
                <a:gd name="T67" fmla="*/ 0 h 3123"/>
                <a:gd name="T68" fmla="*/ 0 w 2623"/>
                <a:gd name="T69" fmla="*/ 0 h 3123"/>
                <a:gd name="T70" fmla="*/ 0 w 2623"/>
                <a:gd name="T71" fmla="*/ 0 h 3123"/>
                <a:gd name="T72" fmla="*/ 0 w 2623"/>
                <a:gd name="T73" fmla="*/ 0 h 3123"/>
                <a:gd name="T74" fmla="*/ 0 w 2623"/>
                <a:gd name="T75" fmla="*/ 0 h 3123"/>
                <a:gd name="T76" fmla="*/ 0 w 2623"/>
                <a:gd name="T77" fmla="*/ 0 h 3123"/>
                <a:gd name="T78" fmla="*/ 0 w 2623"/>
                <a:gd name="T79" fmla="*/ 0 h 3123"/>
                <a:gd name="T80" fmla="*/ 0 w 2623"/>
                <a:gd name="T81" fmla="*/ 0 h 3123"/>
                <a:gd name="T82" fmla="*/ 0 w 2623"/>
                <a:gd name="T83" fmla="*/ 0 h 3123"/>
                <a:gd name="T84" fmla="*/ 0 w 2623"/>
                <a:gd name="T85" fmla="*/ 0 h 3123"/>
                <a:gd name="T86" fmla="*/ 0 w 2623"/>
                <a:gd name="T87" fmla="*/ 0 h 3123"/>
                <a:gd name="T88" fmla="*/ 0 w 2623"/>
                <a:gd name="T89" fmla="*/ 0 h 3123"/>
                <a:gd name="T90" fmla="*/ 0 w 2623"/>
                <a:gd name="T91" fmla="*/ 0 h 3123"/>
                <a:gd name="T92" fmla="*/ 0 w 2623"/>
                <a:gd name="T93" fmla="*/ 0 h 3123"/>
                <a:gd name="T94" fmla="*/ 0 w 2623"/>
                <a:gd name="T95" fmla="*/ 0 h 3123"/>
                <a:gd name="T96" fmla="*/ 0 w 2623"/>
                <a:gd name="T97" fmla="*/ 0 h 3123"/>
                <a:gd name="T98" fmla="*/ 0 w 2623"/>
                <a:gd name="T99" fmla="*/ 0 h 312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623"/>
                <a:gd name="T151" fmla="*/ 0 h 3123"/>
                <a:gd name="T152" fmla="*/ 2623 w 2623"/>
                <a:gd name="T153" fmla="*/ 3123 h 3123"/>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623" h="3123">
                  <a:moveTo>
                    <a:pt x="27" y="1658"/>
                  </a:moveTo>
                  <a:lnTo>
                    <a:pt x="91" y="1626"/>
                  </a:lnTo>
                  <a:lnTo>
                    <a:pt x="275" y="1491"/>
                  </a:lnTo>
                  <a:lnTo>
                    <a:pt x="436" y="1459"/>
                  </a:lnTo>
                  <a:lnTo>
                    <a:pt x="671" y="1296"/>
                  </a:lnTo>
                  <a:lnTo>
                    <a:pt x="623" y="1200"/>
                  </a:lnTo>
                  <a:lnTo>
                    <a:pt x="629" y="1084"/>
                  </a:lnTo>
                  <a:lnTo>
                    <a:pt x="655" y="1078"/>
                  </a:lnTo>
                  <a:lnTo>
                    <a:pt x="693" y="1001"/>
                  </a:lnTo>
                  <a:lnTo>
                    <a:pt x="623" y="942"/>
                  </a:lnTo>
                  <a:lnTo>
                    <a:pt x="693" y="878"/>
                  </a:lnTo>
                  <a:lnTo>
                    <a:pt x="897" y="1175"/>
                  </a:lnTo>
                  <a:lnTo>
                    <a:pt x="1026" y="1097"/>
                  </a:lnTo>
                  <a:lnTo>
                    <a:pt x="881" y="806"/>
                  </a:lnTo>
                  <a:lnTo>
                    <a:pt x="865" y="690"/>
                  </a:lnTo>
                  <a:lnTo>
                    <a:pt x="994" y="690"/>
                  </a:lnTo>
                  <a:lnTo>
                    <a:pt x="977" y="368"/>
                  </a:lnTo>
                  <a:lnTo>
                    <a:pt x="1140" y="323"/>
                  </a:lnTo>
                  <a:lnTo>
                    <a:pt x="1397" y="0"/>
                  </a:lnTo>
                  <a:lnTo>
                    <a:pt x="1462" y="64"/>
                  </a:lnTo>
                  <a:lnTo>
                    <a:pt x="1607" y="77"/>
                  </a:lnTo>
                  <a:lnTo>
                    <a:pt x="1672" y="206"/>
                  </a:lnTo>
                  <a:lnTo>
                    <a:pt x="1494" y="387"/>
                  </a:lnTo>
                  <a:lnTo>
                    <a:pt x="1511" y="690"/>
                  </a:lnTo>
                  <a:lnTo>
                    <a:pt x="1365" y="1065"/>
                  </a:lnTo>
                  <a:lnTo>
                    <a:pt x="1462" y="1323"/>
                  </a:lnTo>
                  <a:lnTo>
                    <a:pt x="1236" y="1548"/>
                  </a:lnTo>
                  <a:lnTo>
                    <a:pt x="1058" y="1690"/>
                  </a:lnTo>
                  <a:lnTo>
                    <a:pt x="881" y="1594"/>
                  </a:lnTo>
                  <a:lnTo>
                    <a:pt x="881" y="1690"/>
                  </a:lnTo>
                  <a:lnTo>
                    <a:pt x="1075" y="1839"/>
                  </a:lnTo>
                  <a:lnTo>
                    <a:pt x="1333" y="1711"/>
                  </a:lnTo>
                  <a:lnTo>
                    <a:pt x="1558" y="1452"/>
                  </a:lnTo>
                  <a:lnTo>
                    <a:pt x="1526" y="1258"/>
                  </a:lnTo>
                  <a:lnTo>
                    <a:pt x="1655" y="1226"/>
                  </a:lnTo>
                  <a:lnTo>
                    <a:pt x="1751" y="1419"/>
                  </a:lnTo>
                  <a:lnTo>
                    <a:pt x="1719" y="1529"/>
                  </a:lnTo>
                  <a:lnTo>
                    <a:pt x="1849" y="1690"/>
                  </a:lnTo>
                  <a:lnTo>
                    <a:pt x="1961" y="1645"/>
                  </a:lnTo>
                  <a:lnTo>
                    <a:pt x="1817" y="1516"/>
                  </a:lnTo>
                  <a:lnTo>
                    <a:pt x="1881" y="1323"/>
                  </a:lnTo>
                  <a:lnTo>
                    <a:pt x="1768" y="1129"/>
                  </a:lnTo>
                  <a:lnTo>
                    <a:pt x="1526" y="1110"/>
                  </a:lnTo>
                  <a:lnTo>
                    <a:pt x="1526" y="980"/>
                  </a:lnTo>
                  <a:lnTo>
                    <a:pt x="1672" y="690"/>
                  </a:lnTo>
                  <a:lnTo>
                    <a:pt x="1639" y="465"/>
                  </a:lnTo>
                  <a:lnTo>
                    <a:pt x="1751" y="355"/>
                  </a:lnTo>
                  <a:lnTo>
                    <a:pt x="1800" y="142"/>
                  </a:lnTo>
                  <a:lnTo>
                    <a:pt x="1833" y="420"/>
                  </a:lnTo>
                  <a:lnTo>
                    <a:pt x="1817" y="594"/>
                  </a:lnTo>
                  <a:lnTo>
                    <a:pt x="1961" y="658"/>
                  </a:lnTo>
                  <a:lnTo>
                    <a:pt x="1978" y="594"/>
                  </a:lnTo>
                  <a:lnTo>
                    <a:pt x="1897" y="433"/>
                  </a:lnTo>
                  <a:lnTo>
                    <a:pt x="2026" y="484"/>
                  </a:lnTo>
                  <a:lnTo>
                    <a:pt x="2010" y="270"/>
                  </a:lnTo>
                  <a:lnTo>
                    <a:pt x="2084" y="238"/>
                  </a:lnTo>
                  <a:lnTo>
                    <a:pt x="2084" y="378"/>
                  </a:lnTo>
                  <a:lnTo>
                    <a:pt x="2230" y="529"/>
                  </a:lnTo>
                  <a:lnTo>
                    <a:pt x="2124" y="587"/>
                  </a:lnTo>
                  <a:lnTo>
                    <a:pt x="2230" y="749"/>
                  </a:lnTo>
                  <a:lnTo>
                    <a:pt x="2262" y="871"/>
                  </a:lnTo>
                  <a:lnTo>
                    <a:pt x="2052" y="974"/>
                  </a:lnTo>
                  <a:lnTo>
                    <a:pt x="2069" y="1088"/>
                  </a:lnTo>
                  <a:lnTo>
                    <a:pt x="2165" y="1232"/>
                  </a:lnTo>
                  <a:lnTo>
                    <a:pt x="2332" y="1239"/>
                  </a:lnTo>
                  <a:lnTo>
                    <a:pt x="2381" y="1516"/>
                  </a:lnTo>
                  <a:lnTo>
                    <a:pt x="2252" y="1613"/>
                  </a:lnTo>
                  <a:lnTo>
                    <a:pt x="2317" y="1716"/>
                  </a:lnTo>
                  <a:lnTo>
                    <a:pt x="2262" y="1813"/>
                  </a:lnTo>
                  <a:lnTo>
                    <a:pt x="2359" y="1959"/>
                  </a:lnTo>
                  <a:lnTo>
                    <a:pt x="2332" y="2136"/>
                  </a:lnTo>
                  <a:lnTo>
                    <a:pt x="2455" y="2258"/>
                  </a:lnTo>
                  <a:lnTo>
                    <a:pt x="2446" y="2420"/>
                  </a:lnTo>
                  <a:lnTo>
                    <a:pt x="2591" y="2485"/>
                  </a:lnTo>
                  <a:lnTo>
                    <a:pt x="2623" y="2636"/>
                  </a:lnTo>
                  <a:lnTo>
                    <a:pt x="2487" y="2765"/>
                  </a:lnTo>
                  <a:lnTo>
                    <a:pt x="2569" y="2926"/>
                  </a:lnTo>
                  <a:lnTo>
                    <a:pt x="2440" y="3017"/>
                  </a:lnTo>
                  <a:lnTo>
                    <a:pt x="2397" y="3123"/>
                  </a:lnTo>
                  <a:lnTo>
                    <a:pt x="2165" y="2968"/>
                  </a:lnTo>
                  <a:lnTo>
                    <a:pt x="2043" y="2968"/>
                  </a:lnTo>
                  <a:lnTo>
                    <a:pt x="2003" y="2846"/>
                  </a:lnTo>
                  <a:lnTo>
                    <a:pt x="1859" y="2975"/>
                  </a:lnTo>
                  <a:lnTo>
                    <a:pt x="1607" y="2959"/>
                  </a:lnTo>
                  <a:lnTo>
                    <a:pt x="1420" y="2765"/>
                  </a:lnTo>
                  <a:lnTo>
                    <a:pt x="1204" y="2733"/>
                  </a:lnTo>
                  <a:lnTo>
                    <a:pt x="1026" y="2614"/>
                  </a:lnTo>
                  <a:lnTo>
                    <a:pt x="856" y="2587"/>
                  </a:lnTo>
                  <a:lnTo>
                    <a:pt x="871" y="2475"/>
                  </a:lnTo>
                  <a:lnTo>
                    <a:pt x="801" y="2410"/>
                  </a:lnTo>
                  <a:lnTo>
                    <a:pt x="801" y="2303"/>
                  </a:lnTo>
                  <a:lnTo>
                    <a:pt x="687" y="2201"/>
                  </a:lnTo>
                  <a:lnTo>
                    <a:pt x="606" y="2265"/>
                  </a:lnTo>
                  <a:lnTo>
                    <a:pt x="452" y="2258"/>
                  </a:lnTo>
                  <a:lnTo>
                    <a:pt x="430" y="2120"/>
                  </a:lnTo>
                  <a:lnTo>
                    <a:pt x="322" y="2065"/>
                  </a:lnTo>
                  <a:lnTo>
                    <a:pt x="107" y="2065"/>
                  </a:lnTo>
                  <a:lnTo>
                    <a:pt x="0" y="1926"/>
                  </a:lnTo>
                  <a:lnTo>
                    <a:pt x="82" y="1755"/>
                  </a:lnTo>
                  <a:lnTo>
                    <a:pt x="27" y="1658"/>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chemeClr val="bg1"/>
                </a:solidFill>
                <a:latin typeface="Calibri"/>
              </a:endParaRPr>
            </a:p>
          </p:txBody>
        </p:sp>
        <p:sp>
          <p:nvSpPr>
            <p:cNvPr id="83" name="Freeform 88"/>
            <p:cNvSpPr>
              <a:spLocks noChangeAspect="1"/>
            </p:cNvSpPr>
            <p:nvPr/>
          </p:nvSpPr>
          <p:spPr bwMode="auto">
            <a:xfrm rot="815464">
              <a:off x="2786046" y="4005361"/>
              <a:ext cx="604842" cy="507981"/>
            </a:xfrm>
            <a:custGeom>
              <a:avLst/>
              <a:gdLst>
                <a:gd name="T0" fmla="*/ 0 w 1480"/>
                <a:gd name="T1" fmla="*/ 0 h 1239"/>
                <a:gd name="T2" fmla="*/ 0 w 1480"/>
                <a:gd name="T3" fmla="*/ 0 h 1239"/>
                <a:gd name="T4" fmla="*/ 0 w 1480"/>
                <a:gd name="T5" fmla="*/ 0 h 1239"/>
                <a:gd name="T6" fmla="*/ 0 w 1480"/>
                <a:gd name="T7" fmla="*/ 0 h 1239"/>
                <a:gd name="T8" fmla="*/ 0 w 1480"/>
                <a:gd name="T9" fmla="*/ 0 h 1239"/>
                <a:gd name="T10" fmla="*/ 0 w 1480"/>
                <a:gd name="T11" fmla="*/ 0 h 1239"/>
                <a:gd name="T12" fmla="*/ 0 w 1480"/>
                <a:gd name="T13" fmla="*/ 0 h 1239"/>
                <a:gd name="T14" fmla="*/ 0 w 1480"/>
                <a:gd name="T15" fmla="*/ 0 h 1239"/>
                <a:gd name="T16" fmla="*/ 0 w 1480"/>
                <a:gd name="T17" fmla="*/ 0 h 1239"/>
                <a:gd name="T18" fmla="*/ 0 w 1480"/>
                <a:gd name="T19" fmla="*/ 0 h 1239"/>
                <a:gd name="T20" fmla="*/ 0 w 1480"/>
                <a:gd name="T21" fmla="*/ 0 h 1239"/>
                <a:gd name="T22" fmla="*/ 0 w 1480"/>
                <a:gd name="T23" fmla="*/ 0 h 1239"/>
                <a:gd name="T24" fmla="*/ 0 w 1480"/>
                <a:gd name="T25" fmla="*/ 0 h 1239"/>
                <a:gd name="T26" fmla="*/ 0 w 1480"/>
                <a:gd name="T27" fmla="*/ 0 h 1239"/>
                <a:gd name="T28" fmla="*/ 0 w 1480"/>
                <a:gd name="T29" fmla="*/ 0 h 1239"/>
                <a:gd name="T30" fmla="*/ 0 w 1480"/>
                <a:gd name="T31" fmla="*/ 0 h 1239"/>
                <a:gd name="T32" fmla="*/ 0 w 1480"/>
                <a:gd name="T33" fmla="*/ 0 h 1239"/>
                <a:gd name="T34" fmla="*/ 0 w 1480"/>
                <a:gd name="T35" fmla="*/ 0 h 1239"/>
                <a:gd name="T36" fmla="*/ 0 w 1480"/>
                <a:gd name="T37" fmla="*/ 0 h 1239"/>
                <a:gd name="T38" fmla="*/ 0 w 1480"/>
                <a:gd name="T39" fmla="*/ 0 h 1239"/>
                <a:gd name="T40" fmla="*/ 0 w 1480"/>
                <a:gd name="T41" fmla="*/ 0 h 1239"/>
                <a:gd name="T42" fmla="*/ 0 w 1480"/>
                <a:gd name="T43" fmla="*/ 0 h 1239"/>
                <a:gd name="T44" fmla="*/ 0 w 1480"/>
                <a:gd name="T45" fmla="*/ 0 h 1239"/>
                <a:gd name="T46" fmla="*/ 0 w 1480"/>
                <a:gd name="T47" fmla="*/ 0 h 1239"/>
                <a:gd name="T48" fmla="*/ 0 w 1480"/>
                <a:gd name="T49" fmla="*/ 0 h 1239"/>
                <a:gd name="T50" fmla="*/ 0 w 1480"/>
                <a:gd name="T51" fmla="*/ 0 h 1239"/>
                <a:gd name="T52" fmla="*/ 0 w 1480"/>
                <a:gd name="T53" fmla="*/ 0 h 1239"/>
                <a:gd name="T54" fmla="*/ 0 w 1480"/>
                <a:gd name="T55" fmla="*/ 0 h 1239"/>
                <a:gd name="T56" fmla="*/ 0 w 1480"/>
                <a:gd name="T57" fmla="*/ 0 h 1239"/>
                <a:gd name="T58" fmla="*/ 0 w 1480"/>
                <a:gd name="T59" fmla="*/ 0 h 1239"/>
                <a:gd name="T60" fmla="*/ 0 w 1480"/>
                <a:gd name="T61" fmla="*/ 0 h 1239"/>
                <a:gd name="T62" fmla="*/ 0 w 1480"/>
                <a:gd name="T63" fmla="*/ 0 h 1239"/>
                <a:gd name="T64" fmla="*/ 0 w 1480"/>
                <a:gd name="T65" fmla="*/ 0 h 1239"/>
                <a:gd name="T66" fmla="*/ 0 w 1480"/>
                <a:gd name="T67" fmla="*/ 0 h 1239"/>
                <a:gd name="T68" fmla="*/ 0 w 1480"/>
                <a:gd name="T69" fmla="*/ 0 h 1239"/>
                <a:gd name="T70" fmla="*/ 0 w 1480"/>
                <a:gd name="T71" fmla="*/ 0 h 1239"/>
                <a:gd name="T72" fmla="*/ 0 w 1480"/>
                <a:gd name="T73" fmla="*/ 0 h 1239"/>
                <a:gd name="T74" fmla="*/ 0 w 1480"/>
                <a:gd name="T75" fmla="*/ 0 h 123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480"/>
                <a:gd name="T115" fmla="*/ 0 h 1239"/>
                <a:gd name="T116" fmla="*/ 1480 w 1480"/>
                <a:gd name="T117" fmla="*/ 1239 h 1239"/>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480" h="1239">
                  <a:moveTo>
                    <a:pt x="1480" y="552"/>
                  </a:moveTo>
                  <a:lnTo>
                    <a:pt x="1339" y="671"/>
                  </a:lnTo>
                  <a:lnTo>
                    <a:pt x="1243" y="613"/>
                  </a:lnTo>
                  <a:lnTo>
                    <a:pt x="1167" y="677"/>
                  </a:lnTo>
                  <a:lnTo>
                    <a:pt x="974" y="607"/>
                  </a:lnTo>
                  <a:lnTo>
                    <a:pt x="991" y="494"/>
                  </a:lnTo>
                  <a:lnTo>
                    <a:pt x="936" y="435"/>
                  </a:lnTo>
                  <a:lnTo>
                    <a:pt x="829" y="543"/>
                  </a:lnTo>
                  <a:lnTo>
                    <a:pt x="829" y="719"/>
                  </a:lnTo>
                  <a:lnTo>
                    <a:pt x="904" y="806"/>
                  </a:lnTo>
                  <a:lnTo>
                    <a:pt x="904" y="920"/>
                  </a:lnTo>
                  <a:lnTo>
                    <a:pt x="796" y="969"/>
                  </a:lnTo>
                  <a:lnTo>
                    <a:pt x="791" y="1058"/>
                  </a:lnTo>
                  <a:lnTo>
                    <a:pt x="684" y="1107"/>
                  </a:lnTo>
                  <a:lnTo>
                    <a:pt x="662" y="1239"/>
                  </a:lnTo>
                  <a:lnTo>
                    <a:pt x="374" y="1139"/>
                  </a:lnTo>
                  <a:lnTo>
                    <a:pt x="323" y="1033"/>
                  </a:lnTo>
                  <a:lnTo>
                    <a:pt x="232" y="994"/>
                  </a:lnTo>
                  <a:lnTo>
                    <a:pt x="200" y="903"/>
                  </a:lnTo>
                  <a:lnTo>
                    <a:pt x="87" y="903"/>
                  </a:lnTo>
                  <a:lnTo>
                    <a:pt x="7" y="774"/>
                  </a:lnTo>
                  <a:lnTo>
                    <a:pt x="0" y="632"/>
                  </a:lnTo>
                  <a:lnTo>
                    <a:pt x="16" y="639"/>
                  </a:lnTo>
                  <a:lnTo>
                    <a:pt x="81" y="380"/>
                  </a:lnTo>
                  <a:lnTo>
                    <a:pt x="185" y="388"/>
                  </a:lnTo>
                  <a:lnTo>
                    <a:pt x="274" y="242"/>
                  </a:lnTo>
                  <a:lnTo>
                    <a:pt x="410" y="226"/>
                  </a:lnTo>
                  <a:lnTo>
                    <a:pt x="474" y="155"/>
                  </a:lnTo>
                  <a:lnTo>
                    <a:pt x="629" y="145"/>
                  </a:lnTo>
                  <a:lnTo>
                    <a:pt x="796" y="81"/>
                  </a:lnTo>
                  <a:lnTo>
                    <a:pt x="845" y="0"/>
                  </a:lnTo>
                  <a:lnTo>
                    <a:pt x="959" y="81"/>
                  </a:lnTo>
                  <a:lnTo>
                    <a:pt x="1039" y="106"/>
                  </a:lnTo>
                  <a:lnTo>
                    <a:pt x="1152" y="242"/>
                  </a:lnTo>
                  <a:lnTo>
                    <a:pt x="1265" y="462"/>
                  </a:lnTo>
                  <a:lnTo>
                    <a:pt x="1436" y="494"/>
                  </a:lnTo>
                  <a:lnTo>
                    <a:pt x="1480" y="552"/>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84" name="Freeform 89"/>
            <p:cNvSpPr>
              <a:spLocks noChangeAspect="1"/>
            </p:cNvSpPr>
            <p:nvPr/>
          </p:nvSpPr>
          <p:spPr bwMode="auto">
            <a:xfrm rot="815464">
              <a:off x="4135431" y="2495706"/>
              <a:ext cx="1238260" cy="1223916"/>
            </a:xfrm>
            <a:custGeom>
              <a:avLst/>
              <a:gdLst>
                <a:gd name="T0" fmla="*/ 0 w 3032"/>
                <a:gd name="T1" fmla="*/ 0 h 2995"/>
                <a:gd name="T2" fmla="*/ 0 w 3032"/>
                <a:gd name="T3" fmla="*/ 0 h 2995"/>
                <a:gd name="T4" fmla="*/ 0 w 3032"/>
                <a:gd name="T5" fmla="*/ 0 h 2995"/>
                <a:gd name="T6" fmla="*/ 0 w 3032"/>
                <a:gd name="T7" fmla="*/ 0 h 2995"/>
                <a:gd name="T8" fmla="*/ 0 w 3032"/>
                <a:gd name="T9" fmla="*/ 0 h 2995"/>
                <a:gd name="T10" fmla="*/ 0 w 3032"/>
                <a:gd name="T11" fmla="*/ 0 h 2995"/>
                <a:gd name="T12" fmla="*/ 0 w 3032"/>
                <a:gd name="T13" fmla="*/ 0 h 2995"/>
                <a:gd name="T14" fmla="*/ 0 w 3032"/>
                <a:gd name="T15" fmla="*/ 0 h 2995"/>
                <a:gd name="T16" fmla="*/ 0 w 3032"/>
                <a:gd name="T17" fmla="*/ 0 h 2995"/>
                <a:gd name="T18" fmla="*/ 0 w 3032"/>
                <a:gd name="T19" fmla="*/ 0 h 2995"/>
                <a:gd name="T20" fmla="*/ 0 w 3032"/>
                <a:gd name="T21" fmla="*/ 0 h 2995"/>
                <a:gd name="T22" fmla="*/ 0 w 3032"/>
                <a:gd name="T23" fmla="*/ 0 h 2995"/>
                <a:gd name="T24" fmla="*/ 0 w 3032"/>
                <a:gd name="T25" fmla="*/ 0 h 2995"/>
                <a:gd name="T26" fmla="*/ 0 w 3032"/>
                <a:gd name="T27" fmla="*/ 0 h 2995"/>
                <a:gd name="T28" fmla="*/ 0 w 3032"/>
                <a:gd name="T29" fmla="*/ 0 h 2995"/>
                <a:gd name="T30" fmla="*/ 0 w 3032"/>
                <a:gd name="T31" fmla="*/ 0 h 2995"/>
                <a:gd name="T32" fmla="*/ 0 w 3032"/>
                <a:gd name="T33" fmla="*/ 0 h 2995"/>
                <a:gd name="T34" fmla="*/ 0 w 3032"/>
                <a:gd name="T35" fmla="*/ 0 h 2995"/>
                <a:gd name="T36" fmla="*/ 0 w 3032"/>
                <a:gd name="T37" fmla="*/ 0 h 2995"/>
                <a:gd name="T38" fmla="*/ 0 w 3032"/>
                <a:gd name="T39" fmla="*/ 0 h 2995"/>
                <a:gd name="T40" fmla="*/ 0 w 3032"/>
                <a:gd name="T41" fmla="*/ 0 h 2995"/>
                <a:gd name="T42" fmla="*/ 0 w 3032"/>
                <a:gd name="T43" fmla="*/ 0 h 2995"/>
                <a:gd name="T44" fmla="*/ 0 w 3032"/>
                <a:gd name="T45" fmla="*/ 0 h 2995"/>
                <a:gd name="T46" fmla="*/ 0 w 3032"/>
                <a:gd name="T47" fmla="*/ 0 h 2995"/>
                <a:gd name="T48" fmla="*/ 0 w 3032"/>
                <a:gd name="T49" fmla="*/ 0 h 2995"/>
                <a:gd name="T50" fmla="*/ 0 w 3032"/>
                <a:gd name="T51" fmla="*/ 0 h 2995"/>
                <a:gd name="T52" fmla="*/ 0 w 3032"/>
                <a:gd name="T53" fmla="*/ 0 h 2995"/>
                <a:gd name="T54" fmla="*/ 0 w 3032"/>
                <a:gd name="T55" fmla="*/ 0 h 2995"/>
                <a:gd name="T56" fmla="*/ 0 w 3032"/>
                <a:gd name="T57" fmla="*/ 0 h 2995"/>
                <a:gd name="T58" fmla="*/ 0 w 3032"/>
                <a:gd name="T59" fmla="*/ 0 h 2995"/>
                <a:gd name="T60" fmla="*/ 0 w 3032"/>
                <a:gd name="T61" fmla="*/ 0 h 2995"/>
                <a:gd name="T62" fmla="*/ 0 w 3032"/>
                <a:gd name="T63" fmla="*/ 0 h 2995"/>
                <a:gd name="T64" fmla="*/ 0 w 3032"/>
                <a:gd name="T65" fmla="*/ 0 h 2995"/>
                <a:gd name="T66" fmla="*/ 0 w 3032"/>
                <a:gd name="T67" fmla="*/ 0 h 2995"/>
                <a:gd name="T68" fmla="*/ 0 w 3032"/>
                <a:gd name="T69" fmla="*/ 0 h 2995"/>
                <a:gd name="T70" fmla="*/ 0 w 3032"/>
                <a:gd name="T71" fmla="*/ 0 h 2995"/>
                <a:gd name="T72" fmla="*/ 0 w 3032"/>
                <a:gd name="T73" fmla="*/ 0 h 2995"/>
                <a:gd name="T74" fmla="*/ 0 w 3032"/>
                <a:gd name="T75" fmla="*/ 0 h 299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032"/>
                <a:gd name="T115" fmla="*/ 0 h 2995"/>
                <a:gd name="T116" fmla="*/ 3032 w 3032"/>
                <a:gd name="T117" fmla="*/ 2995 h 2995"/>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032" h="2995">
                  <a:moveTo>
                    <a:pt x="329" y="2730"/>
                  </a:moveTo>
                  <a:lnTo>
                    <a:pt x="280" y="2453"/>
                  </a:lnTo>
                  <a:lnTo>
                    <a:pt x="113" y="2446"/>
                  </a:lnTo>
                  <a:lnTo>
                    <a:pt x="17" y="2302"/>
                  </a:lnTo>
                  <a:lnTo>
                    <a:pt x="0" y="2188"/>
                  </a:lnTo>
                  <a:lnTo>
                    <a:pt x="210" y="2085"/>
                  </a:lnTo>
                  <a:lnTo>
                    <a:pt x="178" y="1963"/>
                  </a:lnTo>
                  <a:lnTo>
                    <a:pt x="72" y="1801"/>
                  </a:lnTo>
                  <a:lnTo>
                    <a:pt x="178" y="1743"/>
                  </a:lnTo>
                  <a:lnTo>
                    <a:pt x="32" y="1592"/>
                  </a:lnTo>
                  <a:lnTo>
                    <a:pt x="32" y="1452"/>
                  </a:lnTo>
                  <a:lnTo>
                    <a:pt x="119" y="1408"/>
                  </a:lnTo>
                  <a:lnTo>
                    <a:pt x="136" y="1517"/>
                  </a:lnTo>
                  <a:lnTo>
                    <a:pt x="216" y="1666"/>
                  </a:lnTo>
                  <a:lnTo>
                    <a:pt x="377" y="1808"/>
                  </a:lnTo>
                  <a:lnTo>
                    <a:pt x="329" y="2001"/>
                  </a:lnTo>
                  <a:lnTo>
                    <a:pt x="394" y="2085"/>
                  </a:lnTo>
                  <a:lnTo>
                    <a:pt x="297" y="2182"/>
                  </a:lnTo>
                  <a:lnTo>
                    <a:pt x="426" y="2162"/>
                  </a:lnTo>
                  <a:lnTo>
                    <a:pt x="443" y="1762"/>
                  </a:lnTo>
                  <a:lnTo>
                    <a:pt x="280" y="1517"/>
                  </a:lnTo>
                  <a:lnTo>
                    <a:pt x="200" y="1246"/>
                  </a:lnTo>
                  <a:lnTo>
                    <a:pt x="716" y="1246"/>
                  </a:lnTo>
                  <a:lnTo>
                    <a:pt x="700" y="956"/>
                  </a:lnTo>
                  <a:lnTo>
                    <a:pt x="975" y="698"/>
                  </a:lnTo>
                  <a:lnTo>
                    <a:pt x="1264" y="633"/>
                  </a:lnTo>
                  <a:lnTo>
                    <a:pt x="1313" y="536"/>
                  </a:lnTo>
                  <a:lnTo>
                    <a:pt x="1458" y="536"/>
                  </a:lnTo>
                  <a:lnTo>
                    <a:pt x="1458" y="633"/>
                  </a:lnTo>
                  <a:lnTo>
                    <a:pt x="1652" y="471"/>
                  </a:lnTo>
                  <a:lnTo>
                    <a:pt x="1652" y="388"/>
                  </a:lnTo>
                  <a:lnTo>
                    <a:pt x="1845" y="388"/>
                  </a:lnTo>
                  <a:lnTo>
                    <a:pt x="1749" y="195"/>
                  </a:lnTo>
                  <a:lnTo>
                    <a:pt x="1845" y="0"/>
                  </a:lnTo>
                  <a:lnTo>
                    <a:pt x="2103" y="32"/>
                  </a:lnTo>
                  <a:lnTo>
                    <a:pt x="2006" y="162"/>
                  </a:lnTo>
                  <a:lnTo>
                    <a:pt x="2152" y="146"/>
                  </a:lnTo>
                  <a:lnTo>
                    <a:pt x="2135" y="307"/>
                  </a:lnTo>
                  <a:lnTo>
                    <a:pt x="2313" y="210"/>
                  </a:lnTo>
                  <a:lnTo>
                    <a:pt x="2636" y="259"/>
                  </a:lnTo>
                  <a:lnTo>
                    <a:pt x="2668" y="420"/>
                  </a:lnTo>
                  <a:lnTo>
                    <a:pt x="2748" y="568"/>
                  </a:lnTo>
                  <a:lnTo>
                    <a:pt x="2491" y="956"/>
                  </a:lnTo>
                  <a:lnTo>
                    <a:pt x="2281" y="1310"/>
                  </a:lnTo>
                  <a:lnTo>
                    <a:pt x="2684" y="1053"/>
                  </a:lnTo>
                  <a:lnTo>
                    <a:pt x="2587" y="988"/>
                  </a:lnTo>
                  <a:lnTo>
                    <a:pt x="2716" y="872"/>
                  </a:lnTo>
                  <a:lnTo>
                    <a:pt x="2748" y="952"/>
                  </a:lnTo>
                  <a:lnTo>
                    <a:pt x="2716" y="1124"/>
                  </a:lnTo>
                  <a:lnTo>
                    <a:pt x="2775" y="1317"/>
                  </a:lnTo>
                  <a:lnTo>
                    <a:pt x="2943" y="1446"/>
                  </a:lnTo>
                  <a:lnTo>
                    <a:pt x="2952" y="1560"/>
                  </a:lnTo>
                  <a:lnTo>
                    <a:pt x="3032" y="1679"/>
                  </a:lnTo>
                  <a:lnTo>
                    <a:pt x="2856" y="1923"/>
                  </a:lnTo>
                  <a:lnTo>
                    <a:pt x="2856" y="2124"/>
                  </a:lnTo>
                  <a:lnTo>
                    <a:pt x="2726" y="2139"/>
                  </a:lnTo>
                  <a:lnTo>
                    <a:pt x="2581" y="2292"/>
                  </a:lnTo>
                  <a:lnTo>
                    <a:pt x="2584" y="2281"/>
                  </a:lnTo>
                  <a:lnTo>
                    <a:pt x="2483" y="2324"/>
                  </a:lnTo>
                  <a:lnTo>
                    <a:pt x="2276" y="2347"/>
                  </a:lnTo>
                  <a:lnTo>
                    <a:pt x="2033" y="2302"/>
                  </a:lnTo>
                  <a:lnTo>
                    <a:pt x="1938" y="2227"/>
                  </a:lnTo>
                  <a:lnTo>
                    <a:pt x="1838" y="2308"/>
                  </a:lnTo>
                  <a:lnTo>
                    <a:pt x="1514" y="2487"/>
                  </a:lnTo>
                  <a:lnTo>
                    <a:pt x="1431" y="2697"/>
                  </a:lnTo>
                  <a:lnTo>
                    <a:pt x="1325" y="2723"/>
                  </a:lnTo>
                  <a:lnTo>
                    <a:pt x="1200" y="2908"/>
                  </a:lnTo>
                  <a:lnTo>
                    <a:pt x="1101" y="2950"/>
                  </a:lnTo>
                  <a:lnTo>
                    <a:pt x="1090" y="2995"/>
                  </a:lnTo>
                  <a:lnTo>
                    <a:pt x="913" y="2940"/>
                  </a:lnTo>
                  <a:lnTo>
                    <a:pt x="713" y="2983"/>
                  </a:lnTo>
                  <a:lnTo>
                    <a:pt x="637" y="2866"/>
                  </a:lnTo>
                  <a:lnTo>
                    <a:pt x="531" y="2778"/>
                  </a:lnTo>
                  <a:lnTo>
                    <a:pt x="439" y="2963"/>
                  </a:lnTo>
                  <a:lnTo>
                    <a:pt x="350" y="2917"/>
                  </a:lnTo>
                  <a:lnTo>
                    <a:pt x="340" y="2787"/>
                  </a:lnTo>
                  <a:lnTo>
                    <a:pt x="329" y="2730"/>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85" name="Freeform 90"/>
            <p:cNvSpPr>
              <a:spLocks noChangeAspect="1"/>
            </p:cNvSpPr>
            <p:nvPr/>
          </p:nvSpPr>
          <p:spPr bwMode="auto">
            <a:xfrm rot="815464">
              <a:off x="4254494" y="3427533"/>
              <a:ext cx="963621" cy="1209630"/>
            </a:xfrm>
            <a:custGeom>
              <a:avLst/>
              <a:gdLst>
                <a:gd name="T0" fmla="*/ 0 w 2362"/>
                <a:gd name="T1" fmla="*/ 0 h 2962"/>
                <a:gd name="T2" fmla="*/ 0 w 2362"/>
                <a:gd name="T3" fmla="*/ 0 h 2962"/>
                <a:gd name="T4" fmla="*/ 0 w 2362"/>
                <a:gd name="T5" fmla="*/ 0 h 2962"/>
                <a:gd name="T6" fmla="*/ 0 w 2362"/>
                <a:gd name="T7" fmla="*/ 0 h 2962"/>
                <a:gd name="T8" fmla="*/ 0 w 2362"/>
                <a:gd name="T9" fmla="*/ 0 h 2962"/>
                <a:gd name="T10" fmla="*/ 0 w 2362"/>
                <a:gd name="T11" fmla="*/ 0 h 2962"/>
                <a:gd name="T12" fmla="*/ 0 w 2362"/>
                <a:gd name="T13" fmla="*/ 0 h 2962"/>
                <a:gd name="T14" fmla="*/ 0 w 2362"/>
                <a:gd name="T15" fmla="*/ 0 h 2962"/>
                <a:gd name="T16" fmla="*/ 0 w 2362"/>
                <a:gd name="T17" fmla="*/ 0 h 2962"/>
                <a:gd name="T18" fmla="*/ 0 w 2362"/>
                <a:gd name="T19" fmla="*/ 0 h 2962"/>
                <a:gd name="T20" fmla="*/ 0 w 2362"/>
                <a:gd name="T21" fmla="*/ 0 h 2962"/>
                <a:gd name="T22" fmla="*/ 0 w 2362"/>
                <a:gd name="T23" fmla="*/ 0 h 2962"/>
                <a:gd name="T24" fmla="*/ 0 w 2362"/>
                <a:gd name="T25" fmla="*/ 0 h 2962"/>
                <a:gd name="T26" fmla="*/ 0 w 2362"/>
                <a:gd name="T27" fmla="*/ 0 h 2962"/>
                <a:gd name="T28" fmla="*/ 0 w 2362"/>
                <a:gd name="T29" fmla="*/ 0 h 2962"/>
                <a:gd name="T30" fmla="*/ 0 w 2362"/>
                <a:gd name="T31" fmla="*/ 0 h 2962"/>
                <a:gd name="T32" fmla="*/ 0 w 2362"/>
                <a:gd name="T33" fmla="*/ 0 h 2962"/>
                <a:gd name="T34" fmla="*/ 0 w 2362"/>
                <a:gd name="T35" fmla="*/ 0 h 2962"/>
                <a:gd name="T36" fmla="*/ 0 w 2362"/>
                <a:gd name="T37" fmla="*/ 0 h 2962"/>
                <a:gd name="T38" fmla="*/ 0 w 2362"/>
                <a:gd name="T39" fmla="*/ 0 h 2962"/>
                <a:gd name="T40" fmla="*/ 0 w 2362"/>
                <a:gd name="T41" fmla="*/ 0 h 2962"/>
                <a:gd name="T42" fmla="*/ 0 w 2362"/>
                <a:gd name="T43" fmla="*/ 0 h 2962"/>
                <a:gd name="T44" fmla="*/ 0 w 2362"/>
                <a:gd name="T45" fmla="*/ 0 h 2962"/>
                <a:gd name="T46" fmla="*/ 0 w 2362"/>
                <a:gd name="T47" fmla="*/ 0 h 2962"/>
                <a:gd name="T48" fmla="*/ 0 w 2362"/>
                <a:gd name="T49" fmla="*/ 0 h 2962"/>
                <a:gd name="T50" fmla="*/ 0 w 2362"/>
                <a:gd name="T51" fmla="*/ 0 h 2962"/>
                <a:gd name="T52" fmla="*/ 0 w 2362"/>
                <a:gd name="T53" fmla="*/ 0 h 2962"/>
                <a:gd name="T54" fmla="*/ 0 w 2362"/>
                <a:gd name="T55" fmla="*/ 0 h 2962"/>
                <a:gd name="T56" fmla="*/ 0 w 2362"/>
                <a:gd name="T57" fmla="*/ 0 h 2962"/>
                <a:gd name="T58" fmla="*/ 0 w 2362"/>
                <a:gd name="T59" fmla="*/ 0 h 2962"/>
                <a:gd name="T60" fmla="*/ 0 w 2362"/>
                <a:gd name="T61" fmla="*/ 0 h 2962"/>
                <a:gd name="T62" fmla="*/ 0 w 2362"/>
                <a:gd name="T63" fmla="*/ 0 h 2962"/>
                <a:gd name="T64" fmla="*/ 0 w 2362"/>
                <a:gd name="T65" fmla="*/ 0 h 2962"/>
                <a:gd name="T66" fmla="*/ 0 w 2362"/>
                <a:gd name="T67" fmla="*/ 0 h 296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362"/>
                <a:gd name="T103" fmla="*/ 0 h 2962"/>
                <a:gd name="T104" fmla="*/ 2362 w 2362"/>
                <a:gd name="T105" fmla="*/ 2962 h 296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362" h="2962">
                  <a:moveTo>
                    <a:pt x="261" y="768"/>
                  </a:moveTo>
                  <a:lnTo>
                    <a:pt x="272" y="723"/>
                  </a:lnTo>
                  <a:lnTo>
                    <a:pt x="371" y="681"/>
                  </a:lnTo>
                  <a:lnTo>
                    <a:pt x="496" y="496"/>
                  </a:lnTo>
                  <a:lnTo>
                    <a:pt x="602" y="470"/>
                  </a:lnTo>
                  <a:lnTo>
                    <a:pt x="685" y="260"/>
                  </a:lnTo>
                  <a:lnTo>
                    <a:pt x="1009" y="81"/>
                  </a:lnTo>
                  <a:lnTo>
                    <a:pt x="1109" y="0"/>
                  </a:lnTo>
                  <a:lnTo>
                    <a:pt x="1204" y="75"/>
                  </a:lnTo>
                  <a:lnTo>
                    <a:pt x="1447" y="120"/>
                  </a:lnTo>
                  <a:lnTo>
                    <a:pt x="1654" y="97"/>
                  </a:lnTo>
                  <a:lnTo>
                    <a:pt x="1755" y="54"/>
                  </a:lnTo>
                  <a:lnTo>
                    <a:pt x="1752" y="65"/>
                  </a:lnTo>
                  <a:lnTo>
                    <a:pt x="1849" y="181"/>
                  </a:lnTo>
                  <a:lnTo>
                    <a:pt x="1919" y="342"/>
                  </a:lnTo>
                  <a:lnTo>
                    <a:pt x="1913" y="471"/>
                  </a:lnTo>
                  <a:lnTo>
                    <a:pt x="1968" y="581"/>
                  </a:lnTo>
                  <a:lnTo>
                    <a:pt x="1864" y="730"/>
                  </a:lnTo>
                  <a:lnTo>
                    <a:pt x="1936" y="768"/>
                  </a:lnTo>
                  <a:lnTo>
                    <a:pt x="1968" y="936"/>
                  </a:lnTo>
                  <a:lnTo>
                    <a:pt x="2074" y="1042"/>
                  </a:lnTo>
                  <a:lnTo>
                    <a:pt x="2010" y="1188"/>
                  </a:lnTo>
                  <a:lnTo>
                    <a:pt x="2059" y="1355"/>
                  </a:lnTo>
                  <a:lnTo>
                    <a:pt x="2322" y="1355"/>
                  </a:lnTo>
                  <a:lnTo>
                    <a:pt x="2362" y="1432"/>
                  </a:lnTo>
                  <a:lnTo>
                    <a:pt x="2339" y="1478"/>
                  </a:lnTo>
                  <a:lnTo>
                    <a:pt x="2226" y="1478"/>
                  </a:lnTo>
                  <a:lnTo>
                    <a:pt x="2194" y="1665"/>
                  </a:lnTo>
                  <a:lnTo>
                    <a:pt x="2155" y="1743"/>
                  </a:lnTo>
                  <a:lnTo>
                    <a:pt x="2252" y="1898"/>
                  </a:lnTo>
                  <a:lnTo>
                    <a:pt x="2220" y="2019"/>
                  </a:lnTo>
                  <a:lnTo>
                    <a:pt x="2065" y="2262"/>
                  </a:lnTo>
                  <a:lnTo>
                    <a:pt x="2107" y="2407"/>
                  </a:lnTo>
                  <a:lnTo>
                    <a:pt x="2243" y="2504"/>
                  </a:lnTo>
                  <a:lnTo>
                    <a:pt x="2268" y="2617"/>
                  </a:lnTo>
                  <a:lnTo>
                    <a:pt x="2203" y="2665"/>
                  </a:lnTo>
                  <a:lnTo>
                    <a:pt x="2275" y="2784"/>
                  </a:lnTo>
                  <a:lnTo>
                    <a:pt x="2235" y="2962"/>
                  </a:lnTo>
                  <a:lnTo>
                    <a:pt x="2059" y="2881"/>
                  </a:lnTo>
                  <a:lnTo>
                    <a:pt x="1961" y="2784"/>
                  </a:lnTo>
                  <a:lnTo>
                    <a:pt x="1906" y="2784"/>
                  </a:lnTo>
                  <a:lnTo>
                    <a:pt x="1827" y="2702"/>
                  </a:lnTo>
                  <a:lnTo>
                    <a:pt x="1622" y="2720"/>
                  </a:lnTo>
                  <a:lnTo>
                    <a:pt x="1505" y="2659"/>
                  </a:lnTo>
                  <a:lnTo>
                    <a:pt x="1414" y="2752"/>
                  </a:lnTo>
                  <a:lnTo>
                    <a:pt x="1158" y="2821"/>
                  </a:lnTo>
                  <a:lnTo>
                    <a:pt x="934" y="2838"/>
                  </a:lnTo>
                  <a:lnTo>
                    <a:pt x="851" y="2740"/>
                  </a:lnTo>
                  <a:lnTo>
                    <a:pt x="851" y="2465"/>
                  </a:lnTo>
                  <a:lnTo>
                    <a:pt x="653" y="2459"/>
                  </a:lnTo>
                  <a:lnTo>
                    <a:pt x="563" y="2393"/>
                  </a:lnTo>
                  <a:lnTo>
                    <a:pt x="503" y="2491"/>
                  </a:lnTo>
                  <a:lnTo>
                    <a:pt x="338" y="2572"/>
                  </a:lnTo>
                  <a:lnTo>
                    <a:pt x="239" y="2368"/>
                  </a:lnTo>
                  <a:lnTo>
                    <a:pt x="298" y="2287"/>
                  </a:lnTo>
                  <a:lnTo>
                    <a:pt x="156" y="2183"/>
                  </a:lnTo>
                  <a:lnTo>
                    <a:pt x="248" y="2085"/>
                  </a:lnTo>
                  <a:lnTo>
                    <a:pt x="332" y="2059"/>
                  </a:lnTo>
                  <a:lnTo>
                    <a:pt x="381" y="1832"/>
                  </a:lnTo>
                  <a:lnTo>
                    <a:pt x="480" y="1783"/>
                  </a:lnTo>
                  <a:lnTo>
                    <a:pt x="354" y="1598"/>
                  </a:lnTo>
                  <a:lnTo>
                    <a:pt x="39" y="1483"/>
                  </a:lnTo>
                  <a:lnTo>
                    <a:pt x="73" y="1339"/>
                  </a:lnTo>
                  <a:lnTo>
                    <a:pt x="0" y="1275"/>
                  </a:lnTo>
                  <a:lnTo>
                    <a:pt x="73" y="1190"/>
                  </a:lnTo>
                  <a:lnTo>
                    <a:pt x="39" y="1054"/>
                  </a:lnTo>
                  <a:lnTo>
                    <a:pt x="149" y="1028"/>
                  </a:lnTo>
                  <a:lnTo>
                    <a:pt x="265" y="843"/>
                  </a:lnTo>
                  <a:lnTo>
                    <a:pt x="261" y="768"/>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86" name="Freeform 91"/>
            <p:cNvSpPr>
              <a:spLocks noChangeAspect="1"/>
            </p:cNvSpPr>
            <p:nvPr/>
          </p:nvSpPr>
          <p:spPr bwMode="auto">
            <a:xfrm rot="815464">
              <a:off x="938181" y="2146469"/>
              <a:ext cx="141288" cy="187318"/>
            </a:xfrm>
            <a:custGeom>
              <a:avLst/>
              <a:gdLst>
                <a:gd name="T0" fmla="*/ 0 w 359"/>
                <a:gd name="T1" fmla="*/ 0 h 459"/>
                <a:gd name="T2" fmla="*/ 0 w 359"/>
                <a:gd name="T3" fmla="*/ 0 h 459"/>
                <a:gd name="T4" fmla="*/ 0 w 359"/>
                <a:gd name="T5" fmla="*/ 0 h 459"/>
                <a:gd name="T6" fmla="*/ 0 w 359"/>
                <a:gd name="T7" fmla="*/ 0 h 459"/>
                <a:gd name="T8" fmla="*/ 0 w 359"/>
                <a:gd name="T9" fmla="*/ 0 h 459"/>
                <a:gd name="T10" fmla="*/ 0 w 359"/>
                <a:gd name="T11" fmla="*/ 0 h 459"/>
                <a:gd name="T12" fmla="*/ 0 w 359"/>
                <a:gd name="T13" fmla="*/ 0 h 459"/>
                <a:gd name="T14" fmla="*/ 0 w 359"/>
                <a:gd name="T15" fmla="*/ 0 h 459"/>
                <a:gd name="T16" fmla="*/ 0 w 359"/>
                <a:gd name="T17" fmla="*/ 0 h 459"/>
                <a:gd name="T18" fmla="*/ 0 w 359"/>
                <a:gd name="T19" fmla="*/ 0 h 459"/>
                <a:gd name="T20" fmla="*/ 0 w 359"/>
                <a:gd name="T21" fmla="*/ 0 h 459"/>
                <a:gd name="T22" fmla="*/ 0 w 359"/>
                <a:gd name="T23" fmla="*/ 0 h 45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59"/>
                <a:gd name="T37" fmla="*/ 0 h 459"/>
                <a:gd name="T38" fmla="*/ 359 w 359"/>
                <a:gd name="T39" fmla="*/ 459 h 45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59" h="459">
                  <a:moveTo>
                    <a:pt x="0" y="81"/>
                  </a:moveTo>
                  <a:lnTo>
                    <a:pt x="228" y="459"/>
                  </a:lnTo>
                  <a:lnTo>
                    <a:pt x="235" y="459"/>
                  </a:lnTo>
                  <a:lnTo>
                    <a:pt x="250" y="393"/>
                  </a:lnTo>
                  <a:lnTo>
                    <a:pt x="326" y="393"/>
                  </a:lnTo>
                  <a:lnTo>
                    <a:pt x="359" y="354"/>
                  </a:lnTo>
                  <a:lnTo>
                    <a:pt x="284" y="281"/>
                  </a:lnTo>
                  <a:lnTo>
                    <a:pt x="286" y="105"/>
                  </a:lnTo>
                  <a:lnTo>
                    <a:pt x="244" y="131"/>
                  </a:lnTo>
                  <a:lnTo>
                    <a:pt x="130" y="0"/>
                  </a:lnTo>
                  <a:lnTo>
                    <a:pt x="72" y="0"/>
                  </a:lnTo>
                  <a:lnTo>
                    <a:pt x="0" y="81"/>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87" name="Freeform 92"/>
            <p:cNvSpPr>
              <a:spLocks noChangeAspect="1"/>
            </p:cNvSpPr>
            <p:nvPr/>
          </p:nvSpPr>
          <p:spPr bwMode="auto">
            <a:xfrm rot="815464">
              <a:off x="7200917" y="4668911"/>
              <a:ext cx="657230" cy="712761"/>
            </a:xfrm>
            <a:custGeom>
              <a:avLst/>
              <a:gdLst>
                <a:gd name="T0" fmla="*/ 0 w 1612"/>
                <a:gd name="T1" fmla="*/ 0 h 1744"/>
                <a:gd name="T2" fmla="*/ 0 w 1612"/>
                <a:gd name="T3" fmla="*/ 0 h 1744"/>
                <a:gd name="T4" fmla="*/ 0 w 1612"/>
                <a:gd name="T5" fmla="*/ 0 h 1744"/>
                <a:gd name="T6" fmla="*/ 0 w 1612"/>
                <a:gd name="T7" fmla="*/ 0 h 1744"/>
                <a:gd name="T8" fmla="*/ 0 w 1612"/>
                <a:gd name="T9" fmla="*/ 0 h 1744"/>
                <a:gd name="T10" fmla="*/ 0 w 1612"/>
                <a:gd name="T11" fmla="*/ 0 h 1744"/>
                <a:gd name="T12" fmla="*/ 0 w 1612"/>
                <a:gd name="T13" fmla="*/ 0 h 1744"/>
                <a:gd name="T14" fmla="*/ 0 w 1612"/>
                <a:gd name="T15" fmla="*/ 0 h 1744"/>
                <a:gd name="T16" fmla="*/ 0 w 1612"/>
                <a:gd name="T17" fmla="*/ 0 h 1744"/>
                <a:gd name="T18" fmla="*/ 0 w 1612"/>
                <a:gd name="T19" fmla="*/ 0 h 1744"/>
                <a:gd name="T20" fmla="*/ 0 w 1612"/>
                <a:gd name="T21" fmla="*/ 0 h 1744"/>
                <a:gd name="T22" fmla="*/ 0 w 1612"/>
                <a:gd name="T23" fmla="*/ 0 h 1744"/>
                <a:gd name="T24" fmla="*/ 0 w 1612"/>
                <a:gd name="T25" fmla="*/ 0 h 1744"/>
                <a:gd name="T26" fmla="*/ 0 w 1612"/>
                <a:gd name="T27" fmla="*/ 0 h 1744"/>
                <a:gd name="T28" fmla="*/ 0 w 1612"/>
                <a:gd name="T29" fmla="*/ 0 h 1744"/>
                <a:gd name="T30" fmla="*/ 0 w 1612"/>
                <a:gd name="T31" fmla="*/ 0 h 1744"/>
                <a:gd name="T32" fmla="*/ 0 w 1612"/>
                <a:gd name="T33" fmla="*/ 0 h 1744"/>
                <a:gd name="T34" fmla="*/ 0 w 1612"/>
                <a:gd name="T35" fmla="*/ 0 h 1744"/>
                <a:gd name="T36" fmla="*/ 0 w 1612"/>
                <a:gd name="T37" fmla="*/ 0 h 1744"/>
                <a:gd name="T38" fmla="*/ 0 w 1612"/>
                <a:gd name="T39" fmla="*/ 0 h 1744"/>
                <a:gd name="T40" fmla="*/ 0 w 1612"/>
                <a:gd name="T41" fmla="*/ 0 h 1744"/>
                <a:gd name="T42" fmla="*/ 0 w 1612"/>
                <a:gd name="T43" fmla="*/ 0 h 1744"/>
                <a:gd name="T44" fmla="*/ 0 w 1612"/>
                <a:gd name="T45" fmla="*/ 0 h 1744"/>
                <a:gd name="T46" fmla="*/ 0 w 1612"/>
                <a:gd name="T47" fmla="*/ 0 h 1744"/>
                <a:gd name="T48" fmla="*/ 0 w 1612"/>
                <a:gd name="T49" fmla="*/ 0 h 1744"/>
                <a:gd name="T50" fmla="*/ 0 w 1612"/>
                <a:gd name="T51" fmla="*/ 0 h 1744"/>
                <a:gd name="T52" fmla="*/ 0 w 1612"/>
                <a:gd name="T53" fmla="*/ 0 h 1744"/>
                <a:gd name="T54" fmla="*/ 0 w 1612"/>
                <a:gd name="T55" fmla="*/ 0 h 1744"/>
                <a:gd name="T56" fmla="*/ 0 w 1612"/>
                <a:gd name="T57" fmla="*/ 0 h 1744"/>
                <a:gd name="T58" fmla="*/ 0 w 1612"/>
                <a:gd name="T59" fmla="*/ 0 h 1744"/>
                <a:gd name="T60" fmla="*/ 0 w 1612"/>
                <a:gd name="T61" fmla="*/ 0 h 1744"/>
                <a:gd name="T62" fmla="*/ 0 w 1612"/>
                <a:gd name="T63" fmla="*/ 0 h 1744"/>
                <a:gd name="T64" fmla="*/ 0 w 1612"/>
                <a:gd name="T65" fmla="*/ 0 h 1744"/>
                <a:gd name="T66" fmla="*/ 0 w 1612"/>
                <a:gd name="T67" fmla="*/ 0 h 1744"/>
                <a:gd name="T68" fmla="*/ 0 w 1612"/>
                <a:gd name="T69" fmla="*/ 0 h 1744"/>
                <a:gd name="T70" fmla="*/ 0 w 1612"/>
                <a:gd name="T71" fmla="*/ 0 h 174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612"/>
                <a:gd name="T109" fmla="*/ 0 h 1744"/>
                <a:gd name="T110" fmla="*/ 1612 w 1612"/>
                <a:gd name="T111" fmla="*/ 1744 h 174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612" h="1744">
                  <a:moveTo>
                    <a:pt x="397" y="282"/>
                  </a:moveTo>
                  <a:lnTo>
                    <a:pt x="242" y="120"/>
                  </a:lnTo>
                  <a:lnTo>
                    <a:pt x="177" y="136"/>
                  </a:lnTo>
                  <a:lnTo>
                    <a:pt x="49" y="0"/>
                  </a:lnTo>
                  <a:lnTo>
                    <a:pt x="0" y="82"/>
                  </a:lnTo>
                  <a:lnTo>
                    <a:pt x="96" y="136"/>
                  </a:lnTo>
                  <a:lnTo>
                    <a:pt x="138" y="227"/>
                  </a:lnTo>
                  <a:lnTo>
                    <a:pt x="58" y="243"/>
                  </a:lnTo>
                  <a:lnTo>
                    <a:pt x="81" y="346"/>
                  </a:lnTo>
                  <a:lnTo>
                    <a:pt x="193" y="443"/>
                  </a:lnTo>
                  <a:lnTo>
                    <a:pt x="322" y="614"/>
                  </a:lnTo>
                  <a:lnTo>
                    <a:pt x="429" y="630"/>
                  </a:lnTo>
                  <a:lnTo>
                    <a:pt x="573" y="775"/>
                  </a:lnTo>
                  <a:lnTo>
                    <a:pt x="622" y="920"/>
                  </a:lnTo>
                  <a:lnTo>
                    <a:pt x="768" y="985"/>
                  </a:lnTo>
                  <a:lnTo>
                    <a:pt x="870" y="1185"/>
                  </a:lnTo>
                  <a:lnTo>
                    <a:pt x="1074" y="1324"/>
                  </a:lnTo>
                  <a:lnTo>
                    <a:pt x="1090" y="1452"/>
                  </a:lnTo>
                  <a:lnTo>
                    <a:pt x="1315" y="1679"/>
                  </a:lnTo>
                  <a:lnTo>
                    <a:pt x="1468" y="1744"/>
                  </a:lnTo>
                  <a:lnTo>
                    <a:pt x="1370" y="1566"/>
                  </a:lnTo>
                  <a:lnTo>
                    <a:pt x="1419" y="1517"/>
                  </a:lnTo>
                  <a:lnTo>
                    <a:pt x="1510" y="1507"/>
                  </a:lnTo>
                  <a:lnTo>
                    <a:pt x="1557" y="1556"/>
                  </a:lnTo>
                  <a:lnTo>
                    <a:pt x="1612" y="1475"/>
                  </a:lnTo>
                  <a:lnTo>
                    <a:pt x="1493" y="1379"/>
                  </a:lnTo>
                  <a:lnTo>
                    <a:pt x="1241" y="1314"/>
                  </a:lnTo>
                  <a:lnTo>
                    <a:pt x="1154" y="1282"/>
                  </a:lnTo>
                  <a:lnTo>
                    <a:pt x="1041" y="1056"/>
                  </a:lnTo>
                  <a:lnTo>
                    <a:pt x="984" y="969"/>
                  </a:lnTo>
                  <a:lnTo>
                    <a:pt x="1074" y="879"/>
                  </a:lnTo>
                  <a:lnTo>
                    <a:pt x="1187" y="856"/>
                  </a:lnTo>
                  <a:lnTo>
                    <a:pt x="984" y="718"/>
                  </a:lnTo>
                  <a:lnTo>
                    <a:pt x="719" y="517"/>
                  </a:lnTo>
                  <a:lnTo>
                    <a:pt x="596" y="475"/>
                  </a:lnTo>
                  <a:lnTo>
                    <a:pt x="397" y="282"/>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88" name="Freeform 93"/>
            <p:cNvSpPr>
              <a:spLocks noChangeAspect="1"/>
            </p:cNvSpPr>
            <p:nvPr/>
          </p:nvSpPr>
          <p:spPr bwMode="auto">
            <a:xfrm rot="815464">
              <a:off x="3351200" y="2259176"/>
              <a:ext cx="744543" cy="536555"/>
            </a:xfrm>
            <a:custGeom>
              <a:avLst/>
              <a:gdLst>
                <a:gd name="T0" fmla="*/ 0 w 1815"/>
                <a:gd name="T1" fmla="*/ 0 h 1317"/>
                <a:gd name="T2" fmla="*/ 0 w 1815"/>
                <a:gd name="T3" fmla="*/ 0 h 1317"/>
                <a:gd name="T4" fmla="*/ 0 w 1815"/>
                <a:gd name="T5" fmla="*/ 0 h 1317"/>
                <a:gd name="T6" fmla="*/ 0 w 1815"/>
                <a:gd name="T7" fmla="*/ 0 h 1317"/>
                <a:gd name="T8" fmla="*/ 0 w 1815"/>
                <a:gd name="T9" fmla="*/ 0 h 1317"/>
                <a:gd name="T10" fmla="*/ 0 w 1815"/>
                <a:gd name="T11" fmla="*/ 0 h 1317"/>
                <a:gd name="T12" fmla="*/ 0 w 1815"/>
                <a:gd name="T13" fmla="*/ 0 h 1317"/>
                <a:gd name="T14" fmla="*/ 0 w 1815"/>
                <a:gd name="T15" fmla="*/ 0 h 1317"/>
                <a:gd name="T16" fmla="*/ 0 w 1815"/>
                <a:gd name="T17" fmla="*/ 0 h 1317"/>
                <a:gd name="T18" fmla="*/ 0 w 1815"/>
                <a:gd name="T19" fmla="*/ 0 h 1317"/>
                <a:gd name="T20" fmla="*/ 0 w 1815"/>
                <a:gd name="T21" fmla="*/ 0 h 1317"/>
                <a:gd name="T22" fmla="*/ 0 w 1815"/>
                <a:gd name="T23" fmla="*/ 0 h 1317"/>
                <a:gd name="T24" fmla="*/ 0 w 1815"/>
                <a:gd name="T25" fmla="*/ 0 h 1317"/>
                <a:gd name="T26" fmla="*/ 0 w 1815"/>
                <a:gd name="T27" fmla="*/ 0 h 1317"/>
                <a:gd name="T28" fmla="*/ 0 w 1815"/>
                <a:gd name="T29" fmla="*/ 0 h 1317"/>
                <a:gd name="T30" fmla="*/ 0 w 1815"/>
                <a:gd name="T31" fmla="*/ 0 h 1317"/>
                <a:gd name="T32" fmla="*/ 0 w 1815"/>
                <a:gd name="T33" fmla="*/ 0 h 1317"/>
                <a:gd name="T34" fmla="*/ 0 w 1815"/>
                <a:gd name="T35" fmla="*/ 0 h 1317"/>
                <a:gd name="T36" fmla="*/ 0 w 1815"/>
                <a:gd name="T37" fmla="*/ 0 h 1317"/>
                <a:gd name="T38" fmla="*/ 0 w 1815"/>
                <a:gd name="T39" fmla="*/ 0 h 1317"/>
                <a:gd name="T40" fmla="*/ 0 w 1815"/>
                <a:gd name="T41" fmla="*/ 0 h 1317"/>
                <a:gd name="T42" fmla="*/ 0 w 1815"/>
                <a:gd name="T43" fmla="*/ 0 h 1317"/>
                <a:gd name="T44" fmla="*/ 0 w 1815"/>
                <a:gd name="T45" fmla="*/ 0 h 1317"/>
                <a:gd name="T46" fmla="*/ 0 w 1815"/>
                <a:gd name="T47" fmla="*/ 0 h 1317"/>
                <a:gd name="T48" fmla="*/ 0 w 1815"/>
                <a:gd name="T49" fmla="*/ 0 h 1317"/>
                <a:gd name="T50" fmla="*/ 0 w 1815"/>
                <a:gd name="T51" fmla="*/ 0 h 1317"/>
                <a:gd name="T52" fmla="*/ 0 w 1815"/>
                <a:gd name="T53" fmla="*/ 0 h 1317"/>
                <a:gd name="T54" fmla="*/ 0 w 1815"/>
                <a:gd name="T55" fmla="*/ 0 h 1317"/>
                <a:gd name="T56" fmla="*/ 0 w 1815"/>
                <a:gd name="T57" fmla="*/ 0 h 131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815"/>
                <a:gd name="T88" fmla="*/ 0 h 1317"/>
                <a:gd name="T89" fmla="*/ 1815 w 1815"/>
                <a:gd name="T90" fmla="*/ 1317 h 1317"/>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815" h="1317">
                  <a:moveTo>
                    <a:pt x="283" y="1317"/>
                  </a:moveTo>
                  <a:lnTo>
                    <a:pt x="316" y="929"/>
                  </a:lnTo>
                  <a:lnTo>
                    <a:pt x="558" y="704"/>
                  </a:lnTo>
                  <a:lnTo>
                    <a:pt x="919" y="406"/>
                  </a:lnTo>
                  <a:lnTo>
                    <a:pt x="1347" y="274"/>
                  </a:lnTo>
                  <a:lnTo>
                    <a:pt x="1767" y="187"/>
                  </a:lnTo>
                  <a:lnTo>
                    <a:pt x="1815" y="16"/>
                  </a:lnTo>
                  <a:lnTo>
                    <a:pt x="1686" y="0"/>
                  </a:lnTo>
                  <a:lnTo>
                    <a:pt x="1451" y="90"/>
                  </a:lnTo>
                  <a:lnTo>
                    <a:pt x="1300" y="49"/>
                  </a:lnTo>
                  <a:lnTo>
                    <a:pt x="1177" y="33"/>
                  </a:lnTo>
                  <a:lnTo>
                    <a:pt x="1073" y="123"/>
                  </a:lnTo>
                  <a:lnTo>
                    <a:pt x="912" y="107"/>
                  </a:lnTo>
                  <a:lnTo>
                    <a:pt x="783" y="177"/>
                  </a:lnTo>
                  <a:lnTo>
                    <a:pt x="757" y="259"/>
                  </a:lnTo>
                  <a:lnTo>
                    <a:pt x="590" y="381"/>
                  </a:lnTo>
                  <a:lnTo>
                    <a:pt x="467" y="387"/>
                  </a:lnTo>
                  <a:lnTo>
                    <a:pt x="445" y="484"/>
                  </a:lnTo>
                  <a:lnTo>
                    <a:pt x="532" y="613"/>
                  </a:lnTo>
                  <a:lnTo>
                    <a:pt x="493" y="622"/>
                  </a:lnTo>
                  <a:lnTo>
                    <a:pt x="348" y="542"/>
                  </a:lnTo>
                  <a:lnTo>
                    <a:pt x="210" y="613"/>
                  </a:lnTo>
                  <a:lnTo>
                    <a:pt x="155" y="730"/>
                  </a:lnTo>
                  <a:lnTo>
                    <a:pt x="25" y="720"/>
                  </a:lnTo>
                  <a:lnTo>
                    <a:pt x="0" y="914"/>
                  </a:lnTo>
                  <a:lnTo>
                    <a:pt x="106" y="988"/>
                  </a:lnTo>
                  <a:lnTo>
                    <a:pt x="47" y="1203"/>
                  </a:lnTo>
                  <a:lnTo>
                    <a:pt x="187" y="1317"/>
                  </a:lnTo>
                  <a:lnTo>
                    <a:pt x="283" y="1317"/>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grpSp>
          <p:nvGrpSpPr>
            <p:cNvPr id="89" name="Group 94"/>
            <p:cNvGrpSpPr>
              <a:grpSpLocks noChangeAspect="1"/>
            </p:cNvGrpSpPr>
            <p:nvPr/>
          </p:nvGrpSpPr>
          <p:grpSpPr bwMode="auto">
            <a:xfrm rot="815464">
              <a:off x="4011344" y="1736909"/>
              <a:ext cx="419948" cy="222273"/>
              <a:chOff x="2374" y="1393"/>
              <a:chExt cx="203" cy="109"/>
            </a:xfrm>
            <a:solidFill>
              <a:sysClr val="window" lastClr="FFFFFF">
                <a:lumMod val="95000"/>
              </a:sysClr>
            </a:solidFill>
          </p:grpSpPr>
          <p:sp>
            <p:nvSpPr>
              <p:cNvPr id="114" name="Freeform 95"/>
              <p:cNvSpPr>
                <a:spLocks noChangeAspect="1"/>
              </p:cNvSpPr>
              <p:nvPr/>
            </p:nvSpPr>
            <p:spPr bwMode="auto">
              <a:xfrm>
                <a:off x="2539" y="1453"/>
                <a:ext cx="38" cy="33"/>
              </a:xfrm>
              <a:custGeom>
                <a:avLst/>
                <a:gdLst>
                  <a:gd name="T0" fmla="*/ 0 w 193"/>
                  <a:gd name="T1" fmla="*/ 0 h 167"/>
                  <a:gd name="T2" fmla="*/ 0 w 193"/>
                  <a:gd name="T3" fmla="*/ 0 h 167"/>
                  <a:gd name="T4" fmla="*/ 0 w 193"/>
                  <a:gd name="T5" fmla="*/ 0 h 167"/>
                  <a:gd name="T6" fmla="*/ 0 w 193"/>
                  <a:gd name="T7" fmla="*/ 0 h 167"/>
                  <a:gd name="T8" fmla="*/ 0 w 193"/>
                  <a:gd name="T9" fmla="*/ 0 h 167"/>
                  <a:gd name="T10" fmla="*/ 0 w 193"/>
                  <a:gd name="T11" fmla="*/ 0 h 167"/>
                  <a:gd name="T12" fmla="*/ 0 60000 65536"/>
                  <a:gd name="T13" fmla="*/ 0 60000 65536"/>
                  <a:gd name="T14" fmla="*/ 0 60000 65536"/>
                  <a:gd name="T15" fmla="*/ 0 60000 65536"/>
                  <a:gd name="T16" fmla="*/ 0 60000 65536"/>
                  <a:gd name="T17" fmla="*/ 0 60000 65536"/>
                  <a:gd name="T18" fmla="*/ 0 w 193"/>
                  <a:gd name="T19" fmla="*/ 0 h 167"/>
                  <a:gd name="T20" fmla="*/ 193 w 193"/>
                  <a:gd name="T21" fmla="*/ 167 h 167"/>
                </a:gdLst>
                <a:ahLst/>
                <a:cxnLst>
                  <a:cxn ang="T12">
                    <a:pos x="T0" y="T1"/>
                  </a:cxn>
                  <a:cxn ang="T13">
                    <a:pos x="T2" y="T3"/>
                  </a:cxn>
                  <a:cxn ang="T14">
                    <a:pos x="T4" y="T5"/>
                  </a:cxn>
                  <a:cxn ang="T15">
                    <a:pos x="T6" y="T7"/>
                  </a:cxn>
                  <a:cxn ang="T16">
                    <a:pos x="T8" y="T9"/>
                  </a:cxn>
                  <a:cxn ang="T17">
                    <a:pos x="T10" y="T11"/>
                  </a:cxn>
                </a:cxnLst>
                <a:rect l="T18" t="T19" r="T20" b="T21"/>
                <a:pathLst>
                  <a:path w="193" h="167">
                    <a:moveTo>
                      <a:pt x="0" y="87"/>
                    </a:moveTo>
                    <a:lnTo>
                      <a:pt x="72" y="55"/>
                    </a:lnTo>
                    <a:lnTo>
                      <a:pt x="113" y="0"/>
                    </a:lnTo>
                    <a:lnTo>
                      <a:pt x="193" y="80"/>
                    </a:lnTo>
                    <a:lnTo>
                      <a:pt x="65" y="167"/>
                    </a:lnTo>
                    <a:lnTo>
                      <a:pt x="0" y="87"/>
                    </a:lnTo>
                    <a:close/>
                  </a:path>
                </a:pathLst>
              </a:custGeom>
              <a:grp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115" name="Freeform 96"/>
              <p:cNvSpPr>
                <a:spLocks noChangeAspect="1"/>
              </p:cNvSpPr>
              <p:nvPr/>
            </p:nvSpPr>
            <p:spPr bwMode="auto">
              <a:xfrm>
                <a:off x="2507" y="1456"/>
                <a:ext cx="27" cy="24"/>
              </a:xfrm>
              <a:custGeom>
                <a:avLst/>
                <a:gdLst>
                  <a:gd name="T0" fmla="*/ 0 w 135"/>
                  <a:gd name="T1" fmla="*/ 0 h 119"/>
                  <a:gd name="T2" fmla="*/ 0 w 135"/>
                  <a:gd name="T3" fmla="*/ 0 h 119"/>
                  <a:gd name="T4" fmla="*/ 0 w 135"/>
                  <a:gd name="T5" fmla="*/ 0 h 119"/>
                  <a:gd name="T6" fmla="*/ 0 w 135"/>
                  <a:gd name="T7" fmla="*/ 0 h 119"/>
                  <a:gd name="T8" fmla="*/ 0 w 135"/>
                  <a:gd name="T9" fmla="*/ 0 h 119"/>
                  <a:gd name="T10" fmla="*/ 0 60000 65536"/>
                  <a:gd name="T11" fmla="*/ 0 60000 65536"/>
                  <a:gd name="T12" fmla="*/ 0 60000 65536"/>
                  <a:gd name="T13" fmla="*/ 0 60000 65536"/>
                  <a:gd name="T14" fmla="*/ 0 60000 65536"/>
                  <a:gd name="T15" fmla="*/ 0 w 135"/>
                  <a:gd name="T16" fmla="*/ 0 h 119"/>
                  <a:gd name="T17" fmla="*/ 135 w 135"/>
                  <a:gd name="T18" fmla="*/ 119 h 119"/>
                </a:gdLst>
                <a:ahLst/>
                <a:cxnLst>
                  <a:cxn ang="T10">
                    <a:pos x="T0" y="T1"/>
                  </a:cxn>
                  <a:cxn ang="T11">
                    <a:pos x="T2" y="T3"/>
                  </a:cxn>
                  <a:cxn ang="T12">
                    <a:pos x="T4" y="T5"/>
                  </a:cxn>
                  <a:cxn ang="T13">
                    <a:pos x="T6" y="T7"/>
                  </a:cxn>
                  <a:cxn ang="T14">
                    <a:pos x="T8" y="T9"/>
                  </a:cxn>
                </a:cxnLst>
                <a:rect l="T15" t="T16" r="T17" b="T18"/>
                <a:pathLst>
                  <a:path w="135" h="119">
                    <a:moveTo>
                      <a:pt x="32" y="0"/>
                    </a:moveTo>
                    <a:lnTo>
                      <a:pt x="135" y="17"/>
                    </a:lnTo>
                    <a:lnTo>
                      <a:pt x="112" y="119"/>
                    </a:lnTo>
                    <a:lnTo>
                      <a:pt x="0" y="104"/>
                    </a:lnTo>
                    <a:lnTo>
                      <a:pt x="32" y="0"/>
                    </a:lnTo>
                    <a:close/>
                  </a:path>
                </a:pathLst>
              </a:custGeom>
              <a:grp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116" name="Freeform 97"/>
              <p:cNvSpPr>
                <a:spLocks noChangeAspect="1"/>
              </p:cNvSpPr>
              <p:nvPr/>
            </p:nvSpPr>
            <p:spPr bwMode="auto">
              <a:xfrm>
                <a:off x="2482" y="1464"/>
                <a:ext cx="19" cy="19"/>
              </a:xfrm>
              <a:custGeom>
                <a:avLst/>
                <a:gdLst>
                  <a:gd name="T0" fmla="*/ 0 w 97"/>
                  <a:gd name="T1" fmla="*/ 0 h 97"/>
                  <a:gd name="T2" fmla="*/ 0 w 97"/>
                  <a:gd name="T3" fmla="*/ 0 h 97"/>
                  <a:gd name="T4" fmla="*/ 0 w 97"/>
                  <a:gd name="T5" fmla="*/ 0 h 97"/>
                  <a:gd name="T6" fmla="*/ 0 w 97"/>
                  <a:gd name="T7" fmla="*/ 0 h 97"/>
                  <a:gd name="T8" fmla="*/ 0 w 97"/>
                  <a:gd name="T9" fmla="*/ 0 h 97"/>
                  <a:gd name="T10" fmla="*/ 0 60000 65536"/>
                  <a:gd name="T11" fmla="*/ 0 60000 65536"/>
                  <a:gd name="T12" fmla="*/ 0 60000 65536"/>
                  <a:gd name="T13" fmla="*/ 0 60000 65536"/>
                  <a:gd name="T14" fmla="*/ 0 60000 65536"/>
                  <a:gd name="T15" fmla="*/ 0 w 97"/>
                  <a:gd name="T16" fmla="*/ 0 h 97"/>
                  <a:gd name="T17" fmla="*/ 97 w 97"/>
                  <a:gd name="T18" fmla="*/ 97 h 97"/>
                </a:gdLst>
                <a:ahLst/>
                <a:cxnLst>
                  <a:cxn ang="T10">
                    <a:pos x="T0" y="T1"/>
                  </a:cxn>
                  <a:cxn ang="T11">
                    <a:pos x="T2" y="T3"/>
                  </a:cxn>
                  <a:cxn ang="T12">
                    <a:pos x="T4" y="T5"/>
                  </a:cxn>
                  <a:cxn ang="T13">
                    <a:pos x="T6" y="T7"/>
                  </a:cxn>
                  <a:cxn ang="T14">
                    <a:pos x="T8" y="T9"/>
                  </a:cxn>
                </a:cxnLst>
                <a:rect l="T15" t="T16" r="T17" b="T18"/>
                <a:pathLst>
                  <a:path w="97" h="97">
                    <a:moveTo>
                      <a:pt x="0" y="32"/>
                    </a:moveTo>
                    <a:lnTo>
                      <a:pt x="27" y="97"/>
                    </a:lnTo>
                    <a:lnTo>
                      <a:pt x="97" y="74"/>
                    </a:lnTo>
                    <a:lnTo>
                      <a:pt x="65" y="0"/>
                    </a:lnTo>
                    <a:lnTo>
                      <a:pt x="0" y="32"/>
                    </a:lnTo>
                    <a:close/>
                  </a:path>
                </a:pathLst>
              </a:custGeom>
              <a:grp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117" name="Freeform 98"/>
              <p:cNvSpPr>
                <a:spLocks noChangeAspect="1"/>
              </p:cNvSpPr>
              <p:nvPr/>
            </p:nvSpPr>
            <p:spPr bwMode="auto">
              <a:xfrm>
                <a:off x="2458" y="1469"/>
                <a:ext cx="20" cy="33"/>
              </a:xfrm>
              <a:custGeom>
                <a:avLst/>
                <a:gdLst>
                  <a:gd name="T0" fmla="*/ 0 w 97"/>
                  <a:gd name="T1" fmla="*/ 0 h 163"/>
                  <a:gd name="T2" fmla="*/ 0 w 97"/>
                  <a:gd name="T3" fmla="*/ 0 h 163"/>
                  <a:gd name="T4" fmla="*/ 0 w 97"/>
                  <a:gd name="T5" fmla="*/ 0 h 163"/>
                  <a:gd name="T6" fmla="*/ 0 w 97"/>
                  <a:gd name="T7" fmla="*/ 0 h 163"/>
                  <a:gd name="T8" fmla="*/ 0 w 97"/>
                  <a:gd name="T9" fmla="*/ 0 h 163"/>
                  <a:gd name="T10" fmla="*/ 0 60000 65536"/>
                  <a:gd name="T11" fmla="*/ 0 60000 65536"/>
                  <a:gd name="T12" fmla="*/ 0 60000 65536"/>
                  <a:gd name="T13" fmla="*/ 0 60000 65536"/>
                  <a:gd name="T14" fmla="*/ 0 60000 65536"/>
                  <a:gd name="T15" fmla="*/ 0 w 97"/>
                  <a:gd name="T16" fmla="*/ 0 h 163"/>
                  <a:gd name="T17" fmla="*/ 97 w 97"/>
                  <a:gd name="T18" fmla="*/ 163 h 163"/>
                </a:gdLst>
                <a:ahLst/>
                <a:cxnLst>
                  <a:cxn ang="T10">
                    <a:pos x="T0" y="T1"/>
                  </a:cxn>
                  <a:cxn ang="T11">
                    <a:pos x="T2" y="T3"/>
                  </a:cxn>
                  <a:cxn ang="T12">
                    <a:pos x="T4" y="T5"/>
                  </a:cxn>
                  <a:cxn ang="T13">
                    <a:pos x="T6" y="T7"/>
                  </a:cxn>
                  <a:cxn ang="T14">
                    <a:pos x="T8" y="T9"/>
                  </a:cxn>
                </a:cxnLst>
                <a:rect l="T15" t="T16" r="T17" b="T18"/>
                <a:pathLst>
                  <a:path w="97" h="163">
                    <a:moveTo>
                      <a:pt x="97" y="40"/>
                    </a:moveTo>
                    <a:lnTo>
                      <a:pt x="49" y="0"/>
                    </a:lnTo>
                    <a:lnTo>
                      <a:pt x="0" y="49"/>
                    </a:lnTo>
                    <a:lnTo>
                      <a:pt x="70" y="163"/>
                    </a:lnTo>
                    <a:lnTo>
                      <a:pt x="97" y="40"/>
                    </a:lnTo>
                    <a:close/>
                  </a:path>
                </a:pathLst>
              </a:custGeom>
              <a:grp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118" name="Freeform 99"/>
              <p:cNvSpPr>
                <a:spLocks noChangeAspect="1"/>
              </p:cNvSpPr>
              <p:nvPr/>
            </p:nvSpPr>
            <p:spPr bwMode="auto">
              <a:xfrm>
                <a:off x="2459" y="1429"/>
                <a:ext cx="39" cy="25"/>
              </a:xfrm>
              <a:custGeom>
                <a:avLst/>
                <a:gdLst>
                  <a:gd name="T0" fmla="*/ 0 w 194"/>
                  <a:gd name="T1" fmla="*/ 0 h 128"/>
                  <a:gd name="T2" fmla="*/ 0 w 194"/>
                  <a:gd name="T3" fmla="*/ 0 h 128"/>
                  <a:gd name="T4" fmla="*/ 0 w 194"/>
                  <a:gd name="T5" fmla="*/ 0 h 128"/>
                  <a:gd name="T6" fmla="*/ 0 w 194"/>
                  <a:gd name="T7" fmla="*/ 0 h 128"/>
                  <a:gd name="T8" fmla="*/ 0 w 194"/>
                  <a:gd name="T9" fmla="*/ 0 h 128"/>
                  <a:gd name="T10" fmla="*/ 0 w 194"/>
                  <a:gd name="T11" fmla="*/ 0 h 128"/>
                  <a:gd name="T12" fmla="*/ 0 60000 65536"/>
                  <a:gd name="T13" fmla="*/ 0 60000 65536"/>
                  <a:gd name="T14" fmla="*/ 0 60000 65536"/>
                  <a:gd name="T15" fmla="*/ 0 60000 65536"/>
                  <a:gd name="T16" fmla="*/ 0 60000 65536"/>
                  <a:gd name="T17" fmla="*/ 0 60000 65536"/>
                  <a:gd name="T18" fmla="*/ 0 w 194"/>
                  <a:gd name="T19" fmla="*/ 0 h 128"/>
                  <a:gd name="T20" fmla="*/ 194 w 194"/>
                  <a:gd name="T21" fmla="*/ 128 h 128"/>
                </a:gdLst>
                <a:ahLst/>
                <a:cxnLst>
                  <a:cxn ang="T12">
                    <a:pos x="T0" y="T1"/>
                  </a:cxn>
                  <a:cxn ang="T13">
                    <a:pos x="T2" y="T3"/>
                  </a:cxn>
                  <a:cxn ang="T14">
                    <a:pos x="T4" y="T5"/>
                  </a:cxn>
                  <a:cxn ang="T15">
                    <a:pos x="T6" y="T7"/>
                  </a:cxn>
                  <a:cxn ang="T16">
                    <a:pos x="T8" y="T9"/>
                  </a:cxn>
                  <a:cxn ang="T17">
                    <a:pos x="T10" y="T11"/>
                  </a:cxn>
                </a:cxnLst>
                <a:rect l="T18" t="T19" r="T20" b="T21"/>
                <a:pathLst>
                  <a:path w="194" h="128">
                    <a:moveTo>
                      <a:pt x="0" y="48"/>
                    </a:moveTo>
                    <a:lnTo>
                      <a:pt x="64" y="0"/>
                    </a:lnTo>
                    <a:lnTo>
                      <a:pt x="187" y="16"/>
                    </a:lnTo>
                    <a:lnTo>
                      <a:pt x="194" y="96"/>
                    </a:lnTo>
                    <a:lnTo>
                      <a:pt x="91" y="128"/>
                    </a:lnTo>
                    <a:lnTo>
                      <a:pt x="0" y="48"/>
                    </a:lnTo>
                    <a:close/>
                  </a:path>
                </a:pathLst>
              </a:custGeom>
              <a:grp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119" name="Freeform 100"/>
              <p:cNvSpPr>
                <a:spLocks noChangeAspect="1"/>
              </p:cNvSpPr>
              <p:nvPr/>
            </p:nvSpPr>
            <p:spPr bwMode="auto">
              <a:xfrm>
                <a:off x="2410" y="1412"/>
                <a:ext cx="26" cy="22"/>
              </a:xfrm>
              <a:custGeom>
                <a:avLst/>
                <a:gdLst>
                  <a:gd name="T0" fmla="*/ 0 w 129"/>
                  <a:gd name="T1" fmla="*/ 0 h 108"/>
                  <a:gd name="T2" fmla="*/ 0 w 129"/>
                  <a:gd name="T3" fmla="*/ 0 h 108"/>
                  <a:gd name="T4" fmla="*/ 0 w 129"/>
                  <a:gd name="T5" fmla="*/ 0 h 108"/>
                  <a:gd name="T6" fmla="*/ 0 w 129"/>
                  <a:gd name="T7" fmla="*/ 0 h 108"/>
                  <a:gd name="T8" fmla="*/ 0 w 129"/>
                  <a:gd name="T9" fmla="*/ 0 h 108"/>
                  <a:gd name="T10" fmla="*/ 0 60000 65536"/>
                  <a:gd name="T11" fmla="*/ 0 60000 65536"/>
                  <a:gd name="T12" fmla="*/ 0 60000 65536"/>
                  <a:gd name="T13" fmla="*/ 0 60000 65536"/>
                  <a:gd name="T14" fmla="*/ 0 60000 65536"/>
                  <a:gd name="T15" fmla="*/ 0 w 129"/>
                  <a:gd name="T16" fmla="*/ 0 h 108"/>
                  <a:gd name="T17" fmla="*/ 129 w 129"/>
                  <a:gd name="T18" fmla="*/ 108 h 108"/>
                </a:gdLst>
                <a:ahLst/>
                <a:cxnLst>
                  <a:cxn ang="T10">
                    <a:pos x="T0" y="T1"/>
                  </a:cxn>
                  <a:cxn ang="T11">
                    <a:pos x="T2" y="T3"/>
                  </a:cxn>
                  <a:cxn ang="T12">
                    <a:pos x="T4" y="T5"/>
                  </a:cxn>
                  <a:cxn ang="T13">
                    <a:pos x="T6" y="T7"/>
                  </a:cxn>
                  <a:cxn ang="T14">
                    <a:pos x="T8" y="T9"/>
                  </a:cxn>
                </a:cxnLst>
                <a:rect l="T15" t="T16" r="T17" b="T18"/>
                <a:pathLst>
                  <a:path w="129" h="108">
                    <a:moveTo>
                      <a:pt x="0" y="11"/>
                    </a:moveTo>
                    <a:lnTo>
                      <a:pt x="32" y="108"/>
                    </a:lnTo>
                    <a:lnTo>
                      <a:pt x="129" y="76"/>
                    </a:lnTo>
                    <a:lnTo>
                      <a:pt x="96" y="0"/>
                    </a:lnTo>
                    <a:lnTo>
                      <a:pt x="0" y="11"/>
                    </a:lnTo>
                    <a:close/>
                  </a:path>
                </a:pathLst>
              </a:custGeom>
              <a:grp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120" name="Freeform 101"/>
              <p:cNvSpPr>
                <a:spLocks noChangeAspect="1"/>
              </p:cNvSpPr>
              <p:nvPr/>
            </p:nvSpPr>
            <p:spPr bwMode="auto">
              <a:xfrm>
                <a:off x="2376" y="1425"/>
                <a:ext cx="29" cy="20"/>
              </a:xfrm>
              <a:custGeom>
                <a:avLst/>
                <a:gdLst>
                  <a:gd name="T0" fmla="*/ 0 w 145"/>
                  <a:gd name="T1" fmla="*/ 0 h 97"/>
                  <a:gd name="T2" fmla="*/ 0 w 145"/>
                  <a:gd name="T3" fmla="*/ 0 h 97"/>
                  <a:gd name="T4" fmla="*/ 0 w 145"/>
                  <a:gd name="T5" fmla="*/ 0 h 97"/>
                  <a:gd name="T6" fmla="*/ 0 w 145"/>
                  <a:gd name="T7" fmla="*/ 0 h 97"/>
                  <a:gd name="T8" fmla="*/ 0 60000 65536"/>
                  <a:gd name="T9" fmla="*/ 0 60000 65536"/>
                  <a:gd name="T10" fmla="*/ 0 60000 65536"/>
                  <a:gd name="T11" fmla="*/ 0 60000 65536"/>
                  <a:gd name="T12" fmla="*/ 0 w 145"/>
                  <a:gd name="T13" fmla="*/ 0 h 97"/>
                  <a:gd name="T14" fmla="*/ 145 w 145"/>
                  <a:gd name="T15" fmla="*/ 97 h 97"/>
                </a:gdLst>
                <a:ahLst/>
                <a:cxnLst>
                  <a:cxn ang="T8">
                    <a:pos x="T0" y="T1"/>
                  </a:cxn>
                  <a:cxn ang="T9">
                    <a:pos x="T2" y="T3"/>
                  </a:cxn>
                  <a:cxn ang="T10">
                    <a:pos x="T4" y="T5"/>
                  </a:cxn>
                  <a:cxn ang="T11">
                    <a:pos x="T6" y="T7"/>
                  </a:cxn>
                </a:cxnLst>
                <a:rect l="T12" t="T13" r="T14" b="T15"/>
                <a:pathLst>
                  <a:path w="145" h="97">
                    <a:moveTo>
                      <a:pt x="0" y="0"/>
                    </a:moveTo>
                    <a:lnTo>
                      <a:pt x="25" y="97"/>
                    </a:lnTo>
                    <a:lnTo>
                      <a:pt x="145" y="32"/>
                    </a:lnTo>
                    <a:lnTo>
                      <a:pt x="0" y="0"/>
                    </a:lnTo>
                    <a:close/>
                  </a:path>
                </a:pathLst>
              </a:custGeom>
              <a:grp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121" name="Freeform 102"/>
              <p:cNvSpPr>
                <a:spLocks noChangeAspect="1"/>
              </p:cNvSpPr>
              <p:nvPr/>
            </p:nvSpPr>
            <p:spPr bwMode="auto">
              <a:xfrm>
                <a:off x="2374" y="1393"/>
                <a:ext cx="31" cy="21"/>
              </a:xfrm>
              <a:custGeom>
                <a:avLst/>
                <a:gdLst>
                  <a:gd name="T0" fmla="*/ 0 w 152"/>
                  <a:gd name="T1" fmla="*/ 0 h 107"/>
                  <a:gd name="T2" fmla="*/ 0 w 152"/>
                  <a:gd name="T3" fmla="*/ 0 h 107"/>
                  <a:gd name="T4" fmla="*/ 0 w 152"/>
                  <a:gd name="T5" fmla="*/ 0 h 107"/>
                  <a:gd name="T6" fmla="*/ 0 w 152"/>
                  <a:gd name="T7" fmla="*/ 0 h 107"/>
                  <a:gd name="T8" fmla="*/ 0 w 152"/>
                  <a:gd name="T9" fmla="*/ 0 h 107"/>
                  <a:gd name="T10" fmla="*/ 0 60000 65536"/>
                  <a:gd name="T11" fmla="*/ 0 60000 65536"/>
                  <a:gd name="T12" fmla="*/ 0 60000 65536"/>
                  <a:gd name="T13" fmla="*/ 0 60000 65536"/>
                  <a:gd name="T14" fmla="*/ 0 60000 65536"/>
                  <a:gd name="T15" fmla="*/ 0 w 152"/>
                  <a:gd name="T16" fmla="*/ 0 h 107"/>
                  <a:gd name="T17" fmla="*/ 152 w 152"/>
                  <a:gd name="T18" fmla="*/ 107 h 107"/>
                </a:gdLst>
                <a:ahLst/>
                <a:cxnLst>
                  <a:cxn ang="T10">
                    <a:pos x="T0" y="T1"/>
                  </a:cxn>
                  <a:cxn ang="T11">
                    <a:pos x="T2" y="T3"/>
                  </a:cxn>
                  <a:cxn ang="T12">
                    <a:pos x="T4" y="T5"/>
                  </a:cxn>
                  <a:cxn ang="T13">
                    <a:pos x="T6" y="T7"/>
                  </a:cxn>
                  <a:cxn ang="T14">
                    <a:pos x="T8" y="T9"/>
                  </a:cxn>
                </a:cxnLst>
                <a:rect l="T15" t="T16" r="T17" b="T18"/>
                <a:pathLst>
                  <a:path w="152" h="107">
                    <a:moveTo>
                      <a:pt x="0" y="0"/>
                    </a:moveTo>
                    <a:lnTo>
                      <a:pt x="136" y="0"/>
                    </a:lnTo>
                    <a:lnTo>
                      <a:pt x="152" y="64"/>
                    </a:lnTo>
                    <a:lnTo>
                      <a:pt x="23" y="107"/>
                    </a:lnTo>
                    <a:lnTo>
                      <a:pt x="0" y="0"/>
                    </a:lnTo>
                    <a:close/>
                  </a:path>
                </a:pathLst>
              </a:custGeom>
              <a:grp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grpSp>
        <p:sp>
          <p:nvSpPr>
            <p:cNvPr id="90" name="Freeform 103"/>
            <p:cNvSpPr>
              <a:spLocks noChangeAspect="1"/>
            </p:cNvSpPr>
            <p:nvPr/>
          </p:nvSpPr>
          <p:spPr bwMode="auto">
            <a:xfrm rot="815464">
              <a:off x="3030523" y="2608413"/>
              <a:ext cx="77788" cy="80960"/>
            </a:xfrm>
            <a:custGeom>
              <a:avLst/>
              <a:gdLst>
                <a:gd name="T0" fmla="*/ 0 w 194"/>
                <a:gd name="T1" fmla="*/ 0 h 193"/>
                <a:gd name="T2" fmla="*/ 0 w 194"/>
                <a:gd name="T3" fmla="*/ 0 h 193"/>
                <a:gd name="T4" fmla="*/ 0 w 194"/>
                <a:gd name="T5" fmla="*/ 0 h 193"/>
                <a:gd name="T6" fmla="*/ 0 w 194"/>
                <a:gd name="T7" fmla="*/ 0 h 193"/>
                <a:gd name="T8" fmla="*/ 0 w 194"/>
                <a:gd name="T9" fmla="*/ 0 h 193"/>
                <a:gd name="T10" fmla="*/ 0 w 194"/>
                <a:gd name="T11" fmla="*/ 0 h 193"/>
                <a:gd name="T12" fmla="*/ 0 60000 65536"/>
                <a:gd name="T13" fmla="*/ 0 60000 65536"/>
                <a:gd name="T14" fmla="*/ 0 60000 65536"/>
                <a:gd name="T15" fmla="*/ 0 60000 65536"/>
                <a:gd name="T16" fmla="*/ 0 60000 65536"/>
                <a:gd name="T17" fmla="*/ 0 60000 65536"/>
                <a:gd name="T18" fmla="*/ 0 w 194"/>
                <a:gd name="T19" fmla="*/ 0 h 193"/>
                <a:gd name="T20" fmla="*/ 194 w 194"/>
                <a:gd name="T21" fmla="*/ 193 h 193"/>
              </a:gdLst>
              <a:ahLst/>
              <a:cxnLst>
                <a:cxn ang="T12">
                  <a:pos x="T0" y="T1"/>
                </a:cxn>
                <a:cxn ang="T13">
                  <a:pos x="T2" y="T3"/>
                </a:cxn>
                <a:cxn ang="T14">
                  <a:pos x="T4" y="T5"/>
                </a:cxn>
                <a:cxn ang="T15">
                  <a:pos x="T6" y="T7"/>
                </a:cxn>
                <a:cxn ang="T16">
                  <a:pos x="T8" y="T9"/>
                </a:cxn>
                <a:cxn ang="T17">
                  <a:pos x="T10" y="T11"/>
                </a:cxn>
              </a:cxnLst>
              <a:rect l="T18" t="T19" r="T20" b="T21"/>
              <a:pathLst>
                <a:path w="194" h="193">
                  <a:moveTo>
                    <a:pt x="0" y="155"/>
                  </a:moveTo>
                  <a:lnTo>
                    <a:pt x="145" y="193"/>
                  </a:lnTo>
                  <a:lnTo>
                    <a:pt x="194" y="106"/>
                  </a:lnTo>
                  <a:lnTo>
                    <a:pt x="87" y="0"/>
                  </a:lnTo>
                  <a:lnTo>
                    <a:pt x="23" y="19"/>
                  </a:lnTo>
                  <a:lnTo>
                    <a:pt x="0" y="155"/>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91" name="Freeform 104"/>
            <p:cNvSpPr>
              <a:spLocks noChangeAspect="1"/>
            </p:cNvSpPr>
            <p:nvPr/>
          </p:nvSpPr>
          <p:spPr bwMode="auto">
            <a:xfrm rot="815464">
              <a:off x="7858148" y="3568815"/>
              <a:ext cx="501654" cy="754034"/>
            </a:xfrm>
            <a:custGeom>
              <a:avLst/>
              <a:gdLst>
                <a:gd name="T0" fmla="*/ 0 w 1230"/>
                <a:gd name="T1" fmla="*/ 0 h 1839"/>
                <a:gd name="T2" fmla="*/ 0 w 1230"/>
                <a:gd name="T3" fmla="*/ 0 h 1839"/>
                <a:gd name="T4" fmla="*/ 0 w 1230"/>
                <a:gd name="T5" fmla="*/ 0 h 1839"/>
                <a:gd name="T6" fmla="*/ 0 w 1230"/>
                <a:gd name="T7" fmla="*/ 0 h 1839"/>
                <a:gd name="T8" fmla="*/ 0 w 1230"/>
                <a:gd name="T9" fmla="*/ 0 h 1839"/>
                <a:gd name="T10" fmla="*/ 0 w 1230"/>
                <a:gd name="T11" fmla="*/ 0 h 1839"/>
                <a:gd name="T12" fmla="*/ 0 w 1230"/>
                <a:gd name="T13" fmla="*/ 0 h 1839"/>
                <a:gd name="T14" fmla="*/ 0 w 1230"/>
                <a:gd name="T15" fmla="*/ 0 h 1839"/>
                <a:gd name="T16" fmla="*/ 0 w 1230"/>
                <a:gd name="T17" fmla="*/ 0 h 1839"/>
                <a:gd name="T18" fmla="*/ 0 w 1230"/>
                <a:gd name="T19" fmla="*/ 0 h 1839"/>
                <a:gd name="T20" fmla="*/ 0 w 1230"/>
                <a:gd name="T21" fmla="*/ 0 h 1839"/>
                <a:gd name="T22" fmla="*/ 0 w 1230"/>
                <a:gd name="T23" fmla="*/ 0 h 1839"/>
                <a:gd name="T24" fmla="*/ 0 w 1230"/>
                <a:gd name="T25" fmla="*/ 0 h 1839"/>
                <a:gd name="T26" fmla="*/ 0 w 1230"/>
                <a:gd name="T27" fmla="*/ 0 h 1839"/>
                <a:gd name="T28" fmla="*/ 0 w 1230"/>
                <a:gd name="T29" fmla="*/ 0 h 1839"/>
                <a:gd name="T30" fmla="*/ 0 w 1230"/>
                <a:gd name="T31" fmla="*/ 0 h 1839"/>
                <a:gd name="T32" fmla="*/ 0 w 1230"/>
                <a:gd name="T33" fmla="*/ 0 h 1839"/>
                <a:gd name="T34" fmla="*/ 0 w 1230"/>
                <a:gd name="T35" fmla="*/ 0 h 1839"/>
                <a:gd name="T36" fmla="*/ 0 w 1230"/>
                <a:gd name="T37" fmla="*/ 0 h 1839"/>
                <a:gd name="T38" fmla="*/ 0 w 1230"/>
                <a:gd name="T39" fmla="*/ 0 h 1839"/>
                <a:gd name="T40" fmla="*/ 0 w 1230"/>
                <a:gd name="T41" fmla="*/ 0 h 1839"/>
                <a:gd name="T42" fmla="*/ 0 w 1230"/>
                <a:gd name="T43" fmla="*/ 0 h 1839"/>
                <a:gd name="T44" fmla="*/ 0 w 1230"/>
                <a:gd name="T45" fmla="*/ 0 h 1839"/>
                <a:gd name="T46" fmla="*/ 0 w 1230"/>
                <a:gd name="T47" fmla="*/ 0 h 1839"/>
                <a:gd name="T48" fmla="*/ 0 w 1230"/>
                <a:gd name="T49" fmla="*/ 0 h 1839"/>
                <a:gd name="T50" fmla="*/ 0 w 1230"/>
                <a:gd name="T51" fmla="*/ 0 h 1839"/>
                <a:gd name="T52" fmla="*/ 0 w 1230"/>
                <a:gd name="T53" fmla="*/ 0 h 183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230"/>
                <a:gd name="T82" fmla="*/ 0 h 1839"/>
                <a:gd name="T83" fmla="*/ 1230 w 1230"/>
                <a:gd name="T84" fmla="*/ 1839 h 1839"/>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230" h="1839">
                  <a:moveTo>
                    <a:pt x="230" y="0"/>
                  </a:moveTo>
                  <a:lnTo>
                    <a:pt x="327" y="113"/>
                  </a:lnTo>
                  <a:lnTo>
                    <a:pt x="374" y="161"/>
                  </a:lnTo>
                  <a:lnTo>
                    <a:pt x="504" y="129"/>
                  </a:lnTo>
                  <a:lnTo>
                    <a:pt x="584" y="242"/>
                  </a:lnTo>
                  <a:lnTo>
                    <a:pt x="488" y="274"/>
                  </a:lnTo>
                  <a:lnTo>
                    <a:pt x="601" y="467"/>
                  </a:lnTo>
                  <a:lnTo>
                    <a:pt x="875" y="613"/>
                  </a:lnTo>
                  <a:lnTo>
                    <a:pt x="762" y="758"/>
                  </a:lnTo>
                  <a:lnTo>
                    <a:pt x="859" y="968"/>
                  </a:lnTo>
                  <a:lnTo>
                    <a:pt x="1020" y="1065"/>
                  </a:lnTo>
                  <a:lnTo>
                    <a:pt x="972" y="1242"/>
                  </a:lnTo>
                  <a:lnTo>
                    <a:pt x="1133" y="1484"/>
                  </a:lnTo>
                  <a:lnTo>
                    <a:pt x="1230" y="1839"/>
                  </a:lnTo>
                  <a:lnTo>
                    <a:pt x="1133" y="1839"/>
                  </a:lnTo>
                  <a:lnTo>
                    <a:pt x="923" y="1694"/>
                  </a:lnTo>
                  <a:lnTo>
                    <a:pt x="166" y="1355"/>
                  </a:lnTo>
                  <a:lnTo>
                    <a:pt x="81" y="1217"/>
                  </a:lnTo>
                  <a:lnTo>
                    <a:pt x="214" y="1047"/>
                  </a:lnTo>
                  <a:lnTo>
                    <a:pt x="198" y="898"/>
                  </a:lnTo>
                  <a:lnTo>
                    <a:pt x="15" y="898"/>
                  </a:lnTo>
                  <a:lnTo>
                    <a:pt x="0" y="750"/>
                  </a:lnTo>
                  <a:lnTo>
                    <a:pt x="115" y="717"/>
                  </a:lnTo>
                  <a:lnTo>
                    <a:pt x="164" y="618"/>
                  </a:lnTo>
                  <a:lnTo>
                    <a:pt x="49" y="370"/>
                  </a:lnTo>
                  <a:lnTo>
                    <a:pt x="280" y="71"/>
                  </a:lnTo>
                  <a:lnTo>
                    <a:pt x="230" y="0"/>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92" name="Freeform 105"/>
            <p:cNvSpPr>
              <a:spLocks noChangeAspect="1"/>
            </p:cNvSpPr>
            <p:nvPr/>
          </p:nvSpPr>
          <p:spPr bwMode="auto">
            <a:xfrm rot="815464">
              <a:off x="8235975" y="4573665"/>
              <a:ext cx="38100" cy="49211"/>
            </a:xfrm>
            <a:custGeom>
              <a:avLst/>
              <a:gdLst>
                <a:gd name="T0" fmla="*/ 0 w 97"/>
                <a:gd name="T1" fmla="*/ 0 h 113"/>
                <a:gd name="T2" fmla="*/ 0 w 97"/>
                <a:gd name="T3" fmla="*/ 0 h 113"/>
                <a:gd name="T4" fmla="*/ 0 w 97"/>
                <a:gd name="T5" fmla="*/ 0 h 113"/>
                <a:gd name="T6" fmla="*/ 0 w 97"/>
                <a:gd name="T7" fmla="*/ 0 h 113"/>
                <a:gd name="T8" fmla="*/ 0 60000 65536"/>
                <a:gd name="T9" fmla="*/ 0 60000 65536"/>
                <a:gd name="T10" fmla="*/ 0 60000 65536"/>
                <a:gd name="T11" fmla="*/ 0 60000 65536"/>
                <a:gd name="T12" fmla="*/ 0 w 97"/>
                <a:gd name="T13" fmla="*/ 0 h 113"/>
                <a:gd name="T14" fmla="*/ 97 w 97"/>
                <a:gd name="T15" fmla="*/ 113 h 113"/>
              </a:gdLst>
              <a:ahLst/>
              <a:cxnLst>
                <a:cxn ang="T8">
                  <a:pos x="T0" y="T1"/>
                </a:cxn>
                <a:cxn ang="T9">
                  <a:pos x="T2" y="T3"/>
                </a:cxn>
                <a:cxn ang="T10">
                  <a:pos x="T4" y="T5"/>
                </a:cxn>
                <a:cxn ang="T11">
                  <a:pos x="T6" y="T7"/>
                </a:cxn>
              </a:cxnLst>
              <a:rect l="T12" t="T13" r="T14" b="T15"/>
              <a:pathLst>
                <a:path w="97" h="113">
                  <a:moveTo>
                    <a:pt x="0" y="0"/>
                  </a:moveTo>
                  <a:lnTo>
                    <a:pt x="39" y="113"/>
                  </a:lnTo>
                  <a:lnTo>
                    <a:pt x="97" y="10"/>
                  </a:lnTo>
                  <a:lnTo>
                    <a:pt x="0" y="0"/>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93" name="Freeform 106"/>
            <p:cNvSpPr>
              <a:spLocks noChangeAspect="1"/>
            </p:cNvSpPr>
            <p:nvPr/>
          </p:nvSpPr>
          <p:spPr bwMode="auto">
            <a:xfrm rot="815464">
              <a:off x="8232800" y="4443495"/>
              <a:ext cx="38100" cy="98421"/>
            </a:xfrm>
            <a:custGeom>
              <a:avLst/>
              <a:gdLst>
                <a:gd name="T0" fmla="*/ 0 w 96"/>
                <a:gd name="T1" fmla="*/ 0 h 241"/>
                <a:gd name="T2" fmla="*/ 0 w 96"/>
                <a:gd name="T3" fmla="*/ 0 h 241"/>
                <a:gd name="T4" fmla="*/ 0 w 96"/>
                <a:gd name="T5" fmla="*/ 0 h 241"/>
                <a:gd name="T6" fmla="*/ 0 w 96"/>
                <a:gd name="T7" fmla="*/ 0 h 241"/>
                <a:gd name="T8" fmla="*/ 0 60000 65536"/>
                <a:gd name="T9" fmla="*/ 0 60000 65536"/>
                <a:gd name="T10" fmla="*/ 0 60000 65536"/>
                <a:gd name="T11" fmla="*/ 0 60000 65536"/>
                <a:gd name="T12" fmla="*/ 0 w 96"/>
                <a:gd name="T13" fmla="*/ 0 h 241"/>
                <a:gd name="T14" fmla="*/ 96 w 96"/>
                <a:gd name="T15" fmla="*/ 241 h 241"/>
              </a:gdLst>
              <a:ahLst/>
              <a:cxnLst>
                <a:cxn ang="T8">
                  <a:pos x="T0" y="T1"/>
                </a:cxn>
                <a:cxn ang="T9">
                  <a:pos x="T2" y="T3"/>
                </a:cxn>
                <a:cxn ang="T10">
                  <a:pos x="T4" y="T5"/>
                </a:cxn>
                <a:cxn ang="T11">
                  <a:pos x="T6" y="T7"/>
                </a:cxn>
              </a:cxnLst>
              <a:rect l="T12" t="T13" r="T14" b="T15"/>
              <a:pathLst>
                <a:path w="96" h="241">
                  <a:moveTo>
                    <a:pt x="0" y="48"/>
                  </a:moveTo>
                  <a:lnTo>
                    <a:pt x="96" y="0"/>
                  </a:lnTo>
                  <a:lnTo>
                    <a:pt x="87" y="241"/>
                  </a:lnTo>
                  <a:lnTo>
                    <a:pt x="0" y="48"/>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94" name="Freeform 107"/>
            <p:cNvSpPr>
              <a:spLocks noChangeAspect="1"/>
            </p:cNvSpPr>
            <p:nvPr/>
          </p:nvSpPr>
          <p:spPr bwMode="auto">
            <a:xfrm rot="815464">
              <a:off x="8218513" y="4400634"/>
              <a:ext cx="58737" cy="39686"/>
            </a:xfrm>
            <a:custGeom>
              <a:avLst/>
              <a:gdLst>
                <a:gd name="T0" fmla="*/ 0 w 146"/>
                <a:gd name="T1" fmla="*/ 0 h 98"/>
                <a:gd name="T2" fmla="*/ 0 w 146"/>
                <a:gd name="T3" fmla="*/ 0 h 98"/>
                <a:gd name="T4" fmla="*/ 0 w 146"/>
                <a:gd name="T5" fmla="*/ 0 h 98"/>
                <a:gd name="T6" fmla="*/ 0 w 146"/>
                <a:gd name="T7" fmla="*/ 0 h 98"/>
                <a:gd name="T8" fmla="*/ 0 60000 65536"/>
                <a:gd name="T9" fmla="*/ 0 60000 65536"/>
                <a:gd name="T10" fmla="*/ 0 60000 65536"/>
                <a:gd name="T11" fmla="*/ 0 60000 65536"/>
                <a:gd name="T12" fmla="*/ 0 w 146"/>
                <a:gd name="T13" fmla="*/ 0 h 98"/>
                <a:gd name="T14" fmla="*/ 146 w 146"/>
                <a:gd name="T15" fmla="*/ 98 h 98"/>
              </a:gdLst>
              <a:ahLst/>
              <a:cxnLst>
                <a:cxn ang="T8">
                  <a:pos x="T0" y="T1"/>
                </a:cxn>
                <a:cxn ang="T9">
                  <a:pos x="T2" y="T3"/>
                </a:cxn>
                <a:cxn ang="T10">
                  <a:pos x="T4" y="T5"/>
                </a:cxn>
                <a:cxn ang="T11">
                  <a:pos x="T6" y="T7"/>
                </a:cxn>
              </a:cxnLst>
              <a:rect l="T12" t="T13" r="T14" b="T15"/>
              <a:pathLst>
                <a:path w="146" h="98">
                  <a:moveTo>
                    <a:pt x="66" y="98"/>
                  </a:moveTo>
                  <a:lnTo>
                    <a:pt x="146" y="33"/>
                  </a:lnTo>
                  <a:lnTo>
                    <a:pt x="0" y="0"/>
                  </a:lnTo>
                  <a:lnTo>
                    <a:pt x="66" y="98"/>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95" name="Freeform 108"/>
            <p:cNvSpPr>
              <a:spLocks noChangeAspect="1"/>
            </p:cNvSpPr>
            <p:nvPr/>
          </p:nvSpPr>
          <p:spPr bwMode="auto">
            <a:xfrm rot="815464">
              <a:off x="8345514" y="3600564"/>
              <a:ext cx="84138" cy="38099"/>
            </a:xfrm>
            <a:custGeom>
              <a:avLst/>
              <a:gdLst>
                <a:gd name="T0" fmla="*/ 0 w 210"/>
                <a:gd name="T1" fmla="*/ 0 h 97"/>
                <a:gd name="T2" fmla="*/ 0 w 210"/>
                <a:gd name="T3" fmla="*/ 0 h 97"/>
                <a:gd name="T4" fmla="*/ 0 w 210"/>
                <a:gd name="T5" fmla="*/ 0 h 97"/>
                <a:gd name="T6" fmla="*/ 0 w 210"/>
                <a:gd name="T7" fmla="*/ 0 h 97"/>
                <a:gd name="T8" fmla="*/ 0 w 210"/>
                <a:gd name="T9" fmla="*/ 0 h 97"/>
                <a:gd name="T10" fmla="*/ 0 60000 65536"/>
                <a:gd name="T11" fmla="*/ 0 60000 65536"/>
                <a:gd name="T12" fmla="*/ 0 60000 65536"/>
                <a:gd name="T13" fmla="*/ 0 60000 65536"/>
                <a:gd name="T14" fmla="*/ 0 60000 65536"/>
                <a:gd name="T15" fmla="*/ 0 w 210"/>
                <a:gd name="T16" fmla="*/ 0 h 97"/>
                <a:gd name="T17" fmla="*/ 210 w 210"/>
                <a:gd name="T18" fmla="*/ 97 h 97"/>
              </a:gdLst>
              <a:ahLst/>
              <a:cxnLst>
                <a:cxn ang="T10">
                  <a:pos x="T0" y="T1"/>
                </a:cxn>
                <a:cxn ang="T11">
                  <a:pos x="T2" y="T3"/>
                </a:cxn>
                <a:cxn ang="T12">
                  <a:pos x="T4" y="T5"/>
                </a:cxn>
                <a:cxn ang="T13">
                  <a:pos x="T6" y="T7"/>
                </a:cxn>
                <a:cxn ang="T14">
                  <a:pos x="T8" y="T9"/>
                </a:cxn>
              </a:cxnLst>
              <a:rect l="T15" t="T16" r="T17" b="T18"/>
              <a:pathLst>
                <a:path w="210" h="97">
                  <a:moveTo>
                    <a:pt x="0" y="49"/>
                  </a:moveTo>
                  <a:lnTo>
                    <a:pt x="114" y="0"/>
                  </a:lnTo>
                  <a:lnTo>
                    <a:pt x="210" y="65"/>
                  </a:lnTo>
                  <a:lnTo>
                    <a:pt x="82" y="97"/>
                  </a:lnTo>
                  <a:lnTo>
                    <a:pt x="0" y="49"/>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96" name="Freeform 109"/>
            <p:cNvSpPr>
              <a:spLocks noChangeAspect="1"/>
            </p:cNvSpPr>
            <p:nvPr/>
          </p:nvSpPr>
          <p:spPr bwMode="auto">
            <a:xfrm rot="815464">
              <a:off x="7959748" y="3373560"/>
              <a:ext cx="60325" cy="126995"/>
            </a:xfrm>
            <a:custGeom>
              <a:avLst/>
              <a:gdLst>
                <a:gd name="T0" fmla="*/ 0 w 146"/>
                <a:gd name="T1" fmla="*/ 0 h 306"/>
                <a:gd name="T2" fmla="*/ 0 w 146"/>
                <a:gd name="T3" fmla="*/ 0 h 306"/>
                <a:gd name="T4" fmla="*/ 0 w 146"/>
                <a:gd name="T5" fmla="*/ 0 h 306"/>
                <a:gd name="T6" fmla="*/ 0 w 146"/>
                <a:gd name="T7" fmla="*/ 0 h 306"/>
                <a:gd name="T8" fmla="*/ 0 w 146"/>
                <a:gd name="T9" fmla="*/ 0 h 306"/>
                <a:gd name="T10" fmla="*/ 0 w 146"/>
                <a:gd name="T11" fmla="*/ 0 h 306"/>
                <a:gd name="T12" fmla="*/ 0 60000 65536"/>
                <a:gd name="T13" fmla="*/ 0 60000 65536"/>
                <a:gd name="T14" fmla="*/ 0 60000 65536"/>
                <a:gd name="T15" fmla="*/ 0 60000 65536"/>
                <a:gd name="T16" fmla="*/ 0 60000 65536"/>
                <a:gd name="T17" fmla="*/ 0 60000 65536"/>
                <a:gd name="T18" fmla="*/ 0 w 146"/>
                <a:gd name="T19" fmla="*/ 0 h 306"/>
                <a:gd name="T20" fmla="*/ 146 w 146"/>
                <a:gd name="T21" fmla="*/ 306 h 306"/>
              </a:gdLst>
              <a:ahLst/>
              <a:cxnLst>
                <a:cxn ang="T12">
                  <a:pos x="T0" y="T1"/>
                </a:cxn>
                <a:cxn ang="T13">
                  <a:pos x="T2" y="T3"/>
                </a:cxn>
                <a:cxn ang="T14">
                  <a:pos x="T4" y="T5"/>
                </a:cxn>
                <a:cxn ang="T15">
                  <a:pos x="T6" y="T7"/>
                </a:cxn>
                <a:cxn ang="T16">
                  <a:pos x="T8" y="T9"/>
                </a:cxn>
                <a:cxn ang="T17">
                  <a:pos x="T10" y="T11"/>
                </a:cxn>
              </a:cxnLst>
              <a:rect l="T18" t="T19" r="T20" b="T21"/>
              <a:pathLst>
                <a:path w="146" h="306">
                  <a:moveTo>
                    <a:pt x="130" y="177"/>
                  </a:moveTo>
                  <a:lnTo>
                    <a:pt x="146" y="49"/>
                  </a:lnTo>
                  <a:lnTo>
                    <a:pt x="65" y="0"/>
                  </a:lnTo>
                  <a:lnTo>
                    <a:pt x="0" y="128"/>
                  </a:lnTo>
                  <a:lnTo>
                    <a:pt x="130" y="306"/>
                  </a:lnTo>
                  <a:lnTo>
                    <a:pt x="130" y="177"/>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97" name="Freeform 110"/>
            <p:cNvSpPr>
              <a:spLocks noChangeAspect="1"/>
            </p:cNvSpPr>
            <p:nvPr/>
          </p:nvSpPr>
          <p:spPr bwMode="auto">
            <a:xfrm rot="815464">
              <a:off x="8037537" y="5388022"/>
              <a:ext cx="39687" cy="100008"/>
            </a:xfrm>
            <a:custGeom>
              <a:avLst/>
              <a:gdLst>
                <a:gd name="T0" fmla="*/ 0 w 96"/>
                <a:gd name="T1" fmla="*/ 0 h 235"/>
                <a:gd name="T2" fmla="*/ 0 w 96"/>
                <a:gd name="T3" fmla="*/ 0 h 235"/>
                <a:gd name="T4" fmla="*/ 0 w 96"/>
                <a:gd name="T5" fmla="*/ 0 h 235"/>
                <a:gd name="T6" fmla="*/ 0 w 96"/>
                <a:gd name="T7" fmla="*/ 0 h 235"/>
                <a:gd name="T8" fmla="*/ 0 w 96"/>
                <a:gd name="T9" fmla="*/ 0 h 235"/>
                <a:gd name="T10" fmla="*/ 0 w 96"/>
                <a:gd name="T11" fmla="*/ 0 h 235"/>
                <a:gd name="T12" fmla="*/ 0 w 96"/>
                <a:gd name="T13" fmla="*/ 0 h 235"/>
                <a:gd name="T14" fmla="*/ 0 60000 65536"/>
                <a:gd name="T15" fmla="*/ 0 60000 65536"/>
                <a:gd name="T16" fmla="*/ 0 60000 65536"/>
                <a:gd name="T17" fmla="*/ 0 60000 65536"/>
                <a:gd name="T18" fmla="*/ 0 60000 65536"/>
                <a:gd name="T19" fmla="*/ 0 60000 65536"/>
                <a:gd name="T20" fmla="*/ 0 60000 65536"/>
                <a:gd name="T21" fmla="*/ 0 w 96"/>
                <a:gd name="T22" fmla="*/ 0 h 235"/>
                <a:gd name="T23" fmla="*/ 96 w 96"/>
                <a:gd name="T24" fmla="*/ 235 h 2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6" h="235">
                  <a:moveTo>
                    <a:pt x="64" y="235"/>
                  </a:moveTo>
                  <a:lnTo>
                    <a:pt x="96" y="107"/>
                  </a:lnTo>
                  <a:lnTo>
                    <a:pt x="70" y="0"/>
                  </a:lnTo>
                  <a:lnTo>
                    <a:pt x="0" y="33"/>
                  </a:lnTo>
                  <a:lnTo>
                    <a:pt x="6" y="122"/>
                  </a:lnTo>
                  <a:lnTo>
                    <a:pt x="22" y="220"/>
                  </a:lnTo>
                  <a:lnTo>
                    <a:pt x="64" y="235"/>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98" name="Freeform 111"/>
            <p:cNvSpPr>
              <a:spLocks noChangeAspect="1"/>
            </p:cNvSpPr>
            <p:nvPr/>
          </p:nvSpPr>
          <p:spPr bwMode="auto">
            <a:xfrm rot="815464">
              <a:off x="8083574" y="5202291"/>
              <a:ext cx="66676" cy="193668"/>
            </a:xfrm>
            <a:custGeom>
              <a:avLst/>
              <a:gdLst>
                <a:gd name="T0" fmla="*/ 0 w 161"/>
                <a:gd name="T1" fmla="*/ 0 h 474"/>
                <a:gd name="T2" fmla="*/ 0 w 161"/>
                <a:gd name="T3" fmla="*/ 0 h 474"/>
                <a:gd name="T4" fmla="*/ 0 w 161"/>
                <a:gd name="T5" fmla="*/ 0 h 474"/>
                <a:gd name="T6" fmla="*/ 0 w 161"/>
                <a:gd name="T7" fmla="*/ 0 h 474"/>
                <a:gd name="T8" fmla="*/ 0 w 161"/>
                <a:gd name="T9" fmla="*/ 0 h 474"/>
                <a:gd name="T10" fmla="*/ 0 w 161"/>
                <a:gd name="T11" fmla="*/ 0 h 474"/>
                <a:gd name="T12" fmla="*/ 0 w 161"/>
                <a:gd name="T13" fmla="*/ 0 h 474"/>
                <a:gd name="T14" fmla="*/ 0 w 161"/>
                <a:gd name="T15" fmla="*/ 0 h 474"/>
                <a:gd name="T16" fmla="*/ 0 w 161"/>
                <a:gd name="T17" fmla="*/ 0 h 474"/>
                <a:gd name="T18" fmla="*/ 0 w 161"/>
                <a:gd name="T19" fmla="*/ 0 h 474"/>
                <a:gd name="T20" fmla="*/ 0 w 161"/>
                <a:gd name="T21" fmla="*/ 0 h 474"/>
                <a:gd name="T22" fmla="*/ 0 w 161"/>
                <a:gd name="T23" fmla="*/ 0 h 47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61"/>
                <a:gd name="T37" fmla="*/ 0 h 474"/>
                <a:gd name="T38" fmla="*/ 161 w 161"/>
                <a:gd name="T39" fmla="*/ 474 h 47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61" h="474">
                  <a:moveTo>
                    <a:pt x="90" y="103"/>
                  </a:moveTo>
                  <a:lnTo>
                    <a:pt x="122" y="0"/>
                  </a:lnTo>
                  <a:lnTo>
                    <a:pt x="145" y="0"/>
                  </a:lnTo>
                  <a:lnTo>
                    <a:pt x="161" y="129"/>
                  </a:lnTo>
                  <a:lnTo>
                    <a:pt x="129" y="199"/>
                  </a:lnTo>
                  <a:lnTo>
                    <a:pt x="139" y="387"/>
                  </a:lnTo>
                  <a:lnTo>
                    <a:pt x="90" y="474"/>
                  </a:lnTo>
                  <a:lnTo>
                    <a:pt x="65" y="322"/>
                  </a:lnTo>
                  <a:lnTo>
                    <a:pt x="10" y="226"/>
                  </a:lnTo>
                  <a:lnTo>
                    <a:pt x="0" y="129"/>
                  </a:lnTo>
                  <a:lnTo>
                    <a:pt x="65" y="80"/>
                  </a:lnTo>
                  <a:lnTo>
                    <a:pt x="90" y="103"/>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99" name="Freeform 112"/>
            <p:cNvSpPr>
              <a:spLocks noChangeAspect="1"/>
            </p:cNvSpPr>
            <p:nvPr/>
          </p:nvSpPr>
          <p:spPr bwMode="auto">
            <a:xfrm rot="815464">
              <a:off x="8193113" y="5070534"/>
              <a:ext cx="39687" cy="92072"/>
            </a:xfrm>
            <a:custGeom>
              <a:avLst/>
              <a:gdLst>
                <a:gd name="T0" fmla="*/ 0 w 104"/>
                <a:gd name="T1" fmla="*/ 0 h 235"/>
                <a:gd name="T2" fmla="*/ 0 w 104"/>
                <a:gd name="T3" fmla="*/ 0 h 235"/>
                <a:gd name="T4" fmla="*/ 0 w 104"/>
                <a:gd name="T5" fmla="*/ 0 h 235"/>
                <a:gd name="T6" fmla="*/ 0 w 104"/>
                <a:gd name="T7" fmla="*/ 0 h 235"/>
                <a:gd name="T8" fmla="*/ 0 w 104"/>
                <a:gd name="T9" fmla="*/ 0 h 235"/>
                <a:gd name="T10" fmla="*/ 0 w 104"/>
                <a:gd name="T11" fmla="*/ 0 h 235"/>
                <a:gd name="T12" fmla="*/ 0 60000 65536"/>
                <a:gd name="T13" fmla="*/ 0 60000 65536"/>
                <a:gd name="T14" fmla="*/ 0 60000 65536"/>
                <a:gd name="T15" fmla="*/ 0 60000 65536"/>
                <a:gd name="T16" fmla="*/ 0 60000 65536"/>
                <a:gd name="T17" fmla="*/ 0 60000 65536"/>
                <a:gd name="T18" fmla="*/ 0 w 104"/>
                <a:gd name="T19" fmla="*/ 0 h 235"/>
                <a:gd name="T20" fmla="*/ 104 w 104"/>
                <a:gd name="T21" fmla="*/ 235 h 235"/>
              </a:gdLst>
              <a:ahLst/>
              <a:cxnLst>
                <a:cxn ang="T12">
                  <a:pos x="T0" y="T1"/>
                </a:cxn>
                <a:cxn ang="T13">
                  <a:pos x="T2" y="T3"/>
                </a:cxn>
                <a:cxn ang="T14">
                  <a:pos x="T4" y="T5"/>
                </a:cxn>
                <a:cxn ang="T15">
                  <a:pos x="T6" y="T7"/>
                </a:cxn>
                <a:cxn ang="T16">
                  <a:pos x="T8" y="T9"/>
                </a:cxn>
                <a:cxn ang="T17">
                  <a:pos x="T10" y="T11"/>
                </a:cxn>
              </a:cxnLst>
              <a:rect l="T18" t="T19" r="T20" b="T21"/>
              <a:pathLst>
                <a:path w="104" h="235">
                  <a:moveTo>
                    <a:pt x="7" y="203"/>
                  </a:moveTo>
                  <a:lnTo>
                    <a:pt x="66" y="235"/>
                  </a:lnTo>
                  <a:lnTo>
                    <a:pt x="104" y="146"/>
                  </a:lnTo>
                  <a:lnTo>
                    <a:pt x="49" y="0"/>
                  </a:lnTo>
                  <a:lnTo>
                    <a:pt x="0" y="32"/>
                  </a:lnTo>
                  <a:lnTo>
                    <a:pt x="7" y="203"/>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100" name="Freeform 113"/>
            <p:cNvSpPr>
              <a:spLocks noChangeAspect="1"/>
            </p:cNvSpPr>
            <p:nvPr/>
          </p:nvSpPr>
          <p:spPr bwMode="auto">
            <a:xfrm rot="815464">
              <a:off x="6940565" y="3006861"/>
              <a:ext cx="730256" cy="1009612"/>
            </a:xfrm>
            <a:custGeom>
              <a:avLst/>
              <a:gdLst>
                <a:gd name="T0" fmla="*/ 0 w 1790"/>
                <a:gd name="T1" fmla="*/ 0 h 2462"/>
                <a:gd name="T2" fmla="*/ 0 w 1790"/>
                <a:gd name="T3" fmla="*/ 0 h 2462"/>
                <a:gd name="T4" fmla="*/ 0 w 1790"/>
                <a:gd name="T5" fmla="*/ 0 h 2462"/>
                <a:gd name="T6" fmla="*/ 0 w 1790"/>
                <a:gd name="T7" fmla="*/ 0 h 2462"/>
                <a:gd name="T8" fmla="*/ 0 w 1790"/>
                <a:gd name="T9" fmla="*/ 0 h 2462"/>
                <a:gd name="T10" fmla="*/ 0 w 1790"/>
                <a:gd name="T11" fmla="*/ 0 h 2462"/>
                <a:gd name="T12" fmla="*/ 0 w 1790"/>
                <a:gd name="T13" fmla="*/ 0 h 2462"/>
                <a:gd name="T14" fmla="*/ 0 w 1790"/>
                <a:gd name="T15" fmla="*/ 0 h 2462"/>
                <a:gd name="T16" fmla="*/ 0 w 1790"/>
                <a:gd name="T17" fmla="*/ 0 h 2462"/>
                <a:gd name="T18" fmla="*/ 0 w 1790"/>
                <a:gd name="T19" fmla="*/ 0 h 2462"/>
                <a:gd name="T20" fmla="*/ 0 w 1790"/>
                <a:gd name="T21" fmla="*/ 0 h 2462"/>
                <a:gd name="T22" fmla="*/ 0 w 1790"/>
                <a:gd name="T23" fmla="*/ 0 h 2462"/>
                <a:gd name="T24" fmla="*/ 0 w 1790"/>
                <a:gd name="T25" fmla="*/ 0 h 2462"/>
                <a:gd name="T26" fmla="*/ 0 w 1790"/>
                <a:gd name="T27" fmla="*/ 0 h 2462"/>
                <a:gd name="T28" fmla="*/ 0 w 1790"/>
                <a:gd name="T29" fmla="*/ 0 h 2462"/>
                <a:gd name="T30" fmla="*/ 0 w 1790"/>
                <a:gd name="T31" fmla="*/ 0 h 2462"/>
                <a:gd name="T32" fmla="*/ 0 w 1790"/>
                <a:gd name="T33" fmla="*/ 0 h 2462"/>
                <a:gd name="T34" fmla="*/ 0 w 1790"/>
                <a:gd name="T35" fmla="*/ 0 h 2462"/>
                <a:gd name="T36" fmla="*/ 0 w 1790"/>
                <a:gd name="T37" fmla="*/ 0 h 2462"/>
                <a:gd name="T38" fmla="*/ 0 w 1790"/>
                <a:gd name="T39" fmla="*/ 0 h 2462"/>
                <a:gd name="T40" fmla="*/ 0 w 1790"/>
                <a:gd name="T41" fmla="*/ 0 h 2462"/>
                <a:gd name="T42" fmla="*/ 0 w 1790"/>
                <a:gd name="T43" fmla="*/ 0 h 2462"/>
                <a:gd name="T44" fmla="*/ 0 w 1790"/>
                <a:gd name="T45" fmla="*/ 0 h 2462"/>
                <a:gd name="T46" fmla="*/ 0 w 1790"/>
                <a:gd name="T47" fmla="*/ 0 h 2462"/>
                <a:gd name="T48" fmla="*/ 0 w 1790"/>
                <a:gd name="T49" fmla="*/ 0 h 2462"/>
                <a:gd name="T50" fmla="*/ 0 w 1790"/>
                <a:gd name="T51" fmla="*/ 0 h 2462"/>
                <a:gd name="T52" fmla="*/ 0 w 1790"/>
                <a:gd name="T53" fmla="*/ 0 h 2462"/>
                <a:gd name="T54" fmla="*/ 0 w 1790"/>
                <a:gd name="T55" fmla="*/ 0 h 2462"/>
                <a:gd name="T56" fmla="*/ 0 w 1790"/>
                <a:gd name="T57" fmla="*/ 0 h 2462"/>
                <a:gd name="T58" fmla="*/ 0 w 1790"/>
                <a:gd name="T59" fmla="*/ 0 h 2462"/>
                <a:gd name="T60" fmla="*/ 0 w 1790"/>
                <a:gd name="T61" fmla="*/ 0 h 2462"/>
                <a:gd name="T62" fmla="*/ 0 w 1790"/>
                <a:gd name="T63" fmla="*/ 0 h 2462"/>
                <a:gd name="T64" fmla="*/ 0 w 1790"/>
                <a:gd name="T65" fmla="*/ 0 h 2462"/>
                <a:gd name="T66" fmla="*/ 0 w 1790"/>
                <a:gd name="T67" fmla="*/ 0 h 2462"/>
                <a:gd name="T68" fmla="*/ 0 w 1790"/>
                <a:gd name="T69" fmla="*/ 0 h 2462"/>
                <a:gd name="T70" fmla="*/ 0 w 1790"/>
                <a:gd name="T71" fmla="*/ 0 h 2462"/>
                <a:gd name="T72" fmla="*/ 0 w 1790"/>
                <a:gd name="T73" fmla="*/ 0 h 2462"/>
                <a:gd name="T74" fmla="*/ 0 w 1790"/>
                <a:gd name="T75" fmla="*/ 0 h 2462"/>
                <a:gd name="T76" fmla="*/ 0 w 1790"/>
                <a:gd name="T77" fmla="*/ 0 h 2462"/>
                <a:gd name="T78" fmla="*/ 0 w 1790"/>
                <a:gd name="T79" fmla="*/ 0 h 2462"/>
                <a:gd name="T80" fmla="*/ 0 w 1790"/>
                <a:gd name="T81" fmla="*/ 0 h 2462"/>
                <a:gd name="T82" fmla="*/ 0 w 1790"/>
                <a:gd name="T83" fmla="*/ 0 h 2462"/>
                <a:gd name="T84" fmla="*/ 0 w 1790"/>
                <a:gd name="T85" fmla="*/ 0 h 2462"/>
                <a:gd name="T86" fmla="*/ 0 w 1790"/>
                <a:gd name="T87" fmla="*/ 0 h 2462"/>
                <a:gd name="T88" fmla="*/ 0 w 1790"/>
                <a:gd name="T89" fmla="*/ 0 h 2462"/>
                <a:gd name="T90" fmla="*/ 0 w 1790"/>
                <a:gd name="T91" fmla="*/ 0 h 2462"/>
                <a:gd name="T92" fmla="*/ 0 w 1790"/>
                <a:gd name="T93" fmla="*/ 0 h 2462"/>
                <a:gd name="T94" fmla="*/ 0 w 1790"/>
                <a:gd name="T95" fmla="*/ 0 h 2462"/>
                <a:gd name="T96" fmla="*/ 0 w 1790"/>
                <a:gd name="T97" fmla="*/ 0 h 2462"/>
                <a:gd name="T98" fmla="*/ 0 w 1790"/>
                <a:gd name="T99" fmla="*/ 0 h 246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790"/>
                <a:gd name="T151" fmla="*/ 0 h 2462"/>
                <a:gd name="T152" fmla="*/ 1790 w 1790"/>
                <a:gd name="T153" fmla="*/ 2462 h 246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790" h="2462">
                  <a:moveTo>
                    <a:pt x="1065" y="0"/>
                  </a:moveTo>
                  <a:lnTo>
                    <a:pt x="1167" y="29"/>
                  </a:lnTo>
                  <a:lnTo>
                    <a:pt x="1184" y="109"/>
                  </a:lnTo>
                  <a:lnTo>
                    <a:pt x="1265" y="126"/>
                  </a:lnTo>
                  <a:lnTo>
                    <a:pt x="1355" y="232"/>
                  </a:lnTo>
                  <a:lnTo>
                    <a:pt x="1451" y="313"/>
                  </a:lnTo>
                  <a:lnTo>
                    <a:pt x="1565" y="303"/>
                  </a:lnTo>
                  <a:lnTo>
                    <a:pt x="1726" y="448"/>
                  </a:lnTo>
                  <a:lnTo>
                    <a:pt x="1790" y="836"/>
                  </a:lnTo>
                  <a:lnTo>
                    <a:pt x="1661" y="819"/>
                  </a:lnTo>
                  <a:lnTo>
                    <a:pt x="1517" y="626"/>
                  </a:lnTo>
                  <a:lnTo>
                    <a:pt x="1517" y="755"/>
                  </a:lnTo>
                  <a:lnTo>
                    <a:pt x="1339" y="948"/>
                  </a:lnTo>
                  <a:lnTo>
                    <a:pt x="1404" y="1239"/>
                  </a:lnTo>
                  <a:lnTo>
                    <a:pt x="1532" y="1594"/>
                  </a:lnTo>
                  <a:lnTo>
                    <a:pt x="1710" y="1642"/>
                  </a:lnTo>
                  <a:lnTo>
                    <a:pt x="1661" y="1755"/>
                  </a:lnTo>
                  <a:lnTo>
                    <a:pt x="1549" y="1788"/>
                  </a:lnTo>
                  <a:lnTo>
                    <a:pt x="1597" y="1949"/>
                  </a:lnTo>
                  <a:lnTo>
                    <a:pt x="1419" y="2110"/>
                  </a:lnTo>
                  <a:lnTo>
                    <a:pt x="1436" y="1932"/>
                  </a:lnTo>
                  <a:lnTo>
                    <a:pt x="1258" y="2029"/>
                  </a:lnTo>
                  <a:lnTo>
                    <a:pt x="1114" y="2207"/>
                  </a:lnTo>
                  <a:lnTo>
                    <a:pt x="1194" y="2303"/>
                  </a:lnTo>
                  <a:lnTo>
                    <a:pt x="1065" y="2336"/>
                  </a:lnTo>
                  <a:lnTo>
                    <a:pt x="968" y="2462"/>
                  </a:lnTo>
                  <a:lnTo>
                    <a:pt x="952" y="2352"/>
                  </a:lnTo>
                  <a:lnTo>
                    <a:pt x="775" y="2336"/>
                  </a:lnTo>
                  <a:lnTo>
                    <a:pt x="662" y="2417"/>
                  </a:lnTo>
                  <a:lnTo>
                    <a:pt x="629" y="2159"/>
                  </a:lnTo>
                  <a:lnTo>
                    <a:pt x="420" y="2029"/>
                  </a:lnTo>
                  <a:lnTo>
                    <a:pt x="268" y="2161"/>
                  </a:lnTo>
                  <a:lnTo>
                    <a:pt x="242" y="2046"/>
                  </a:lnTo>
                  <a:lnTo>
                    <a:pt x="16" y="1755"/>
                  </a:lnTo>
                  <a:lnTo>
                    <a:pt x="0" y="1626"/>
                  </a:lnTo>
                  <a:lnTo>
                    <a:pt x="145" y="1497"/>
                  </a:lnTo>
                  <a:lnTo>
                    <a:pt x="65" y="1368"/>
                  </a:lnTo>
                  <a:lnTo>
                    <a:pt x="242" y="1255"/>
                  </a:lnTo>
                  <a:lnTo>
                    <a:pt x="338" y="1239"/>
                  </a:lnTo>
                  <a:lnTo>
                    <a:pt x="436" y="980"/>
                  </a:lnTo>
                  <a:lnTo>
                    <a:pt x="323" y="916"/>
                  </a:lnTo>
                  <a:lnTo>
                    <a:pt x="338" y="787"/>
                  </a:lnTo>
                  <a:lnTo>
                    <a:pt x="242" y="723"/>
                  </a:lnTo>
                  <a:lnTo>
                    <a:pt x="226" y="529"/>
                  </a:lnTo>
                  <a:lnTo>
                    <a:pt x="371" y="352"/>
                  </a:lnTo>
                  <a:lnTo>
                    <a:pt x="404" y="155"/>
                  </a:lnTo>
                  <a:lnTo>
                    <a:pt x="626" y="216"/>
                  </a:lnTo>
                  <a:lnTo>
                    <a:pt x="739" y="158"/>
                  </a:lnTo>
                  <a:lnTo>
                    <a:pt x="974" y="94"/>
                  </a:lnTo>
                  <a:lnTo>
                    <a:pt x="1065" y="0"/>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101" name="Freeform 114"/>
            <p:cNvSpPr>
              <a:spLocks noChangeAspect="1"/>
            </p:cNvSpPr>
            <p:nvPr/>
          </p:nvSpPr>
          <p:spPr bwMode="auto">
            <a:xfrm rot="815464">
              <a:off x="7315218" y="1952801"/>
              <a:ext cx="80964" cy="153981"/>
            </a:xfrm>
            <a:custGeom>
              <a:avLst/>
              <a:gdLst>
                <a:gd name="T0" fmla="*/ 0 w 199"/>
                <a:gd name="T1" fmla="*/ 0 h 381"/>
                <a:gd name="T2" fmla="*/ 0 w 199"/>
                <a:gd name="T3" fmla="*/ 0 h 381"/>
                <a:gd name="T4" fmla="*/ 0 w 199"/>
                <a:gd name="T5" fmla="*/ 0 h 381"/>
                <a:gd name="T6" fmla="*/ 0 w 199"/>
                <a:gd name="T7" fmla="*/ 0 h 381"/>
                <a:gd name="T8" fmla="*/ 0 w 199"/>
                <a:gd name="T9" fmla="*/ 0 h 381"/>
                <a:gd name="T10" fmla="*/ 0 w 199"/>
                <a:gd name="T11" fmla="*/ 0 h 381"/>
                <a:gd name="T12" fmla="*/ 0 w 199"/>
                <a:gd name="T13" fmla="*/ 0 h 381"/>
                <a:gd name="T14" fmla="*/ 0 60000 65536"/>
                <a:gd name="T15" fmla="*/ 0 60000 65536"/>
                <a:gd name="T16" fmla="*/ 0 60000 65536"/>
                <a:gd name="T17" fmla="*/ 0 60000 65536"/>
                <a:gd name="T18" fmla="*/ 0 60000 65536"/>
                <a:gd name="T19" fmla="*/ 0 60000 65536"/>
                <a:gd name="T20" fmla="*/ 0 60000 65536"/>
                <a:gd name="T21" fmla="*/ 0 w 199"/>
                <a:gd name="T22" fmla="*/ 0 h 381"/>
                <a:gd name="T23" fmla="*/ 199 w 199"/>
                <a:gd name="T24" fmla="*/ 381 h 38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9" h="381">
                  <a:moveTo>
                    <a:pt x="199" y="97"/>
                  </a:moveTo>
                  <a:lnTo>
                    <a:pt x="155" y="235"/>
                  </a:lnTo>
                  <a:lnTo>
                    <a:pt x="167" y="371"/>
                  </a:lnTo>
                  <a:lnTo>
                    <a:pt x="122" y="381"/>
                  </a:lnTo>
                  <a:lnTo>
                    <a:pt x="0" y="145"/>
                  </a:lnTo>
                  <a:lnTo>
                    <a:pt x="129" y="0"/>
                  </a:lnTo>
                  <a:lnTo>
                    <a:pt x="199" y="97"/>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102" name="Freeform 115"/>
            <p:cNvSpPr>
              <a:spLocks noChangeAspect="1"/>
            </p:cNvSpPr>
            <p:nvPr/>
          </p:nvSpPr>
          <p:spPr bwMode="auto">
            <a:xfrm rot="815464">
              <a:off x="6192847" y="2732234"/>
              <a:ext cx="98426" cy="87310"/>
            </a:xfrm>
            <a:custGeom>
              <a:avLst/>
              <a:gdLst>
                <a:gd name="T0" fmla="*/ 0 w 233"/>
                <a:gd name="T1" fmla="*/ 0 h 209"/>
                <a:gd name="T2" fmla="*/ 0 w 233"/>
                <a:gd name="T3" fmla="*/ 0 h 209"/>
                <a:gd name="T4" fmla="*/ 0 w 233"/>
                <a:gd name="T5" fmla="*/ 0 h 209"/>
                <a:gd name="T6" fmla="*/ 0 w 233"/>
                <a:gd name="T7" fmla="*/ 0 h 209"/>
                <a:gd name="T8" fmla="*/ 0 w 233"/>
                <a:gd name="T9" fmla="*/ 0 h 209"/>
                <a:gd name="T10" fmla="*/ 0 60000 65536"/>
                <a:gd name="T11" fmla="*/ 0 60000 65536"/>
                <a:gd name="T12" fmla="*/ 0 60000 65536"/>
                <a:gd name="T13" fmla="*/ 0 60000 65536"/>
                <a:gd name="T14" fmla="*/ 0 60000 65536"/>
                <a:gd name="T15" fmla="*/ 0 w 233"/>
                <a:gd name="T16" fmla="*/ 0 h 209"/>
                <a:gd name="T17" fmla="*/ 233 w 233"/>
                <a:gd name="T18" fmla="*/ 209 h 209"/>
              </a:gdLst>
              <a:ahLst/>
              <a:cxnLst>
                <a:cxn ang="T10">
                  <a:pos x="T0" y="T1"/>
                </a:cxn>
                <a:cxn ang="T11">
                  <a:pos x="T2" y="T3"/>
                </a:cxn>
                <a:cxn ang="T12">
                  <a:pos x="T4" y="T5"/>
                </a:cxn>
                <a:cxn ang="T13">
                  <a:pos x="T6" y="T7"/>
                </a:cxn>
                <a:cxn ang="T14">
                  <a:pos x="T8" y="T9"/>
                </a:cxn>
              </a:cxnLst>
              <a:rect l="T15" t="T16" r="T17" b="T18"/>
              <a:pathLst>
                <a:path w="233" h="209">
                  <a:moveTo>
                    <a:pt x="0" y="209"/>
                  </a:moveTo>
                  <a:lnTo>
                    <a:pt x="233" y="74"/>
                  </a:lnTo>
                  <a:lnTo>
                    <a:pt x="184" y="0"/>
                  </a:lnTo>
                  <a:lnTo>
                    <a:pt x="7" y="0"/>
                  </a:lnTo>
                  <a:lnTo>
                    <a:pt x="0" y="209"/>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103" name="Freeform 116"/>
            <p:cNvSpPr>
              <a:spLocks noChangeAspect="1"/>
            </p:cNvSpPr>
            <p:nvPr/>
          </p:nvSpPr>
          <p:spPr bwMode="auto">
            <a:xfrm rot="815464">
              <a:off x="5988058" y="2495706"/>
              <a:ext cx="207965" cy="204779"/>
            </a:xfrm>
            <a:custGeom>
              <a:avLst/>
              <a:gdLst>
                <a:gd name="T0" fmla="*/ 0 w 510"/>
                <a:gd name="T1" fmla="*/ 0 h 494"/>
                <a:gd name="T2" fmla="*/ 0 w 510"/>
                <a:gd name="T3" fmla="*/ 0 h 494"/>
                <a:gd name="T4" fmla="*/ 0 w 510"/>
                <a:gd name="T5" fmla="*/ 0 h 494"/>
                <a:gd name="T6" fmla="*/ 0 w 510"/>
                <a:gd name="T7" fmla="*/ 0 h 494"/>
                <a:gd name="T8" fmla="*/ 0 w 510"/>
                <a:gd name="T9" fmla="*/ 0 h 494"/>
                <a:gd name="T10" fmla="*/ 0 w 510"/>
                <a:gd name="T11" fmla="*/ 0 h 494"/>
                <a:gd name="T12" fmla="*/ 0 w 510"/>
                <a:gd name="T13" fmla="*/ 0 h 494"/>
                <a:gd name="T14" fmla="*/ 0 w 510"/>
                <a:gd name="T15" fmla="*/ 0 h 494"/>
                <a:gd name="T16" fmla="*/ 0 w 510"/>
                <a:gd name="T17" fmla="*/ 0 h 494"/>
                <a:gd name="T18" fmla="*/ 0 w 510"/>
                <a:gd name="T19" fmla="*/ 0 h 494"/>
                <a:gd name="T20" fmla="*/ 0 w 510"/>
                <a:gd name="T21" fmla="*/ 0 h 49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0"/>
                <a:gd name="T34" fmla="*/ 0 h 494"/>
                <a:gd name="T35" fmla="*/ 510 w 510"/>
                <a:gd name="T36" fmla="*/ 494 h 49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0" h="494">
                  <a:moveTo>
                    <a:pt x="0" y="274"/>
                  </a:moveTo>
                  <a:lnTo>
                    <a:pt x="6" y="364"/>
                  </a:lnTo>
                  <a:lnTo>
                    <a:pt x="188" y="494"/>
                  </a:lnTo>
                  <a:lnTo>
                    <a:pt x="284" y="494"/>
                  </a:lnTo>
                  <a:lnTo>
                    <a:pt x="510" y="203"/>
                  </a:lnTo>
                  <a:lnTo>
                    <a:pt x="510" y="0"/>
                  </a:lnTo>
                  <a:lnTo>
                    <a:pt x="188" y="9"/>
                  </a:lnTo>
                  <a:lnTo>
                    <a:pt x="155" y="96"/>
                  </a:lnTo>
                  <a:lnTo>
                    <a:pt x="177" y="170"/>
                  </a:lnTo>
                  <a:lnTo>
                    <a:pt x="80" y="155"/>
                  </a:lnTo>
                  <a:lnTo>
                    <a:pt x="0" y="274"/>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104" name="Freeform 117"/>
            <p:cNvSpPr>
              <a:spLocks noChangeAspect="1"/>
            </p:cNvSpPr>
            <p:nvPr/>
          </p:nvSpPr>
          <p:spPr bwMode="auto">
            <a:xfrm rot="815464">
              <a:off x="6234123" y="2446494"/>
              <a:ext cx="152401" cy="92072"/>
            </a:xfrm>
            <a:custGeom>
              <a:avLst/>
              <a:gdLst>
                <a:gd name="T0" fmla="*/ 0 w 361"/>
                <a:gd name="T1" fmla="*/ 0 h 219"/>
                <a:gd name="T2" fmla="*/ 0 w 361"/>
                <a:gd name="T3" fmla="*/ 0 h 219"/>
                <a:gd name="T4" fmla="*/ 0 w 361"/>
                <a:gd name="T5" fmla="*/ 0 h 219"/>
                <a:gd name="T6" fmla="*/ 0 w 361"/>
                <a:gd name="T7" fmla="*/ 0 h 219"/>
                <a:gd name="T8" fmla="*/ 0 w 361"/>
                <a:gd name="T9" fmla="*/ 0 h 219"/>
                <a:gd name="T10" fmla="*/ 0 w 361"/>
                <a:gd name="T11" fmla="*/ 0 h 219"/>
                <a:gd name="T12" fmla="*/ 0 w 361"/>
                <a:gd name="T13" fmla="*/ 0 h 219"/>
                <a:gd name="T14" fmla="*/ 0 60000 65536"/>
                <a:gd name="T15" fmla="*/ 0 60000 65536"/>
                <a:gd name="T16" fmla="*/ 0 60000 65536"/>
                <a:gd name="T17" fmla="*/ 0 60000 65536"/>
                <a:gd name="T18" fmla="*/ 0 60000 65536"/>
                <a:gd name="T19" fmla="*/ 0 60000 65536"/>
                <a:gd name="T20" fmla="*/ 0 60000 65536"/>
                <a:gd name="T21" fmla="*/ 0 w 361"/>
                <a:gd name="T22" fmla="*/ 0 h 219"/>
                <a:gd name="T23" fmla="*/ 361 w 361"/>
                <a:gd name="T24" fmla="*/ 219 h 2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1" h="219">
                  <a:moveTo>
                    <a:pt x="0" y="112"/>
                  </a:moveTo>
                  <a:lnTo>
                    <a:pt x="129" y="97"/>
                  </a:lnTo>
                  <a:lnTo>
                    <a:pt x="265" y="0"/>
                  </a:lnTo>
                  <a:lnTo>
                    <a:pt x="361" y="58"/>
                  </a:lnTo>
                  <a:lnTo>
                    <a:pt x="183" y="219"/>
                  </a:lnTo>
                  <a:lnTo>
                    <a:pt x="55" y="219"/>
                  </a:lnTo>
                  <a:lnTo>
                    <a:pt x="0" y="112"/>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grpSp>
          <p:nvGrpSpPr>
            <p:cNvPr id="105" name="Group 118"/>
            <p:cNvGrpSpPr>
              <a:grpSpLocks noChangeAspect="1"/>
            </p:cNvGrpSpPr>
            <p:nvPr/>
          </p:nvGrpSpPr>
          <p:grpSpPr bwMode="auto">
            <a:xfrm rot="815464">
              <a:off x="4561882" y="2333207"/>
              <a:ext cx="2551458" cy="2416805"/>
              <a:chOff x="2825" y="1492"/>
              <a:chExt cx="1246" cy="1184"/>
            </a:xfrm>
            <a:solidFill>
              <a:srgbClr val="1F497D">
                <a:lumMod val="60000"/>
                <a:lumOff val="40000"/>
              </a:srgbClr>
            </a:solidFill>
          </p:grpSpPr>
          <p:sp>
            <p:nvSpPr>
              <p:cNvPr id="110" name="Freeform 119"/>
              <p:cNvSpPr>
                <a:spLocks noChangeAspect="1"/>
              </p:cNvSpPr>
              <p:nvPr/>
            </p:nvSpPr>
            <p:spPr bwMode="auto">
              <a:xfrm>
                <a:off x="3112" y="1522"/>
                <a:ext cx="959" cy="1154"/>
              </a:xfrm>
              <a:custGeom>
                <a:avLst/>
                <a:gdLst>
                  <a:gd name="T0" fmla="*/ 0 w 4794"/>
                  <a:gd name="T1" fmla="*/ 0 h 5770"/>
                  <a:gd name="T2" fmla="*/ 0 w 4794"/>
                  <a:gd name="T3" fmla="*/ 0 h 5770"/>
                  <a:gd name="T4" fmla="*/ 1 w 4794"/>
                  <a:gd name="T5" fmla="*/ 1 h 5770"/>
                  <a:gd name="T6" fmla="*/ 1 w 4794"/>
                  <a:gd name="T7" fmla="*/ 0 h 5770"/>
                  <a:gd name="T8" fmla="*/ 1 w 4794"/>
                  <a:gd name="T9" fmla="*/ 0 h 5770"/>
                  <a:gd name="T10" fmla="*/ 1 w 4794"/>
                  <a:gd name="T11" fmla="*/ 0 h 5770"/>
                  <a:gd name="T12" fmla="*/ 1 w 4794"/>
                  <a:gd name="T13" fmla="*/ 0 h 5770"/>
                  <a:gd name="T14" fmla="*/ 1 w 4794"/>
                  <a:gd name="T15" fmla="*/ 0 h 5770"/>
                  <a:gd name="T16" fmla="*/ 1 w 4794"/>
                  <a:gd name="T17" fmla="*/ 0 h 5770"/>
                  <a:gd name="T18" fmla="*/ 1 w 4794"/>
                  <a:gd name="T19" fmla="*/ 0 h 5770"/>
                  <a:gd name="T20" fmla="*/ 1 w 4794"/>
                  <a:gd name="T21" fmla="*/ 0 h 5770"/>
                  <a:gd name="T22" fmla="*/ 1 w 4794"/>
                  <a:gd name="T23" fmla="*/ 0 h 5770"/>
                  <a:gd name="T24" fmla="*/ 1 w 4794"/>
                  <a:gd name="T25" fmla="*/ 0 h 5770"/>
                  <a:gd name="T26" fmla="*/ 1 w 4794"/>
                  <a:gd name="T27" fmla="*/ 0 h 5770"/>
                  <a:gd name="T28" fmla="*/ 1 w 4794"/>
                  <a:gd name="T29" fmla="*/ 1 h 5770"/>
                  <a:gd name="T30" fmla="*/ 1 w 4794"/>
                  <a:gd name="T31" fmla="*/ 1 h 5770"/>
                  <a:gd name="T32" fmla="*/ 1 w 4794"/>
                  <a:gd name="T33" fmla="*/ 1 h 5770"/>
                  <a:gd name="T34" fmla="*/ 1 w 4794"/>
                  <a:gd name="T35" fmla="*/ 1 h 5770"/>
                  <a:gd name="T36" fmla="*/ 1 w 4794"/>
                  <a:gd name="T37" fmla="*/ 1 h 5770"/>
                  <a:gd name="T38" fmla="*/ 1 w 4794"/>
                  <a:gd name="T39" fmla="*/ 1 h 5770"/>
                  <a:gd name="T40" fmla="*/ 1 w 4794"/>
                  <a:gd name="T41" fmla="*/ 1 h 5770"/>
                  <a:gd name="T42" fmla="*/ 1 w 4794"/>
                  <a:gd name="T43" fmla="*/ 2 h 5770"/>
                  <a:gd name="T44" fmla="*/ 1 w 4794"/>
                  <a:gd name="T45" fmla="*/ 2 h 5770"/>
                  <a:gd name="T46" fmla="*/ 1 w 4794"/>
                  <a:gd name="T47" fmla="*/ 2 h 5770"/>
                  <a:gd name="T48" fmla="*/ 1 w 4794"/>
                  <a:gd name="T49" fmla="*/ 2 h 5770"/>
                  <a:gd name="T50" fmla="*/ 1 w 4794"/>
                  <a:gd name="T51" fmla="*/ 2 h 5770"/>
                  <a:gd name="T52" fmla="*/ 1 w 4794"/>
                  <a:gd name="T53" fmla="*/ 2 h 5770"/>
                  <a:gd name="T54" fmla="*/ 1 w 4794"/>
                  <a:gd name="T55" fmla="*/ 2 h 5770"/>
                  <a:gd name="T56" fmla="*/ 1 w 4794"/>
                  <a:gd name="T57" fmla="*/ 2 h 5770"/>
                  <a:gd name="T58" fmla="*/ 1 w 4794"/>
                  <a:gd name="T59" fmla="*/ 2 h 5770"/>
                  <a:gd name="T60" fmla="*/ 1 w 4794"/>
                  <a:gd name="T61" fmla="*/ 2 h 5770"/>
                  <a:gd name="T62" fmla="*/ 0 w 4794"/>
                  <a:gd name="T63" fmla="*/ 2 h 5770"/>
                  <a:gd name="T64" fmla="*/ 0 w 4794"/>
                  <a:gd name="T65" fmla="*/ 2 h 5770"/>
                  <a:gd name="T66" fmla="*/ 0 w 4794"/>
                  <a:gd name="T67" fmla="*/ 2 h 5770"/>
                  <a:gd name="T68" fmla="*/ 0 w 4794"/>
                  <a:gd name="T69" fmla="*/ 2 h 5770"/>
                  <a:gd name="T70" fmla="*/ 0 w 4794"/>
                  <a:gd name="T71" fmla="*/ 1 h 5770"/>
                  <a:gd name="T72" fmla="*/ 0 w 4794"/>
                  <a:gd name="T73" fmla="*/ 1 h 5770"/>
                  <a:gd name="T74" fmla="*/ 0 w 4794"/>
                  <a:gd name="T75" fmla="*/ 1 h 5770"/>
                  <a:gd name="T76" fmla="*/ 0 w 4794"/>
                  <a:gd name="T77" fmla="*/ 1 h 5770"/>
                  <a:gd name="T78" fmla="*/ 0 w 4794"/>
                  <a:gd name="T79" fmla="*/ 1 h 5770"/>
                  <a:gd name="T80" fmla="*/ 0 w 4794"/>
                  <a:gd name="T81" fmla="*/ 1 h 5770"/>
                  <a:gd name="T82" fmla="*/ 0 w 4794"/>
                  <a:gd name="T83" fmla="*/ 1 h 5770"/>
                  <a:gd name="T84" fmla="*/ 0 w 4794"/>
                  <a:gd name="T85" fmla="*/ 1 h 5770"/>
                  <a:gd name="T86" fmla="*/ 0 w 4794"/>
                  <a:gd name="T87" fmla="*/ 1 h 5770"/>
                  <a:gd name="T88" fmla="*/ 0 w 4794"/>
                  <a:gd name="T89" fmla="*/ 1 h 577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4794"/>
                  <a:gd name="T136" fmla="*/ 0 h 5770"/>
                  <a:gd name="T137" fmla="*/ 4794 w 4794"/>
                  <a:gd name="T138" fmla="*/ 5770 h 577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4794" h="5770">
                    <a:moveTo>
                      <a:pt x="1083" y="1743"/>
                    </a:moveTo>
                    <a:lnTo>
                      <a:pt x="1019" y="1566"/>
                    </a:lnTo>
                    <a:lnTo>
                      <a:pt x="1019" y="1405"/>
                    </a:lnTo>
                    <a:lnTo>
                      <a:pt x="1197" y="1437"/>
                    </a:lnTo>
                    <a:lnTo>
                      <a:pt x="1310" y="1388"/>
                    </a:lnTo>
                    <a:lnTo>
                      <a:pt x="1503" y="1405"/>
                    </a:lnTo>
                    <a:lnTo>
                      <a:pt x="1407" y="1646"/>
                    </a:lnTo>
                    <a:lnTo>
                      <a:pt x="1617" y="1727"/>
                    </a:lnTo>
                    <a:lnTo>
                      <a:pt x="1988" y="1904"/>
                    </a:lnTo>
                    <a:lnTo>
                      <a:pt x="1955" y="1598"/>
                    </a:lnTo>
                    <a:lnTo>
                      <a:pt x="2149" y="1566"/>
                    </a:lnTo>
                    <a:lnTo>
                      <a:pt x="2196" y="1452"/>
                    </a:lnTo>
                    <a:lnTo>
                      <a:pt x="2503" y="1242"/>
                    </a:lnTo>
                    <a:lnTo>
                      <a:pt x="2277" y="1081"/>
                    </a:lnTo>
                    <a:lnTo>
                      <a:pt x="2342" y="920"/>
                    </a:lnTo>
                    <a:lnTo>
                      <a:pt x="2616" y="710"/>
                    </a:lnTo>
                    <a:lnTo>
                      <a:pt x="2729" y="759"/>
                    </a:lnTo>
                    <a:lnTo>
                      <a:pt x="2794" y="613"/>
                    </a:lnTo>
                    <a:lnTo>
                      <a:pt x="3019" y="485"/>
                    </a:lnTo>
                    <a:lnTo>
                      <a:pt x="3036" y="613"/>
                    </a:lnTo>
                    <a:lnTo>
                      <a:pt x="3165" y="613"/>
                    </a:lnTo>
                    <a:lnTo>
                      <a:pt x="3229" y="532"/>
                    </a:lnTo>
                    <a:lnTo>
                      <a:pt x="3536" y="532"/>
                    </a:lnTo>
                    <a:lnTo>
                      <a:pt x="3536" y="307"/>
                    </a:lnTo>
                    <a:lnTo>
                      <a:pt x="3810" y="49"/>
                    </a:lnTo>
                    <a:lnTo>
                      <a:pt x="4019" y="161"/>
                    </a:lnTo>
                    <a:lnTo>
                      <a:pt x="4132" y="129"/>
                    </a:lnTo>
                    <a:lnTo>
                      <a:pt x="4293" y="146"/>
                    </a:lnTo>
                    <a:lnTo>
                      <a:pt x="4268" y="0"/>
                    </a:lnTo>
                    <a:lnTo>
                      <a:pt x="4374" y="42"/>
                    </a:lnTo>
                    <a:lnTo>
                      <a:pt x="4526" y="172"/>
                    </a:lnTo>
                    <a:lnTo>
                      <a:pt x="4397" y="445"/>
                    </a:lnTo>
                    <a:lnTo>
                      <a:pt x="4348" y="543"/>
                    </a:lnTo>
                    <a:lnTo>
                      <a:pt x="4455" y="710"/>
                    </a:lnTo>
                    <a:lnTo>
                      <a:pt x="4622" y="710"/>
                    </a:lnTo>
                    <a:lnTo>
                      <a:pt x="4664" y="695"/>
                    </a:lnTo>
                    <a:lnTo>
                      <a:pt x="4762" y="788"/>
                    </a:lnTo>
                    <a:lnTo>
                      <a:pt x="4729" y="985"/>
                    </a:lnTo>
                    <a:lnTo>
                      <a:pt x="4584" y="1162"/>
                    </a:lnTo>
                    <a:lnTo>
                      <a:pt x="4600" y="1356"/>
                    </a:lnTo>
                    <a:lnTo>
                      <a:pt x="4696" y="1420"/>
                    </a:lnTo>
                    <a:lnTo>
                      <a:pt x="4681" y="1549"/>
                    </a:lnTo>
                    <a:lnTo>
                      <a:pt x="4794" y="1613"/>
                    </a:lnTo>
                    <a:lnTo>
                      <a:pt x="4696" y="1872"/>
                    </a:lnTo>
                    <a:lnTo>
                      <a:pt x="4600" y="1888"/>
                    </a:lnTo>
                    <a:lnTo>
                      <a:pt x="4423" y="2001"/>
                    </a:lnTo>
                    <a:lnTo>
                      <a:pt x="4503" y="2130"/>
                    </a:lnTo>
                    <a:lnTo>
                      <a:pt x="4358" y="2259"/>
                    </a:lnTo>
                    <a:lnTo>
                      <a:pt x="4374" y="2388"/>
                    </a:lnTo>
                    <a:lnTo>
                      <a:pt x="4600" y="2679"/>
                    </a:lnTo>
                    <a:lnTo>
                      <a:pt x="4626" y="2794"/>
                    </a:lnTo>
                    <a:lnTo>
                      <a:pt x="4649" y="2904"/>
                    </a:lnTo>
                    <a:lnTo>
                      <a:pt x="4471" y="2953"/>
                    </a:lnTo>
                    <a:lnTo>
                      <a:pt x="4342" y="3050"/>
                    </a:lnTo>
                    <a:lnTo>
                      <a:pt x="4181" y="3001"/>
                    </a:lnTo>
                    <a:lnTo>
                      <a:pt x="4164" y="3163"/>
                    </a:lnTo>
                    <a:lnTo>
                      <a:pt x="4278" y="3275"/>
                    </a:lnTo>
                    <a:lnTo>
                      <a:pt x="4229" y="3501"/>
                    </a:lnTo>
                    <a:lnTo>
                      <a:pt x="4407" y="3824"/>
                    </a:lnTo>
                    <a:lnTo>
                      <a:pt x="4293" y="4050"/>
                    </a:lnTo>
                    <a:lnTo>
                      <a:pt x="4181" y="4050"/>
                    </a:lnTo>
                    <a:lnTo>
                      <a:pt x="4197" y="4195"/>
                    </a:lnTo>
                    <a:lnTo>
                      <a:pt x="3922" y="4309"/>
                    </a:lnTo>
                    <a:lnTo>
                      <a:pt x="4003" y="4598"/>
                    </a:lnTo>
                    <a:lnTo>
                      <a:pt x="3954" y="4712"/>
                    </a:lnTo>
                    <a:lnTo>
                      <a:pt x="4068" y="4792"/>
                    </a:lnTo>
                    <a:lnTo>
                      <a:pt x="4068" y="4970"/>
                    </a:lnTo>
                    <a:lnTo>
                      <a:pt x="4181" y="4970"/>
                    </a:lnTo>
                    <a:lnTo>
                      <a:pt x="4149" y="5147"/>
                    </a:lnTo>
                    <a:lnTo>
                      <a:pt x="4219" y="5292"/>
                    </a:lnTo>
                    <a:lnTo>
                      <a:pt x="4049" y="5392"/>
                    </a:lnTo>
                    <a:lnTo>
                      <a:pt x="3997" y="5543"/>
                    </a:lnTo>
                    <a:lnTo>
                      <a:pt x="3888" y="5543"/>
                    </a:lnTo>
                    <a:lnTo>
                      <a:pt x="3700" y="5651"/>
                    </a:lnTo>
                    <a:lnTo>
                      <a:pt x="3636" y="5715"/>
                    </a:lnTo>
                    <a:lnTo>
                      <a:pt x="3500" y="5699"/>
                    </a:lnTo>
                    <a:lnTo>
                      <a:pt x="3384" y="5753"/>
                    </a:lnTo>
                    <a:lnTo>
                      <a:pt x="3242" y="5673"/>
                    </a:lnTo>
                    <a:lnTo>
                      <a:pt x="3112" y="5738"/>
                    </a:lnTo>
                    <a:lnTo>
                      <a:pt x="2984" y="5699"/>
                    </a:lnTo>
                    <a:lnTo>
                      <a:pt x="2900" y="5770"/>
                    </a:lnTo>
                    <a:lnTo>
                      <a:pt x="2803" y="5706"/>
                    </a:lnTo>
                    <a:lnTo>
                      <a:pt x="2639" y="5770"/>
                    </a:lnTo>
                    <a:lnTo>
                      <a:pt x="2523" y="5673"/>
                    </a:lnTo>
                    <a:lnTo>
                      <a:pt x="2416" y="5608"/>
                    </a:lnTo>
                    <a:lnTo>
                      <a:pt x="2384" y="5528"/>
                    </a:lnTo>
                    <a:lnTo>
                      <a:pt x="2264" y="5350"/>
                    </a:lnTo>
                    <a:lnTo>
                      <a:pt x="2232" y="5248"/>
                    </a:lnTo>
                    <a:lnTo>
                      <a:pt x="2152" y="5214"/>
                    </a:lnTo>
                    <a:lnTo>
                      <a:pt x="2054" y="5327"/>
                    </a:lnTo>
                    <a:lnTo>
                      <a:pt x="1965" y="5205"/>
                    </a:lnTo>
                    <a:lnTo>
                      <a:pt x="1803" y="5108"/>
                    </a:lnTo>
                    <a:lnTo>
                      <a:pt x="1651" y="5269"/>
                    </a:lnTo>
                    <a:lnTo>
                      <a:pt x="1609" y="5479"/>
                    </a:lnTo>
                    <a:lnTo>
                      <a:pt x="1475" y="5651"/>
                    </a:lnTo>
                    <a:lnTo>
                      <a:pt x="1420" y="5537"/>
                    </a:lnTo>
                    <a:lnTo>
                      <a:pt x="1394" y="5608"/>
                    </a:lnTo>
                    <a:lnTo>
                      <a:pt x="1193" y="5673"/>
                    </a:lnTo>
                    <a:lnTo>
                      <a:pt x="1168" y="5731"/>
                    </a:lnTo>
                    <a:lnTo>
                      <a:pt x="1064" y="5731"/>
                    </a:lnTo>
                    <a:lnTo>
                      <a:pt x="1032" y="5576"/>
                    </a:lnTo>
                    <a:lnTo>
                      <a:pt x="1071" y="5231"/>
                    </a:lnTo>
                    <a:lnTo>
                      <a:pt x="926" y="5134"/>
                    </a:lnTo>
                    <a:lnTo>
                      <a:pt x="877" y="5028"/>
                    </a:lnTo>
                    <a:lnTo>
                      <a:pt x="919" y="4937"/>
                    </a:lnTo>
                    <a:lnTo>
                      <a:pt x="807" y="4898"/>
                    </a:lnTo>
                    <a:lnTo>
                      <a:pt x="797" y="4744"/>
                    </a:lnTo>
                    <a:lnTo>
                      <a:pt x="652" y="4608"/>
                    </a:lnTo>
                    <a:lnTo>
                      <a:pt x="610" y="4530"/>
                    </a:lnTo>
                    <a:lnTo>
                      <a:pt x="570" y="4453"/>
                    </a:lnTo>
                    <a:lnTo>
                      <a:pt x="307" y="4453"/>
                    </a:lnTo>
                    <a:lnTo>
                      <a:pt x="258" y="4286"/>
                    </a:lnTo>
                    <a:lnTo>
                      <a:pt x="322" y="4140"/>
                    </a:lnTo>
                    <a:lnTo>
                      <a:pt x="216" y="4034"/>
                    </a:lnTo>
                    <a:lnTo>
                      <a:pt x="184" y="3866"/>
                    </a:lnTo>
                    <a:lnTo>
                      <a:pt x="112" y="3828"/>
                    </a:lnTo>
                    <a:lnTo>
                      <a:pt x="216" y="3679"/>
                    </a:lnTo>
                    <a:lnTo>
                      <a:pt x="161" y="3569"/>
                    </a:lnTo>
                    <a:lnTo>
                      <a:pt x="167" y="3440"/>
                    </a:lnTo>
                    <a:lnTo>
                      <a:pt x="97" y="3279"/>
                    </a:lnTo>
                    <a:lnTo>
                      <a:pt x="0" y="3163"/>
                    </a:lnTo>
                    <a:lnTo>
                      <a:pt x="145" y="3010"/>
                    </a:lnTo>
                    <a:lnTo>
                      <a:pt x="275" y="2995"/>
                    </a:lnTo>
                    <a:lnTo>
                      <a:pt x="275" y="2794"/>
                    </a:lnTo>
                    <a:lnTo>
                      <a:pt x="451" y="2550"/>
                    </a:lnTo>
                    <a:lnTo>
                      <a:pt x="371" y="2431"/>
                    </a:lnTo>
                    <a:lnTo>
                      <a:pt x="362" y="2317"/>
                    </a:lnTo>
                    <a:lnTo>
                      <a:pt x="194" y="2188"/>
                    </a:lnTo>
                    <a:lnTo>
                      <a:pt x="135" y="1995"/>
                    </a:lnTo>
                    <a:lnTo>
                      <a:pt x="167" y="1823"/>
                    </a:lnTo>
                    <a:lnTo>
                      <a:pt x="184" y="1872"/>
                    </a:lnTo>
                    <a:lnTo>
                      <a:pt x="264" y="1762"/>
                    </a:lnTo>
                    <a:lnTo>
                      <a:pt x="345" y="1859"/>
                    </a:lnTo>
                    <a:lnTo>
                      <a:pt x="684" y="1678"/>
                    </a:lnTo>
                    <a:lnTo>
                      <a:pt x="716" y="1795"/>
                    </a:lnTo>
                    <a:lnTo>
                      <a:pt x="1083" y="1743"/>
                    </a:lnTo>
                    <a:close/>
                  </a:path>
                </a:pathLst>
              </a:custGeom>
              <a:grp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111" name="Freeform 120"/>
              <p:cNvSpPr>
                <a:spLocks noChangeAspect="1"/>
              </p:cNvSpPr>
              <p:nvPr/>
            </p:nvSpPr>
            <p:spPr bwMode="auto">
              <a:xfrm>
                <a:off x="2923" y="1600"/>
                <a:ext cx="64" cy="89"/>
              </a:xfrm>
              <a:custGeom>
                <a:avLst/>
                <a:gdLst>
                  <a:gd name="T0" fmla="*/ 0 w 324"/>
                  <a:gd name="T1" fmla="*/ 0 h 445"/>
                  <a:gd name="T2" fmla="*/ 0 w 324"/>
                  <a:gd name="T3" fmla="*/ 0 h 445"/>
                  <a:gd name="T4" fmla="*/ 0 w 324"/>
                  <a:gd name="T5" fmla="*/ 0 h 445"/>
                  <a:gd name="T6" fmla="*/ 0 w 324"/>
                  <a:gd name="T7" fmla="*/ 0 h 445"/>
                  <a:gd name="T8" fmla="*/ 0 w 324"/>
                  <a:gd name="T9" fmla="*/ 0 h 445"/>
                  <a:gd name="T10" fmla="*/ 0 w 324"/>
                  <a:gd name="T11" fmla="*/ 0 h 445"/>
                  <a:gd name="T12" fmla="*/ 0 w 324"/>
                  <a:gd name="T13" fmla="*/ 0 h 445"/>
                  <a:gd name="T14" fmla="*/ 0 60000 65536"/>
                  <a:gd name="T15" fmla="*/ 0 60000 65536"/>
                  <a:gd name="T16" fmla="*/ 0 60000 65536"/>
                  <a:gd name="T17" fmla="*/ 0 60000 65536"/>
                  <a:gd name="T18" fmla="*/ 0 60000 65536"/>
                  <a:gd name="T19" fmla="*/ 0 60000 65536"/>
                  <a:gd name="T20" fmla="*/ 0 60000 65536"/>
                  <a:gd name="T21" fmla="*/ 0 w 324"/>
                  <a:gd name="T22" fmla="*/ 0 h 445"/>
                  <a:gd name="T23" fmla="*/ 324 w 324"/>
                  <a:gd name="T24" fmla="*/ 445 h 44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4" h="445">
                    <a:moveTo>
                      <a:pt x="0" y="74"/>
                    </a:moveTo>
                    <a:lnTo>
                      <a:pt x="123" y="0"/>
                    </a:lnTo>
                    <a:lnTo>
                      <a:pt x="129" y="129"/>
                    </a:lnTo>
                    <a:lnTo>
                      <a:pt x="210" y="80"/>
                    </a:lnTo>
                    <a:lnTo>
                      <a:pt x="324" y="235"/>
                    </a:lnTo>
                    <a:lnTo>
                      <a:pt x="0" y="445"/>
                    </a:lnTo>
                    <a:lnTo>
                      <a:pt x="0" y="74"/>
                    </a:lnTo>
                    <a:close/>
                  </a:path>
                </a:pathLst>
              </a:custGeom>
              <a:grp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112" name="Freeform 121"/>
              <p:cNvSpPr>
                <a:spLocks noChangeAspect="1"/>
              </p:cNvSpPr>
              <p:nvPr/>
            </p:nvSpPr>
            <p:spPr bwMode="auto">
              <a:xfrm>
                <a:off x="2845" y="1569"/>
                <a:ext cx="60" cy="76"/>
              </a:xfrm>
              <a:custGeom>
                <a:avLst/>
                <a:gdLst>
                  <a:gd name="T0" fmla="*/ 0 w 299"/>
                  <a:gd name="T1" fmla="*/ 0 h 377"/>
                  <a:gd name="T2" fmla="*/ 0 w 299"/>
                  <a:gd name="T3" fmla="*/ 0 h 377"/>
                  <a:gd name="T4" fmla="*/ 0 w 299"/>
                  <a:gd name="T5" fmla="*/ 0 h 377"/>
                  <a:gd name="T6" fmla="*/ 0 w 299"/>
                  <a:gd name="T7" fmla="*/ 0 h 377"/>
                  <a:gd name="T8" fmla="*/ 0 w 299"/>
                  <a:gd name="T9" fmla="*/ 0 h 377"/>
                  <a:gd name="T10" fmla="*/ 0 w 299"/>
                  <a:gd name="T11" fmla="*/ 0 h 377"/>
                  <a:gd name="T12" fmla="*/ 0 w 299"/>
                  <a:gd name="T13" fmla="*/ 0 h 377"/>
                  <a:gd name="T14" fmla="*/ 0 w 299"/>
                  <a:gd name="T15" fmla="*/ 0 h 377"/>
                  <a:gd name="T16" fmla="*/ 0 60000 65536"/>
                  <a:gd name="T17" fmla="*/ 0 60000 65536"/>
                  <a:gd name="T18" fmla="*/ 0 60000 65536"/>
                  <a:gd name="T19" fmla="*/ 0 60000 65536"/>
                  <a:gd name="T20" fmla="*/ 0 60000 65536"/>
                  <a:gd name="T21" fmla="*/ 0 60000 65536"/>
                  <a:gd name="T22" fmla="*/ 0 60000 65536"/>
                  <a:gd name="T23" fmla="*/ 0 60000 65536"/>
                  <a:gd name="T24" fmla="*/ 0 w 299"/>
                  <a:gd name="T25" fmla="*/ 0 h 377"/>
                  <a:gd name="T26" fmla="*/ 299 w 299"/>
                  <a:gd name="T27" fmla="*/ 377 h 37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99" h="377">
                    <a:moveTo>
                      <a:pt x="0" y="200"/>
                    </a:moveTo>
                    <a:lnTo>
                      <a:pt x="32" y="88"/>
                    </a:lnTo>
                    <a:lnTo>
                      <a:pt x="171" y="0"/>
                    </a:lnTo>
                    <a:lnTo>
                      <a:pt x="176" y="97"/>
                    </a:lnTo>
                    <a:lnTo>
                      <a:pt x="284" y="23"/>
                    </a:lnTo>
                    <a:lnTo>
                      <a:pt x="299" y="241"/>
                    </a:lnTo>
                    <a:lnTo>
                      <a:pt x="284" y="377"/>
                    </a:lnTo>
                    <a:lnTo>
                      <a:pt x="0" y="200"/>
                    </a:lnTo>
                    <a:close/>
                  </a:path>
                </a:pathLst>
              </a:custGeom>
              <a:grp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113" name="Freeform 122"/>
              <p:cNvSpPr>
                <a:spLocks noChangeAspect="1"/>
              </p:cNvSpPr>
              <p:nvPr/>
            </p:nvSpPr>
            <p:spPr bwMode="auto">
              <a:xfrm>
                <a:off x="2825" y="1492"/>
                <a:ext cx="53" cy="80"/>
              </a:xfrm>
              <a:custGeom>
                <a:avLst/>
                <a:gdLst>
                  <a:gd name="T0" fmla="*/ 0 w 265"/>
                  <a:gd name="T1" fmla="*/ 0 h 403"/>
                  <a:gd name="T2" fmla="*/ 0 w 265"/>
                  <a:gd name="T3" fmla="*/ 0 h 403"/>
                  <a:gd name="T4" fmla="*/ 0 w 265"/>
                  <a:gd name="T5" fmla="*/ 0 h 403"/>
                  <a:gd name="T6" fmla="*/ 0 w 265"/>
                  <a:gd name="T7" fmla="*/ 0 h 403"/>
                  <a:gd name="T8" fmla="*/ 0 w 265"/>
                  <a:gd name="T9" fmla="*/ 0 h 403"/>
                  <a:gd name="T10" fmla="*/ 0 w 265"/>
                  <a:gd name="T11" fmla="*/ 0 h 403"/>
                  <a:gd name="T12" fmla="*/ 0 w 265"/>
                  <a:gd name="T13" fmla="*/ 0 h 403"/>
                  <a:gd name="T14" fmla="*/ 0 60000 65536"/>
                  <a:gd name="T15" fmla="*/ 0 60000 65536"/>
                  <a:gd name="T16" fmla="*/ 0 60000 65536"/>
                  <a:gd name="T17" fmla="*/ 0 60000 65536"/>
                  <a:gd name="T18" fmla="*/ 0 60000 65536"/>
                  <a:gd name="T19" fmla="*/ 0 60000 65536"/>
                  <a:gd name="T20" fmla="*/ 0 60000 65536"/>
                  <a:gd name="T21" fmla="*/ 0 w 265"/>
                  <a:gd name="T22" fmla="*/ 0 h 403"/>
                  <a:gd name="T23" fmla="*/ 265 w 265"/>
                  <a:gd name="T24" fmla="*/ 403 h 40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65" h="403">
                    <a:moveTo>
                      <a:pt x="0" y="344"/>
                    </a:moveTo>
                    <a:lnTo>
                      <a:pt x="87" y="403"/>
                    </a:lnTo>
                    <a:lnTo>
                      <a:pt x="265" y="306"/>
                    </a:lnTo>
                    <a:lnTo>
                      <a:pt x="265" y="119"/>
                    </a:lnTo>
                    <a:lnTo>
                      <a:pt x="161" y="0"/>
                    </a:lnTo>
                    <a:lnTo>
                      <a:pt x="23" y="103"/>
                    </a:lnTo>
                    <a:lnTo>
                      <a:pt x="0" y="344"/>
                    </a:lnTo>
                    <a:close/>
                  </a:path>
                </a:pathLst>
              </a:custGeom>
              <a:grp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grpSp>
        <p:sp>
          <p:nvSpPr>
            <p:cNvPr id="106" name="Овал 105"/>
            <p:cNvSpPr/>
            <p:nvPr/>
          </p:nvSpPr>
          <p:spPr>
            <a:xfrm>
              <a:off x="3841289" y="2454752"/>
              <a:ext cx="1378784" cy="1260000"/>
            </a:xfrm>
            <a:prstGeom prst="ellipse">
              <a:avLst/>
            </a:prstGeom>
            <a:solidFill>
              <a:srgbClr val="1F497D">
                <a:lumMod val="75000"/>
              </a:srgbClr>
            </a:solidFill>
            <a:ln w="25400" cap="flat" cmpd="sng" algn="ctr">
              <a:noFill/>
              <a:prstDash val="soli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lIns="0" tIns="0" rIns="0" bIns="0" anchor="ctr"/>
            <a:lstStyle/>
            <a:p>
              <a:pPr algn="ctr">
                <a:spcBef>
                  <a:spcPts val="0"/>
                </a:spcBef>
                <a:spcAft>
                  <a:spcPts val="0"/>
                </a:spcAft>
                <a:defRPr/>
              </a:pPr>
              <a:r>
                <a:rPr lang="ru-RU" sz="1050" b="1" dirty="0">
                  <a:solidFill>
                    <a:schemeClr val="bg1"/>
                  </a:solidFill>
                  <a:latin typeface="Calibri"/>
                </a:rPr>
                <a:t>1.</a:t>
              </a:r>
            </a:p>
            <a:p>
              <a:pPr algn="ctr">
                <a:spcBef>
                  <a:spcPts val="0"/>
                </a:spcBef>
                <a:spcAft>
                  <a:spcPts val="0"/>
                </a:spcAft>
                <a:defRPr/>
              </a:pPr>
              <a:r>
                <a:rPr lang="ru-RU" sz="1050" b="1" dirty="0">
                  <a:solidFill>
                    <a:schemeClr val="bg1"/>
                  </a:solidFill>
                  <a:latin typeface="Calibri"/>
                </a:rPr>
                <a:t> </a:t>
              </a:r>
              <a:r>
                <a:rPr lang="ru-RU" sz="1050" b="1" dirty="0" err="1">
                  <a:solidFill>
                    <a:schemeClr val="bg1"/>
                  </a:solidFill>
                  <a:latin typeface="Calibri"/>
                </a:rPr>
                <a:t>Estimate</a:t>
              </a:r>
              <a:r>
                <a:rPr lang="ru-RU" sz="1050" b="1" dirty="0">
                  <a:solidFill>
                    <a:schemeClr val="bg1"/>
                  </a:solidFill>
                  <a:latin typeface="Calibri"/>
                </a:rPr>
                <a:t> </a:t>
              </a:r>
              <a:r>
                <a:rPr lang="ru-RU" sz="1050" b="1" dirty="0" err="1">
                  <a:solidFill>
                    <a:schemeClr val="bg1"/>
                  </a:solidFill>
                  <a:latin typeface="Calibri"/>
                </a:rPr>
                <a:t>and</a:t>
              </a:r>
              <a:r>
                <a:rPr lang="ru-RU" sz="1050" b="1" dirty="0">
                  <a:solidFill>
                    <a:schemeClr val="bg1"/>
                  </a:solidFill>
                  <a:latin typeface="Calibri"/>
                </a:rPr>
                <a:t> </a:t>
              </a:r>
              <a:r>
                <a:rPr lang="ru-RU" sz="1050" b="1" dirty="0" err="1">
                  <a:solidFill>
                    <a:schemeClr val="bg1"/>
                  </a:solidFill>
                  <a:latin typeface="Calibri"/>
                </a:rPr>
                <a:t>confirmation</a:t>
              </a:r>
              <a:r>
                <a:rPr lang="ru-RU" sz="1050" b="1" dirty="0">
                  <a:solidFill>
                    <a:schemeClr val="bg1"/>
                  </a:solidFill>
                  <a:latin typeface="Calibri"/>
                </a:rPr>
                <a:t> </a:t>
              </a:r>
              <a:r>
                <a:rPr lang="ru-RU" sz="1050" b="1" dirty="0" err="1">
                  <a:solidFill>
                    <a:schemeClr val="bg1"/>
                  </a:solidFill>
                  <a:latin typeface="Calibri"/>
                </a:rPr>
                <a:t>of</a:t>
              </a:r>
              <a:r>
                <a:rPr lang="ru-RU" sz="1050" b="1" dirty="0">
                  <a:solidFill>
                    <a:schemeClr val="bg1"/>
                  </a:solidFill>
                  <a:latin typeface="Calibri"/>
                </a:rPr>
                <a:t> </a:t>
              </a:r>
              <a:r>
                <a:rPr lang="ru-RU" sz="1050" b="1" dirty="0" err="1">
                  <a:solidFill>
                    <a:schemeClr val="bg1"/>
                  </a:solidFill>
                  <a:latin typeface="Calibri"/>
                </a:rPr>
                <a:t>reserves</a:t>
              </a:r>
              <a:endParaRPr lang="ru-RU" sz="1050" b="1" dirty="0">
                <a:solidFill>
                  <a:schemeClr val="bg1"/>
                </a:solidFill>
                <a:latin typeface="Calibri"/>
              </a:endParaRPr>
            </a:p>
          </p:txBody>
        </p:sp>
        <p:sp>
          <p:nvSpPr>
            <p:cNvPr id="107" name="Овал 106"/>
            <p:cNvSpPr/>
            <p:nvPr/>
          </p:nvSpPr>
          <p:spPr>
            <a:xfrm>
              <a:off x="3295670" y="3383446"/>
              <a:ext cx="1260000" cy="1260000"/>
            </a:xfrm>
            <a:prstGeom prst="ellipse">
              <a:avLst/>
            </a:prstGeom>
            <a:solidFill>
              <a:srgbClr val="1F497D">
                <a:lumMod val="75000"/>
              </a:srgbClr>
            </a:solidFill>
            <a:ln w="25400" cap="flat" cmpd="sng" algn="ctr">
              <a:noFill/>
              <a:prstDash val="soli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lIns="0" tIns="0" rIns="0" bIns="0" anchor="ctr"/>
            <a:lstStyle/>
            <a:p>
              <a:pPr algn="ctr">
                <a:spcBef>
                  <a:spcPts val="0"/>
                </a:spcBef>
                <a:spcAft>
                  <a:spcPts val="0"/>
                </a:spcAft>
                <a:defRPr/>
              </a:pPr>
              <a:r>
                <a:rPr lang="ru-RU" sz="1050" b="1" dirty="0">
                  <a:solidFill>
                    <a:schemeClr val="bg1"/>
                  </a:solidFill>
                  <a:latin typeface="Calibri"/>
                </a:rPr>
                <a:t>2. </a:t>
              </a:r>
            </a:p>
            <a:p>
              <a:pPr algn="ctr">
                <a:spcBef>
                  <a:spcPts val="0"/>
                </a:spcBef>
                <a:spcAft>
                  <a:spcPts val="0"/>
                </a:spcAft>
                <a:defRPr/>
              </a:pPr>
              <a:r>
                <a:rPr lang="ru-RU" sz="1050" b="1" dirty="0" err="1">
                  <a:solidFill>
                    <a:schemeClr val="bg1"/>
                  </a:solidFill>
                  <a:latin typeface="Calibri"/>
                </a:rPr>
                <a:t>Design</a:t>
              </a:r>
              <a:r>
                <a:rPr lang="ru-RU" sz="1050" b="1" dirty="0">
                  <a:solidFill>
                    <a:schemeClr val="bg1"/>
                  </a:solidFill>
                  <a:latin typeface="Calibri"/>
                </a:rPr>
                <a:t> </a:t>
              </a:r>
              <a:r>
                <a:rPr lang="ru-RU" sz="1050" b="1" dirty="0" err="1">
                  <a:solidFill>
                    <a:schemeClr val="bg1"/>
                  </a:solidFill>
                  <a:latin typeface="Calibri"/>
                </a:rPr>
                <a:t>documentation</a:t>
              </a:r>
              <a:r>
                <a:rPr lang="ru-RU" sz="1050" b="1" dirty="0">
                  <a:solidFill>
                    <a:schemeClr val="bg1"/>
                  </a:solidFill>
                  <a:latin typeface="Calibri"/>
                </a:rPr>
                <a:t> </a:t>
              </a:r>
              <a:r>
                <a:rPr lang="ru-RU" sz="1050" b="1" dirty="0" err="1">
                  <a:solidFill>
                    <a:schemeClr val="bg1"/>
                  </a:solidFill>
                  <a:latin typeface="Calibri"/>
                </a:rPr>
                <a:t>development</a:t>
              </a:r>
              <a:endParaRPr lang="ru-RU" sz="1050" b="1" dirty="0">
                <a:solidFill>
                  <a:schemeClr val="bg1"/>
                </a:solidFill>
                <a:latin typeface="Calibri"/>
              </a:endParaRPr>
            </a:p>
          </p:txBody>
        </p:sp>
        <p:sp>
          <p:nvSpPr>
            <p:cNvPr id="108" name="Овал 107"/>
            <p:cNvSpPr/>
            <p:nvPr/>
          </p:nvSpPr>
          <p:spPr>
            <a:xfrm>
              <a:off x="4341356" y="3383446"/>
              <a:ext cx="1260000" cy="1260000"/>
            </a:xfrm>
            <a:prstGeom prst="ellipse">
              <a:avLst/>
            </a:prstGeom>
            <a:solidFill>
              <a:srgbClr val="1F497D">
                <a:lumMod val="75000"/>
              </a:srgbClr>
            </a:solidFill>
            <a:ln w="25400" cap="flat" cmpd="sng" algn="ctr">
              <a:noFill/>
              <a:prstDash val="soli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lIns="0" tIns="0" rIns="0" bIns="0" anchor="ctr"/>
            <a:lstStyle/>
            <a:p>
              <a:pPr algn="ctr">
                <a:spcBef>
                  <a:spcPts val="0"/>
                </a:spcBef>
                <a:spcAft>
                  <a:spcPts val="0"/>
                </a:spcAft>
                <a:defRPr/>
              </a:pPr>
              <a:r>
                <a:rPr lang="ru-RU" sz="1050" b="1" dirty="0">
                  <a:solidFill>
                    <a:schemeClr val="bg1"/>
                  </a:solidFill>
                  <a:latin typeface="Calibri"/>
                </a:rPr>
                <a:t>3. </a:t>
              </a:r>
            </a:p>
            <a:p>
              <a:pPr algn="ctr">
                <a:spcBef>
                  <a:spcPts val="0"/>
                </a:spcBef>
                <a:spcAft>
                  <a:spcPts val="0"/>
                </a:spcAft>
                <a:defRPr/>
              </a:pPr>
              <a:r>
                <a:rPr lang="ru-RU" sz="1050" b="1" dirty="0" err="1">
                  <a:solidFill>
                    <a:schemeClr val="bg1"/>
                  </a:solidFill>
                  <a:latin typeface="Calibri"/>
                </a:rPr>
                <a:t>Support</a:t>
              </a:r>
              <a:r>
                <a:rPr lang="ru-RU" sz="1050" b="1" dirty="0">
                  <a:solidFill>
                    <a:schemeClr val="bg1"/>
                  </a:solidFill>
                  <a:latin typeface="Calibri"/>
                </a:rPr>
                <a:t> </a:t>
              </a:r>
              <a:r>
                <a:rPr lang="ru-RU" sz="1050" b="1" dirty="0" err="1">
                  <a:solidFill>
                    <a:schemeClr val="bg1"/>
                  </a:solidFill>
                  <a:latin typeface="Calibri"/>
                </a:rPr>
                <a:t>of</a:t>
              </a:r>
              <a:r>
                <a:rPr lang="ru-RU" sz="1050" b="1" dirty="0">
                  <a:solidFill>
                    <a:schemeClr val="bg1"/>
                  </a:solidFill>
                  <a:latin typeface="Calibri"/>
                </a:rPr>
                <a:t> </a:t>
              </a:r>
              <a:r>
                <a:rPr lang="ru-RU" sz="1050" b="1" dirty="0" err="1">
                  <a:solidFill>
                    <a:schemeClr val="bg1"/>
                  </a:solidFill>
                  <a:latin typeface="Calibri"/>
                </a:rPr>
                <a:t>the</a:t>
              </a:r>
              <a:r>
                <a:rPr lang="ru-RU" sz="1050" b="1" dirty="0">
                  <a:solidFill>
                    <a:schemeClr val="bg1"/>
                  </a:solidFill>
                  <a:latin typeface="Calibri"/>
                </a:rPr>
                <a:t> </a:t>
              </a:r>
              <a:r>
                <a:rPr lang="ru-RU" sz="1050" b="1" dirty="0" err="1">
                  <a:solidFill>
                    <a:schemeClr val="bg1"/>
                  </a:solidFill>
                  <a:latin typeface="Calibri"/>
                </a:rPr>
                <a:t>project</a:t>
              </a:r>
              <a:r>
                <a:rPr lang="ru-RU" sz="1050" b="1" dirty="0">
                  <a:solidFill>
                    <a:schemeClr val="bg1"/>
                  </a:solidFill>
                  <a:latin typeface="Calibri"/>
                </a:rPr>
                <a:t> </a:t>
              </a:r>
              <a:r>
                <a:rPr lang="ru-RU" sz="1050" b="1" dirty="0" err="1">
                  <a:solidFill>
                    <a:schemeClr val="bg1"/>
                  </a:solidFill>
                  <a:latin typeface="Calibri"/>
                </a:rPr>
                <a:t>on</a:t>
              </a:r>
              <a:r>
                <a:rPr lang="ru-RU" sz="1050" b="1" dirty="0">
                  <a:solidFill>
                    <a:schemeClr val="bg1"/>
                  </a:solidFill>
                  <a:latin typeface="Calibri"/>
                </a:rPr>
                <a:t> </a:t>
              </a:r>
              <a:r>
                <a:rPr lang="ru-RU" sz="1050" b="1" dirty="0" err="1">
                  <a:solidFill>
                    <a:schemeClr val="bg1"/>
                  </a:solidFill>
                  <a:latin typeface="Calibri"/>
                </a:rPr>
                <a:t>investor</a:t>
              </a:r>
              <a:r>
                <a:rPr lang="ru-RU" sz="1050" b="1" dirty="0">
                  <a:solidFill>
                    <a:schemeClr val="bg1"/>
                  </a:solidFill>
                  <a:latin typeface="Calibri"/>
                </a:rPr>
                <a:t> </a:t>
              </a:r>
              <a:r>
                <a:rPr lang="ru-RU" sz="1050" b="1" dirty="0" err="1">
                  <a:solidFill>
                    <a:schemeClr val="bg1"/>
                  </a:solidFill>
                  <a:latin typeface="Calibri"/>
                </a:rPr>
                <a:t>attraction</a:t>
              </a:r>
              <a:endParaRPr lang="ru-RU" sz="1050" b="1" dirty="0">
                <a:solidFill>
                  <a:schemeClr val="bg1"/>
                </a:solidFill>
                <a:latin typeface="Calibri"/>
              </a:endParaRPr>
            </a:p>
          </p:txBody>
        </p:sp>
        <p:sp>
          <p:nvSpPr>
            <p:cNvPr id="109" name="Овал 108"/>
            <p:cNvSpPr/>
            <p:nvPr/>
          </p:nvSpPr>
          <p:spPr>
            <a:xfrm>
              <a:off x="3214674" y="2444907"/>
              <a:ext cx="2484457" cy="2484344"/>
            </a:xfrm>
            <a:prstGeom prst="ellipse">
              <a:avLst/>
            </a:prstGeom>
            <a:noFill/>
            <a:ln w="25400" cap="flat" cmpd="sng" algn="ctr">
              <a:solidFill>
                <a:srgbClr val="4F81BD">
                  <a:shade val="50000"/>
                </a:srgbClr>
              </a:solidFill>
              <a:prstDash val="solid"/>
            </a:ln>
            <a:effectLst/>
          </p:spPr>
          <p:txBody>
            <a:bodyPr anchor="ctr"/>
            <a:lstStyle/>
            <a:p>
              <a:pPr algn="ctr" fontAlgn="auto">
                <a:spcBef>
                  <a:spcPts val="0"/>
                </a:spcBef>
                <a:spcAft>
                  <a:spcPts val="0"/>
                </a:spcAft>
                <a:defRPr/>
              </a:pPr>
              <a:endParaRPr lang="ru-RU" kern="0">
                <a:solidFill>
                  <a:schemeClr val="bg1"/>
                </a:solidFill>
                <a:latin typeface="Calibri"/>
              </a:endParaRPr>
            </a:p>
          </p:txBody>
        </p:sp>
      </p:grpSp>
      <p:sp>
        <p:nvSpPr>
          <p:cNvPr id="22531" name="Прямоугольник 121"/>
          <p:cNvSpPr>
            <a:spLocks noChangeArrowheads="1"/>
          </p:cNvSpPr>
          <p:nvPr/>
        </p:nvSpPr>
        <p:spPr bwMode="auto">
          <a:xfrm>
            <a:off x="2905125" y="525463"/>
            <a:ext cx="6226175" cy="2582862"/>
          </a:xfrm>
          <a:prstGeom prst="rect">
            <a:avLst/>
          </a:prstGeom>
          <a:noFill/>
          <a:ln w="25400" algn="ctr">
            <a:noFill/>
            <a:miter lim="800000"/>
            <a:headEnd/>
            <a:tailEnd/>
          </a:ln>
        </p:spPr>
        <p:txBody>
          <a:bodyPr anchor="ctr"/>
          <a:lstStyle/>
          <a:p>
            <a:pPr algn="ctr"/>
            <a:r>
              <a:rPr lang="en-US" sz="1400" b="1" dirty="0">
                <a:solidFill>
                  <a:srgbClr val="00357F"/>
                </a:solidFill>
                <a:latin typeface="Calibri" pitchFamily="34" charset="0"/>
                <a:cs typeface="Arial" charset="0"/>
              </a:rPr>
              <a:t>Estimate and confirmation of reserves</a:t>
            </a:r>
          </a:p>
          <a:p>
            <a:pPr marL="180975" indent="-180975">
              <a:buClr>
                <a:srgbClr val="00357F"/>
              </a:buClr>
              <a:buFont typeface="Wingdings" pitchFamily="2" charset="2"/>
              <a:buChar char="ü"/>
            </a:pPr>
            <a:r>
              <a:rPr lang="en-US" sz="1300" b="1" i="1" dirty="0" smtClean="0">
                <a:solidFill>
                  <a:srgbClr val="00357F"/>
                </a:solidFill>
                <a:latin typeface="Calibri" pitchFamily="34" charset="0"/>
                <a:cs typeface="Arial" charset="0"/>
              </a:rPr>
              <a:t>Electronic </a:t>
            </a:r>
            <a:r>
              <a:rPr lang="en-US" sz="1300" b="1" i="1" dirty="0">
                <a:solidFill>
                  <a:srgbClr val="00357F"/>
                </a:solidFill>
                <a:latin typeface="Calibri" pitchFamily="34" charset="0"/>
                <a:cs typeface="Arial" charset="0"/>
              </a:rPr>
              <a:t>databases of </a:t>
            </a:r>
            <a:r>
              <a:rPr lang="en-US" sz="1300" b="1" i="1" dirty="0" err="1">
                <a:solidFill>
                  <a:srgbClr val="00357F"/>
                </a:solidFill>
                <a:latin typeface="Calibri" pitchFamily="34" charset="0"/>
                <a:cs typeface="Arial" charset="0"/>
              </a:rPr>
              <a:t>Yuzhnaya</a:t>
            </a:r>
            <a:r>
              <a:rPr lang="en-US" sz="1300" b="1" i="1" dirty="0">
                <a:solidFill>
                  <a:srgbClr val="00357F"/>
                </a:solidFill>
                <a:latin typeface="Calibri" pitchFamily="34" charset="0"/>
                <a:cs typeface="Arial" charset="0"/>
              </a:rPr>
              <a:t> Zone and </a:t>
            </a:r>
            <a:r>
              <a:rPr lang="en-US" sz="1300" b="1" i="1" dirty="0" err="1">
                <a:solidFill>
                  <a:srgbClr val="00357F"/>
                </a:solidFill>
                <a:latin typeface="Calibri" pitchFamily="34" charset="0"/>
                <a:cs typeface="Arial" charset="0"/>
              </a:rPr>
              <a:t>Severnoye</a:t>
            </a:r>
            <a:r>
              <a:rPr lang="en-US" sz="1300" b="1" i="1" dirty="0">
                <a:solidFill>
                  <a:srgbClr val="00357F"/>
                </a:solidFill>
                <a:latin typeface="Calibri" pitchFamily="34" charset="0"/>
                <a:cs typeface="Arial" charset="0"/>
              </a:rPr>
              <a:t> deposits                              </a:t>
            </a:r>
            <a:br>
              <a:rPr lang="en-US" sz="1300" b="1" i="1" dirty="0">
                <a:solidFill>
                  <a:srgbClr val="00357F"/>
                </a:solidFill>
                <a:latin typeface="Calibri" pitchFamily="34" charset="0"/>
                <a:cs typeface="Arial" charset="0"/>
              </a:rPr>
            </a:br>
            <a:r>
              <a:rPr lang="en-US" sz="1300" b="1" i="1" dirty="0">
                <a:solidFill>
                  <a:srgbClr val="00357F"/>
                </a:solidFill>
                <a:latin typeface="Calibri" pitchFamily="34" charset="0"/>
                <a:cs typeface="Arial" charset="0"/>
              </a:rPr>
              <a:t>are prepared</a:t>
            </a:r>
          </a:p>
          <a:p>
            <a:pPr marL="180975" indent="-180975">
              <a:buClr>
                <a:srgbClr val="00357F"/>
              </a:buClr>
              <a:buFont typeface="Wingdings" pitchFamily="2" charset="2"/>
              <a:buChar char="ü"/>
            </a:pPr>
            <a:r>
              <a:rPr lang="en-US" sz="1300" b="1" i="1" dirty="0">
                <a:solidFill>
                  <a:srgbClr val="00357F"/>
                </a:solidFill>
                <a:latin typeface="Calibri" pitchFamily="34" charset="0"/>
                <a:cs typeface="Arial" charset="0"/>
              </a:rPr>
              <a:t> Geological survey operations are performed at the </a:t>
            </a:r>
            <a:r>
              <a:rPr lang="en-US" sz="1300" b="1" i="1" dirty="0" err="1">
                <a:solidFill>
                  <a:srgbClr val="00357F"/>
                </a:solidFill>
                <a:latin typeface="Calibri" pitchFamily="34" charset="0"/>
                <a:cs typeface="Arial" charset="0"/>
              </a:rPr>
              <a:t>Elkon</a:t>
            </a:r>
            <a:r>
              <a:rPr lang="en-US" sz="1300" b="1" i="1" dirty="0">
                <a:solidFill>
                  <a:srgbClr val="00357F"/>
                </a:solidFill>
                <a:latin typeface="Calibri" pitchFamily="34" charset="0"/>
                <a:cs typeface="Arial" charset="0"/>
              </a:rPr>
              <a:t> Uranium Ore District: </a:t>
            </a:r>
            <a:r>
              <a:rPr lang="en-US" sz="1300" b="1" i="1" dirty="0" err="1">
                <a:solidFill>
                  <a:srgbClr val="00357F"/>
                </a:solidFill>
                <a:latin typeface="Calibri" pitchFamily="34" charset="0"/>
                <a:cs typeface="Arial" charset="0"/>
              </a:rPr>
              <a:t>Elkon</a:t>
            </a:r>
            <a:r>
              <a:rPr lang="en-US" sz="1300" b="1" i="1" dirty="0">
                <a:solidFill>
                  <a:srgbClr val="00357F"/>
                </a:solidFill>
                <a:latin typeface="Calibri" pitchFamily="34" charset="0"/>
                <a:cs typeface="Arial" charset="0"/>
              </a:rPr>
              <a:t>, </a:t>
            </a:r>
            <a:r>
              <a:rPr lang="en-US" sz="1300" b="1" i="1" dirty="0" err="1">
                <a:solidFill>
                  <a:srgbClr val="00357F"/>
                </a:solidFill>
                <a:latin typeface="Calibri" pitchFamily="34" charset="0"/>
                <a:cs typeface="Arial" charset="0"/>
              </a:rPr>
              <a:t>Neprokhodimoye</a:t>
            </a:r>
            <a:r>
              <a:rPr lang="en-US" sz="1300" b="1" i="1" dirty="0">
                <a:solidFill>
                  <a:srgbClr val="00357F"/>
                </a:solidFill>
                <a:latin typeface="Calibri" pitchFamily="34" charset="0"/>
                <a:cs typeface="Arial" charset="0"/>
              </a:rPr>
              <a:t>, </a:t>
            </a:r>
            <a:r>
              <a:rPr lang="en-US" sz="1300" b="1" i="1" dirty="0" err="1">
                <a:solidFill>
                  <a:srgbClr val="00357F"/>
                </a:solidFill>
                <a:latin typeface="Calibri" pitchFamily="34" charset="0"/>
                <a:cs typeface="Arial" charset="0"/>
              </a:rPr>
              <a:t>Druzhnoye</a:t>
            </a:r>
            <a:r>
              <a:rPr lang="en-US" sz="1300" b="1" i="1" dirty="0">
                <a:solidFill>
                  <a:srgbClr val="00357F"/>
                </a:solidFill>
                <a:latin typeface="Calibri" pitchFamily="34" charset="0"/>
                <a:cs typeface="Arial" charset="0"/>
              </a:rPr>
              <a:t>, </a:t>
            </a:r>
            <a:r>
              <a:rPr lang="en-US" sz="1300" b="1" i="1" dirty="0" err="1">
                <a:solidFill>
                  <a:srgbClr val="00357F"/>
                </a:solidFill>
                <a:latin typeface="Calibri" pitchFamily="34" charset="0"/>
                <a:cs typeface="Arial" charset="0"/>
              </a:rPr>
              <a:t>Severnoye</a:t>
            </a:r>
            <a:r>
              <a:rPr lang="en-US" sz="1300" b="1" i="1" dirty="0">
                <a:solidFill>
                  <a:srgbClr val="00357F"/>
                </a:solidFill>
                <a:latin typeface="Calibri" pitchFamily="34" charset="0"/>
                <a:cs typeface="Arial" charset="0"/>
              </a:rPr>
              <a:t> (in total, 100,806.1 m of boreholes were drilled)</a:t>
            </a:r>
          </a:p>
          <a:p>
            <a:pPr marL="180975" indent="-180975">
              <a:buClr>
                <a:srgbClr val="00357F"/>
              </a:buClr>
              <a:buFont typeface="Wingdings" pitchFamily="2" charset="2"/>
              <a:buChar char="ü"/>
            </a:pPr>
            <a:r>
              <a:rPr lang="en-US" sz="1300" b="1" i="1" dirty="0">
                <a:solidFill>
                  <a:srgbClr val="00357F"/>
                </a:solidFill>
                <a:latin typeface="Calibri" pitchFamily="34" charset="0"/>
                <a:cs typeface="Arial" charset="0"/>
              </a:rPr>
              <a:t> Geological and mathematical (block) models of </a:t>
            </a:r>
            <a:r>
              <a:rPr lang="en-US" sz="1300" b="1" i="1" dirty="0" err="1">
                <a:solidFill>
                  <a:srgbClr val="00357F"/>
                </a:solidFill>
                <a:latin typeface="Calibri" pitchFamily="34" charset="0"/>
                <a:cs typeface="Arial" charset="0"/>
              </a:rPr>
              <a:t>Yuzhnaya</a:t>
            </a:r>
            <a:r>
              <a:rPr lang="en-US" sz="1300" b="1" i="1" dirty="0">
                <a:solidFill>
                  <a:srgbClr val="00357F"/>
                </a:solidFill>
                <a:latin typeface="Calibri" pitchFamily="34" charset="0"/>
                <a:cs typeface="Arial" charset="0"/>
              </a:rPr>
              <a:t> Zone and </a:t>
            </a:r>
            <a:r>
              <a:rPr lang="en-US" sz="1300" b="1" i="1" dirty="0" err="1">
                <a:solidFill>
                  <a:srgbClr val="00357F"/>
                </a:solidFill>
                <a:latin typeface="Calibri" pitchFamily="34" charset="0"/>
                <a:cs typeface="Arial" charset="0"/>
              </a:rPr>
              <a:t>Severnoye</a:t>
            </a:r>
            <a:r>
              <a:rPr lang="en-US" sz="1300" b="1" i="1" dirty="0">
                <a:solidFill>
                  <a:srgbClr val="00357F"/>
                </a:solidFill>
                <a:latin typeface="Calibri" pitchFamily="34" charset="0"/>
                <a:cs typeface="Arial" charset="0"/>
              </a:rPr>
              <a:t> deposit are developed, the estimate of resources according to </a:t>
            </a:r>
            <a:r>
              <a:rPr lang="en-US" sz="1300" b="1" i="1" dirty="0" err="1">
                <a:solidFill>
                  <a:srgbClr val="00357F"/>
                </a:solidFill>
                <a:latin typeface="Calibri" pitchFamily="34" charset="0"/>
                <a:cs typeface="Arial" charset="0"/>
              </a:rPr>
              <a:t>JORC</a:t>
            </a:r>
            <a:r>
              <a:rPr lang="en-US" sz="1300" b="1" i="1" dirty="0">
                <a:solidFill>
                  <a:srgbClr val="00357F"/>
                </a:solidFill>
                <a:latin typeface="Calibri" pitchFamily="34" charset="0"/>
                <a:cs typeface="Arial" charset="0"/>
              </a:rPr>
              <a:t> standard is done</a:t>
            </a:r>
          </a:p>
          <a:p>
            <a:pPr marL="180975" indent="-180975">
              <a:buClr>
                <a:srgbClr val="00357F"/>
              </a:buClr>
              <a:buFont typeface="Wingdings" pitchFamily="2" charset="2"/>
              <a:buChar char="ü"/>
            </a:pPr>
            <a:r>
              <a:rPr lang="en-US" sz="1300" b="1" i="1" dirty="0">
                <a:solidFill>
                  <a:srgbClr val="00357F"/>
                </a:solidFill>
                <a:latin typeface="Calibri" pitchFamily="34" charset="0"/>
                <a:cs typeface="Arial" charset="0"/>
              </a:rPr>
              <a:t> FS of </a:t>
            </a:r>
            <a:r>
              <a:rPr lang="en-US" sz="1300" b="1" i="1" dirty="0" smtClean="0">
                <a:solidFill>
                  <a:srgbClr val="00357F"/>
                </a:solidFill>
                <a:latin typeface="Calibri" pitchFamily="34" charset="0"/>
                <a:cs typeface="Arial" charset="0"/>
              </a:rPr>
              <a:t>requirements </a:t>
            </a:r>
            <a:r>
              <a:rPr lang="en-US" sz="1300" b="1" i="1" dirty="0">
                <a:solidFill>
                  <a:srgbClr val="00357F"/>
                </a:solidFill>
                <a:latin typeface="Calibri" pitchFamily="34" charset="0"/>
                <a:cs typeface="Arial" charset="0"/>
              </a:rPr>
              <a:t>for </a:t>
            </a:r>
            <a:r>
              <a:rPr lang="en-US" sz="1300" b="1" i="1" dirty="0" err="1">
                <a:solidFill>
                  <a:srgbClr val="00357F"/>
                </a:solidFill>
                <a:latin typeface="Calibri" pitchFamily="34" charset="0"/>
                <a:cs typeface="Arial" charset="0"/>
              </a:rPr>
              <a:t>Yuzhnaya</a:t>
            </a:r>
            <a:r>
              <a:rPr lang="en-US" sz="1300" b="1" i="1" dirty="0">
                <a:solidFill>
                  <a:srgbClr val="00357F"/>
                </a:solidFill>
                <a:latin typeface="Calibri" pitchFamily="34" charset="0"/>
                <a:cs typeface="Arial" charset="0"/>
              </a:rPr>
              <a:t> Zone deposits is prepared</a:t>
            </a:r>
          </a:p>
          <a:p>
            <a:pPr marL="180975" indent="-180975">
              <a:buClr>
                <a:srgbClr val="00357F"/>
              </a:buClr>
              <a:buFont typeface="Wingdings" pitchFamily="2" charset="2"/>
              <a:buChar char="ü"/>
            </a:pPr>
            <a:r>
              <a:rPr lang="en-US" sz="1300" b="1" i="1" dirty="0">
                <a:solidFill>
                  <a:srgbClr val="00357F"/>
                </a:solidFill>
                <a:latin typeface="Calibri" pitchFamily="34" charset="0"/>
                <a:cs typeface="Arial" charset="0"/>
              </a:rPr>
              <a:t> On </a:t>
            </a:r>
            <a:r>
              <a:rPr lang="en-US" sz="1300" b="1" i="1" dirty="0" err="1">
                <a:solidFill>
                  <a:srgbClr val="00357F"/>
                </a:solidFill>
                <a:latin typeface="Calibri" pitchFamily="34" charset="0"/>
                <a:cs typeface="Arial" charset="0"/>
              </a:rPr>
              <a:t>Yuzhnaya</a:t>
            </a:r>
            <a:r>
              <a:rPr lang="en-US" sz="1300" b="1" i="1" dirty="0">
                <a:solidFill>
                  <a:srgbClr val="00357F"/>
                </a:solidFill>
                <a:latin typeface="Calibri" pitchFamily="34" charset="0"/>
                <a:cs typeface="Arial" charset="0"/>
              </a:rPr>
              <a:t> Zone deposits a report on resources and reserves is prepared in compliance with </a:t>
            </a:r>
            <a:r>
              <a:rPr lang="en-US" sz="1300" b="1" i="1" dirty="0" err="1">
                <a:solidFill>
                  <a:srgbClr val="00357F"/>
                </a:solidFill>
                <a:latin typeface="Calibri" pitchFamily="34" charset="0"/>
                <a:cs typeface="Arial" charset="0"/>
              </a:rPr>
              <a:t>JORC</a:t>
            </a:r>
            <a:r>
              <a:rPr lang="en-US" sz="1300" b="1" i="1" dirty="0">
                <a:solidFill>
                  <a:srgbClr val="00357F"/>
                </a:solidFill>
                <a:latin typeface="Calibri" pitchFamily="34" charset="0"/>
                <a:cs typeface="Arial" charset="0"/>
              </a:rPr>
              <a:t> standard</a:t>
            </a:r>
          </a:p>
          <a:p>
            <a:pPr marL="180975" indent="-180975">
              <a:buClr>
                <a:srgbClr val="00357F"/>
              </a:buClr>
              <a:buFont typeface="Wingdings" pitchFamily="2" charset="2"/>
              <a:buChar char="ü"/>
            </a:pPr>
            <a:r>
              <a:rPr lang="en-US" sz="1300" b="1" i="1" dirty="0">
                <a:solidFill>
                  <a:srgbClr val="00357F"/>
                </a:solidFill>
                <a:latin typeface="Calibri" pitchFamily="34" charset="0"/>
                <a:cs typeface="Arial" charset="0"/>
              </a:rPr>
              <a:t> Environment monitoring operations have been started</a:t>
            </a:r>
          </a:p>
        </p:txBody>
      </p:sp>
      <p:sp>
        <p:nvSpPr>
          <p:cNvPr id="123" name="Прямоугольник 122"/>
          <p:cNvSpPr/>
          <p:nvPr/>
        </p:nvSpPr>
        <p:spPr>
          <a:xfrm>
            <a:off x="15875" y="930275"/>
            <a:ext cx="3006725" cy="5922963"/>
          </a:xfrm>
          <a:prstGeom prst="rect">
            <a:avLst/>
          </a:prstGeom>
          <a:noFill/>
          <a:ln w="25400" cap="flat" cmpd="sng" algn="ctr">
            <a:noFill/>
            <a:prstDash val="solid"/>
          </a:ln>
          <a:effectLst/>
        </p:spPr>
        <p:txBody>
          <a:bodyPr anchor="ctr"/>
          <a:lstStyle/>
          <a:p>
            <a:pPr algn="ctr"/>
            <a:r>
              <a:rPr lang="en-US" sz="1400" b="1" dirty="0">
                <a:solidFill>
                  <a:srgbClr val="00357F"/>
                </a:solidFill>
                <a:latin typeface="Calibri" pitchFamily="34" charset="0"/>
                <a:cs typeface="Arial" charset="0"/>
              </a:rPr>
              <a:t>Development of design estimate documentation</a:t>
            </a:r>
          </a:p>
          <a:p>
            <a:pPr>
              <a:buClr>
                <a:srgbClr val="00357F"/>
              </a:buClr>
              <a:buFont typeface="Wingdings" pitchFamily="2" charset="2"/>
              <a:buChar char="ü"/>
            </a:pPr>
            <a:r>
              <a:rPr lang="en-US" sz="1300" b="1" i="1" dirty="0">
                <a:solidFill>
                  <a:srgbClr val="00357F"/>
                </a:solidFill>
                <a:latin typeface="Calibri" pitchFamily="34" charset="0"/>
                <a:cs typeface="Arial" charset="0"/>
              </a:rPr>
              <a:t> R&amp;D</a:t>
            </a:r>
          </a:p>
          <a:p>
            <a:pPr marL="85725" indent="-85725">
              <a:buClr>
                <a:srgbClr val="00357F"/>
              </a:buClr>
              <a:buFont typeface="Wingdings" pitchFamily="2" charset="2"/>
              <a:buChar char="§"/>
            </a:pPr>
            <a:r>
              <a:rPr lang="en-US" sz="1300" b="1" i="1" dirty="0" smtClean="0">
                <a:solidFill>
                  <a:srgbClr val="00357F"/>
                </a:solidFill>
                <a:latin typeface="Calibri" pitchFamily="34" charset="0"/>
                <a:cs typeface="Arial" charset="0"/>
              </a:rPr>
              <a:t>Semi-industrial testing </a:t>
            </a:r>
            <a:r>
              <a:rPr lang="en-US" sz="1300" b="1" i="1" dirty="0">
                <a:solidFill>
                  <a:srgbClr val="00357F"/>
                </a:solidFill>
                <a:latin typeface="Calibri" pitchFamily="34" charset="0"/>
                <a:cs typeface="Arial" charset="0"/>
              </a:rPr>
              <a:t>have been performed for the sample of 50 t</a:t>
            </a:r>
          </a:p>
          <a:p>
            <a:pPr marL="85725" indent="-85725">
              <a:buClr>
                <a:srgbClr val="00357F"/>
              </a:buClr>
              <a:buFont typeface="Wingdings" pitchFamily="2" charset="2"/>
              <a:buChar char="§"/>
            </a:pPr>
            <a:r>
              <a:rPr lang="en-US" sz="1300" b="1" i="1" dirty="0" smtClean="0">
                <a:solidFill>
                  <a:srgbClr val="00357F"/>
                </a:solidFill>
                <a:latin typeface="Calibri" pitchFamily="34" charset="0"/>
                <a:cs typeface="Arial" charset="0"/>
              </a:rPr>
              <a:t>Semi-industrial </a:t>
            </a:r>
            <a:r>
              <a:rPr lang="en-US" sz="1300" b="1" i="1" dirty="0">
                <a:solidFill>
                  <a:srgbClr val="00357F"/>
                </a:solidFill>
                <a:latin typeface="Calibri" pitchFamily="34" charset="0"/>
                <a:cs typeface="Arial" charset="0"/>
              </a:rPr>
              <a:t>testing of the processing technology providing continuous atmospheric </a:t>
            </a:r>
            <a:r>
              <a:rPr lang="en-US" sz="1300" b="1" i="1" dirty="0" err="1">
                <a:solidFill>
                  <a:srgbClr val="00357F"/>
                </a:solidFill>
                <a:latin typeface="Calibri" pitchFamily="34" charset="0"/>
                <a:cs typeface="Arial" charset="0"/>
              </a:rPr>
              <a:t>sulphuric</a:t>
            </a:r>
            <a:r>
              <a:rPr lang="en-US" sz="1300" b="1" i="1" dirty="0">
                <a:solidFill>
                  <a:srgbClr val="00357F"/>
                </a:solidFill>
                <a:latin typeface="Calibri" pitchFamily="34" charset="0"/>
                <a:cs typeface="Arial" charset="0"/>
              </a:rPr>
              <a:t>-acid ore leaching in the pilot hydrometallurgical shop of the central research laboratory of </a:t>
            </a:r>
            <a:r>
              <a:rPr lang="en-US" sz="1300" b="1" i="1" dirty="0" err="1">
                <a:solidFill>
                  <a:srgbClr val="00357F"/>
                </a:solidFill>
                <a:latin typeface="Calibri" pitchFamily="34" charset="0"/>
                <a:cs typeface="Arial" charset="0"/>
              </a:rPr>
              <a:t>JSC</a:t>
            </a:r>
            <a:r>
              <a:rPr lang="en-US" sz="1300" b="1" i="1" dirty="0">
                <a:solidFill>
                  <a:srgbClr val="00357F"/>
                </a:solidFill>
                <a:latin typeface="Calibri" pitchFamily="34" charset="0"/>
                <a:cs typeface="Arial" charset="0"/>
              </a:rPr>
              <a:t> </a:t>
            </a:r>
            <a:r>
              <a:rPr lang="en-US" sz="1300" b="1" i="1" dirty="0" err="1" smtClean="0">
                <a:solidFill>
                  <a:srgbClr val="00357F"/>
                </a:solidFill>
                <a:latin typeface="Calibri" pitchFamily="34" charset="0"/>
                <a:cs typeface="Arial" charset="0"/>
              </a:rPr>
              <a:t>PIMCU</a:t>
            </a:r>
            <a:r>
              <a:rPr lang="en-US" sz="1300" b="1" i="1" dirty="0" smtClean="0">
                <a:solidFill>
                  <a:srgbClr val="00357F"/>
                </a:solidFill>
                <a:latin typeface="Calibri" pitchFamily="34" charset="0"/>
                <a:cs typeface="Arial" charset="0"/>
              </a:rPr>
              <a:t> for </a:t>
            </a:r>
            <a:r>
              <a:rPr lang="en-US" sz="1300" b="1" i="1" dirty="0">
                <a:solidFill>
                  <a:srgbClr val="00357F"/>
                </a:solidFill>
                <a:latin typeface="Calibri" pitchFamily="34" charset="0"/>
                <a:cs typeface="Arial" charset="0"/>
              </a:rPr>
              <a:t>the sample of 500 tons</a:t>
            </a:r>
          </a:p>
          <a:p>
            <a:pPr marL="85725" indent="-85725">
              <a:buClr>
                <a:srgbClr val="00357F"/>
              </a:buClr>
              <a:buFont typeface="Wingdings" pitchFamily="2" charset="2"/>
              <a:buChar char="§"/>
            </a:pPr>
            <a:r>
              <a:rPr lang="en-US" sz="1300" b="1" i="1" dirty="0">
                <a:solidFill>
                  <a:srgbClr val="00357F"/>
                </a:solidFill>
                <a:latin typeface="Calibri" pitchFamily="34" charset="0"/>
                <a:cs typeface="Arial" charset="0"/>
              </a:rPr>
              <a:t>- A technical procedure for ore processing is developed </a:t>
            </a:r>
          </a:p>
          <a:p>
            <a:pPr marL="85725" indent="-85725">
              <a:buClr>
                <a:srgbClr val="00357F"/>
              </a:buClr>
              <a:buFont typeface="Wingdings" pitchFamily="2" charset="2"/>
              <a:buChar char="§"/>
            </a:pPr>
            <a:r>
              <a:rPr lang="en-US" sz="1300" b="1" i="1" dirty="0">
                <a:solidFill>
                  <a:srgbClr val="00357F"/>
                </a:solidFill>
                <a:latin typeface="Calibri" pitchFamily="34" charset="0"/>
                <a:cs typeface="Arial" charset="0"/>
              </a:rPr>
              <a:t>- Process regulations are prepared</a:t>
            </a:r>
          </a:p>
          <a:p>
            <a:pPr marL="85725" indent="-85725">
              <a:buClr>
                <a:srgbClr val="00357F"/>
              </a:buClr>
              <a:buFont typeface="Wingdings" pitchFamily="2" charset="2"/>
              <a:buChar char="§"/>
            </a:pPr>
            <a:r>
              <a:rPr lang="en-US" sz="1300" b="1" i="1" dirty="0">
                <a:solidFill>
                  <a:srgbClr val="00357F"/>
                </a:solidFill>
                <a:latin typeface="Calibri" pitchFamily="34" charset="0"/>
                <a:cs typeface="Arial" charset="0"/>
              </a:rPr>
              <a:t>- R&amp;D program for SS is fulfilled</a:t>
            </a:r>
          </a:p>
          <a:p>
            <a:pPr marL="85725" indent="-85725">
              <a:buClr>
                <a:srgbClr val="00357F"/>
              </a:buClr>
              <a:buFont typeface="Wingdings" pitchFamily="2" charset="2"/>
              <a:buChar char="§"/>
            </a:pPr>
            <a:r>
              <a:rPr lang="en-US" sz="1300" b="1" i="1" dirty="0">
                <a:solidFill>
                  <a:srgbClr val="00357F"/>
                </a:solidFill>
                <a:latin typeface="Calibri" pitchFamily="34" charset="0"/>
                <a:cs typeface="Arial" charset="0"/>
              </a:rPr>
              <a:t> Engineering survey </a:t>
            </a:r>
          </a:p>
          <a:p>
            <a:pPr marL="85725" indent="-85725">
              <a:buClr>
                <a:srgbClr val="00357F"/>
              </a:buClr>
              <a:buFont typeface="Wingdings" pitchFamily="2" charset="2"/>
              <a:buChar char="§"/>
            </a:pPr>
            <a:r>
              <a:rPr lang="en-US" sz="1300" b="1" i="1" dirty="0">
                <a:solidFill>
                  <a:srgbClr val="00357F"/>
                </a:solidFill>
                <a:latin typeface="Calibri" pitchFamily="34" charset="0"/>
                <a:cs typeface="Arial" charset="0"/>
              </a:rPr>
              <a:t>Engineering and geological survey for the plant construction objects have been carried out</a:t>
            </a:r>
          </a:p>
          <a:p>
            <a:pPr marL="182563" lvl="1" indent="-182563">
              <a:buClr>
                <a:srgbClr val="00357F"/>
              </a:buClr>
              <a:buFont typeface="Wingdings" pitchFamily="2" charset="2"/>
              <a:buChar char="ü"/>
            </a:pPr>
            <a:r>
              <a:rPr lang="en-US" sz="1300" b="1" i="1" dirty="0">
                <a:solidFill>
                  <a:srgbClr val="00357F"/>
                </a:solidFill>
                <a:latin typeface="Calibri" pitchFamily="34" charset="0"/>
                <a:cs typeface="Arial" charset="0"/>
              </a:rPr>
              <a:t> Design documentation</a:t>
            </a:r>
          </a:p>
          <a:p>
            <a:pPr marL="182563" lvl="1" indent="-182563">
              <a:buClr>
                <a:srgbClr val="00357F"/>
              </a:buClr>
              <a:buFont typeface="Wingdings" pitchFamily="2" charset="2"/>
              <a:buChar char="ü"/>
            </a:pPr>
            <a:r>
              <a:rPr lang="en-US" sz="1300" b="1" i="1" dirty="0">
                <a:solidFill>
                  <a:srgbClr val="00357F"/>
                </a:solidFill>
                <a:latin typeface="Calibri" pitchFamily="34" charset="0"/>
                <a:cs typeface="Arial" charset="0"/>
              </a:rPr>
              <a:t>Design operations on </a:t>
            </a:r>
            <a:r>
              <a:rPr lang="en-US" sz="1300" b="1" i="1" dirty="0" err="1">
                <a:solidFill>
                  <a:srgbClr val="00357F"/>
                </a:solidFill>
                <a:latin typeface="Calibri" pitchFamily="34" charset="0"/>
                <a:cs typeface="Arial" charset="0"/>
              </a:rPr>
              <a:t>sulphuric</a:t>
            </a:r>
            <a:r>
              <a:rPr lang="en-US" sz="1300" b="1" i="1" dirty="0">
                <a:solidFill>
                  <a:srgbClr val="00357F"/>
                </a:solidFill>
                <a:latin typeface="Calibri" pitchFamily="34" charset="0"/>
                <a:cs typeface="Arial" charset="0"/>
              </a:rPr>
              <a:t>-acid production and limestone facilities are performed and accepted by the Customer.</a:t>
            </a:r>
          </a:p>
        </p:txBody>
      </p:sp>
      <p:sp>
        <p:nvSpPr>
          <p:cNvPr id="124" name="Прямоугольник 123"/>
          <p:cNvSpPr/>
          <p:nvPr/>
        </p:nvSpPr>
        <p:spPr>
          <a:xfrm>
            <a:off x="6059488" y="3216275"/>
            <a:ext cx="3071812" cy="2974975"/>
          </a:xfrm>
          <a:prstGeom prst="rect">
            <a:avLst/>
          </a:prstGeom>
          <a:noFill/>
          <a:ln w="25400" cap="flat" cmpd="sng" algn="ctr">
            <a:noFill/>
            <a:prstDash val="solid"/>
          </a:ln>
          <a:effectLst/>
        </p:spPr>
        <p:txBody>
          <a:bodyPr anchor="ctr"/>
          <a:lstStyle/>
          <a:p>
            <a:pPr algn="ctr"/>
            <a:r>
              <a:rPr lang="en-US" sz="1400" b="1" dirty="0">
                <a:solidFill>
                  <a:srgbClr val="00357F"/>
                </a:solidFill>
                <a:latin typeface="Calibri" pitchFamily="34" charset="0"/>
                <a:cs typeface="Arial" charset="0"/>
              </a:rPr>
              <a:t>Support of the project on investor attraction</a:t>
            </a:r>
          </a:p>
          <a:p>
            <a:pPr marL="266700" indent="-266700">
              <a:buClr>
                <a:srgbClr val="00357F"/>
              </a:buClr>
              <a:buFont typeface="Wingdings" pitchFamily="2" charset="2"/>
              <a:buChar char="ü"/>
            </a:pPr>
            <a:r>
              <a:rPr lang="en-US" sz="1300" b="1" i="1" dirty="0">
                <a:solidFill>
                  <a:srgbClr val="00357F"/>
                </a:solidFill>
                <a:latin typeface="Calibri" pitchFamily="34" charset="0"/>
                <a:cs typeface="Arial" charset="0"/>
              </a:rPr>
              <a:t>The </a:t>
            </a:r>
            <a:r>
              <a:rPr lang="en-US" sz="1300" b="1" i="1" dirty="0" err="1">
                <a:solidFill>
                  <a:srgbClr val="00357F"/>
                </a:solidFill>
                <a:latin typeface="Calibri" pitchFamily="34" charset="0"/>
                <a:cs typeface="Arial" charset="0"/>
              </a:rPr>
              <a:t>PFS</a:t>
            </a:r>
            <a:r>
              <a:rPr lang="en-US" sz="1300" b="1" i="1" dirty="0">
                <a:solidFill>
                  <a:srgbClr val="00357F"/>
                </a:solidFill>
                <a:latin typeface="Calibri" pitchFamily="34" charset="0"/>
                <a:cs typeface="Arial" charset="0"/>
              </a:rPr>
              <a:t> Technical Report and the Report on Investment Decision </a:t>
            </a:r>
            <a:r>
              <a:rPr lang="en-US" sz="1300" b="1" i="1" dirty="0" smtClean="0">
                <a:solidFill>
                  <a:srgbClr val="00357F"/>
                </a:solidFill>
                <a:latin typeface="Calibri" pitchFamily="34" charset="0"/>
                <a:cs typeface="Arial" charset="0"/>
              </a:rPr>
              <a:t>Making are developed </a:t>
            </a:r>
            <a:endParaRPr lang="en-US" sz="1300" b="1" i="1" dirty="0">
              <a:solidFill>
                <a:srgbClr val="00357F"/>
              </a:solidFill>
              <a:latin typeface="Calibri" pitchFamily="34" charset="0"/>
              <a:cs typeface="Arial" charset="0"/>
            </a:endParaRPr>
          </a:p>
          <a:p>
            <a:pPr marL="266700" indent="-266700">
              <a:buClr>
                <a:srgbClr val="00357F"/>
              </a:buClr>
              <a:buFont typeface="Wingdings" pitchFamily="2" charset="2"/>
              <a:buChar char="ü"/>
            </a:pPr>
            <a:r>
              <a:rPr lang="en-US" sz="1300" b="1" i="1" dirty="0">
                <a:solidFill>
                  <a:srgbClr val="00357F"/>
                </a:solidFill>
                <a:latin typeface="Calibri" pitchFamily="34" charset="0"/>
                <a:cs typeface="Arial" charset="0"/>
              </a:rPr>
              <a:t> A visit of Japanese delegation to the deposits and the plant construction site is arranged</a:t>
            </a:r>
          </a:p>
          <a:p>
            <a:pPr marL="266700" indent="-266700">
              <a:buClr>
                <a:srgbClr val="00357F"/>
              </a:buClr>
              <a:buFont typeface="Wingdings" pitchFamily="2" charset="2"/>
              <a:buChar char="ü"/>
            </a:pPr>
            <a:r>
              <a:rPr lang="en-US" sz="1300" b="1" i="1" dirty="0">
                <a:solidFill>
                  <a:srgbClr val="00357F"/>
                </a:solidFill>
                <a:latin typeface="Calibri" pitchFamily="34" charset="0"/>
                <a:cs typeface="Arial" charset="0"/>
              </a:rPr>
              <a:t> Technical meeting with the technical consultants from Mitsui company was performed</a:t>
            </a:r>
          </a:p>
          <a:p>
            <a:pPr marL="266700" indent="-266700">
              <a:buClr>
                <a:srgbClr val="00357F"/>
              </a:buClr>
              <a:buFont typeface="Wingdings" pitchFamily="2" charset="2"/>
              <a:buChar char="ü"/>
            </a:pPr>
            <a:r>
              <a:rPr lang="en-US" sz="1300" b="1" i="1" dirty="0">
                <a:solidFill>
                  <a:srgbClr val="00357F"/>
                </a:solidFill>
                <a:latin typeface="Calibri" pitchFamily="34" charset="0"/>
                <a:cs typeface="Arial" charset="0"/>
              </a:rPr>
              <a:t>Trade-off Study and Scoping Study of the project are being developed.</a:t>
            </a:r>
          </a:p>
        </p:txBody>
      </p:sp>
      <p:sp>
        <p:nvSpPr>
          <p:cNvPr id="125" name="AutoShape 4"/>
          <p:cNvSpPr>
            <a:spLocks noChangeAspect="1" noChangeArrowheads="1" noTextEdit="1"/>
          </p:cNvSpPr>
          <p:nvPr/>
        </p:nvSpPr>
        <p:spPr bwMode="auto">
          <a:xfrm>
            <a:off x="5500688" y="1365250"/>
            <a:ext cx="3429000" cy="2122488"/>
          </a:xfrm>
          <a:prstGeom prst="rect">
            <a:avLst/>
          </a:prstGeom>
          <a:noFill/>
          <a:ln>
            <a:noFill/>
          </a:ln>
          <a:extLst>
            <a:ext uri="{909E8E84-426E-40DD-AFC4-6F175D3DCCD1}"/>
            <a:ext uri="{91240B29-F687-4F45-9708-019B960494DF}"/>
          </a:extLst>
        </p:spPr>
        <p:txBody>
          <a:bodyPr/>
          <a:lstStyle/>
          <a:p>
            <a:pPr fontAlgn="auto">
              <a:spcBef>
                <a:spcPts val="0"/>
              </a:spcBef>
              <a:spcAft>
                <a:spcPts val="0"/>
              </a:spcAft>
              <a:defRPr/>
            </a:pPr>
            <a:endParaRPr lang="ru-RU" kern="0">
              <a:solidFill>
                <a:srgbClr val="00357F"/>
              </a:solidFill>
            </a:endParaRPr>
          </a:p>
        </p:txBody>
      </p:sp>
      <p:sp>
        <p:nvSpPr>
          <p:cNvPr id="126" name="Заголовок 1"/>
          <p:cNvSpPr txBox="1">
            <a:spLocks/>
          </p:cNvSpPr>
          <p:nvPr/>
        </p:nvSpPr>
        <p:spPr bwMode="auto">
          <a:xfrm>
            <a:off x="865188" y="100013"/>
            <a:ext cx="7500937" cy="277812"/>
          </a:xfrm>
          <a:prstGeom prst="rect">
            <a:avLst/>
          </a:prstGeom>
          <a:noFill/>
          <a:ln w="9525">
            <a:noFill/>
            <a:miter lim="800000"/>
            <a:headEnd/>
            <a:tailEnd/>
          </a:ln>
        </p:spPr>
        <p:txBody>
          <a:bodyPr lIns="0" tIns="0" rIns="0" bIns="0" anchor="ctr">
            <a:spAutoFit/>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a:lnSpc>
                <a:spcPct val="90000"/>
              </a:lnSpc>
              <a:defRPr/>
            </a:pPr>
            <a:r>
              <a:rPr lang="ru-RU" sz="2000" b="1" dirty="0" err="1">
                <a:solidFill>
                  <a:srgbClr val="00357B"/>
                </a:solidFill>
                <a:ea typeface="+mn-ea"/>
                <a:cs typeface="+mn-cs"/>
              </a:rPr>
              <a:t>Activities</a:t>
            </a:r>
            <a:r>
              <a:rPr lang="ru-RU" sz="2000" b="1" dirty="0">
                <a:solidFill>
                  <a:srgbClr val="00357B"/>
                </a:solidFill>
                <a:ea typeface="+mn-ea"/>
                <a:cs typeface="+mn-cs"/>
              </a:rPr>
              <a:t> </a:t>
            </a:r>
            <a:r>
              <a:rPr lang="ru-RU" sz="2000" b="1" dirty="0" err="1">
                <a:solidFill>
                  <a:srgbClr val="00357B"/>
                </a:solidFill>
                <a:ea typeface="+mn-ea"/>
                <a:cs typeface="+mn-cs"/>
              </a:rPr>
              <a:t>performance</a:t>
            </a:r>
            <a:r>
              <a:rPr lang="ru-RU" sz="2000" b="1" dirty="0">
                <a:solidFill>
                  <a:srgbClr val="00357B"/>
                </a:solidFill>
                <a:ea typeface="+mn-ea"/>
                <a:cs typeface="+mn-cs"/>
              </a:rPr>
              <a:t> </a:t>
            </a:r>
            <a:r>
              <a:rPr lang="ru-RU" sz="2000" b="1" dirty="0" err="1">
                <a:solidFill>
                  <a:srgbClr val="00357B"/>
                </a:solidFill>
                <a:ea typeface="+mn-ea"/>
                <a:cs typeface="+mn-cs"/>
              </a:rPr>
              <a:t>in</a:t>
            </a:r>
            <a:r>
              <a:rPr lang="ru-RU" sz="2000" b="1" dirty="0">
                <a:solidFill>
                  <a:srgbClr val="00357B"/>
                </a:solidFill>
                <a:ea typeface="+mn-ea"/>
                <a:cs typeface="+mn-cs"/>
              </a:rPr>
              <a:t> </a:t>
            </a:r>
            <a:r>
              <a:rPr lang="ru-RU" sz="2000" b="1" dirty="0" err="1">
                <a:solidFill>
                  <a:srgbClr val="00357B"/>
                </a:solidFill>
                <a:ea typeface="+mn-ea"/>
                <a:cs typeface="+mn-cs"/>
              </a:rPr>
              <a:t>terms</a:t>
            </a:r>
            <a:r>
              <a:rPr lang="ru-RU" sz="2000" b="1" dirty="0">
                <a:solidFill>
                  <a:srgbClr val="00357B"/>
                </a:solidFill>
                <a:ea typeface="+mn-ea"/>
                <a:cs typeface="+mn-cs"/>
              </a:rPr>
              <a:t> </a:t>
            </a:r>
            <a:r>
              <a:rPr lang="ru-RU" sz="2000" b="1" dirty="0" err="1">
                <a:solidFill>
                  <a:srgbClr val="00357B"/>
                </a:solidFill>
                <a:ea typeface="+mn-ea"/>
                <a:cs typeface="+mn-cs"/>
              </a:rPr>
              <a:t>of</a:t>
            </a:r>
            <a:r>
              <a:rPr lang="ru-RU" sz="2000" b="1" dirty="0">
                <a:solidFill>
                  <a:srgbClr val="00357B"/>
                </a:solidFill>
                <a:ea typeface="+mn-ea"/>
                <a:cs typeface="+mn-cs"/>
              </a:rPr>
              <a:t> </a:t>
            </a:r>
            <a:r>
              <a:rPr lang="ru-RU" sz="2000" b="1" dirty="0" err="1">
                <a:solidFill>
                  <a:srgbClr val="00357B"/>
                </a:solidFill>
                <a:ea typeface="+mn-ea"/>
                <a:cs typeface="+mn-cs"/>
              </a:rPr>
              <a:t>the</a:t>
            </a:r>
            <a:r>
              <a:rPr lang="ru-RU" sz="2000" b="1" dirty="0">
                <a:solidFill>
                  <a:srgbClr val="00357B"/>
                </a:solidFill>
                <a:ea typeface="+mn-ea"/>
                <a:cs typeface="+mn-cs"/>
              </a:rPr>
              <a:t> </a:t>
            </a:r>
            <a:r>
              <a:rPr lang="ru-RU" sz="2000" b="1" dirty="0" err="1">
                <a:solidFill>
                  <a:srgbClr val="00357B"/>
                </a:solidFill>
                <a:ea typeface="+mn-ea"/>
                <a:cs typeface="+mn-cs"/>
              </a:rPr>
              <a:t>project</a:t>
            </a:r>
            <a:r>
              <a:rPr lang="ru-RU" sz="2000" b="1" dirty="0">
                <a:solidFill>
                  <a:srgbClr val="00357B"/>
                </a:solidFill>
                <a:ea typeface="+mn-ea"/>
                <a:cs typeface="+mn-cs"/>
              </a:rPr>
              <a:t> </a:t>
            </a:r>
            <a:r>
              <a:rPr lang="ru-RU" sz="2000" b="1" dirty="0" err="1">
                <a:solidFill>
                  <a:srgbClr val="00357B"/>
                </a:solidFill>
                <a:ea typeface="+mn-ea"/>
                <a:cs typeface="+mn-cs"/>
              </a:rPr>
              <a:t>implementation</a:t>
            </a:r>
            <a:r>
              <a:rPr lang="ru-RU" sz="2000" b="1" dirty="0">
                <a:solidFill>
                  <a:srgbClr val="00357B"/>
                </a:solidFill>
                <a:ea typeface="+mn-ea"/>
                <a:cs typeface="+mn-cs"/>
              </a:rPr>
              <a:t> </a:t>
            </a:r>
            <a:r>
              <a:rPr lang="ru-RU" sz="2000" b="1" dirty="0" err="1">
                <a:solidFill>
                  <a:srgbClr val="00357B"/>
                </a:solidFill>
                <a:ea typeface="+mn-ea"/>
                <a:cs typeface="+mn-cs"/>
              </a:rPr>
              <a:t>in</a:t>
            </a:r>
            <a:r>
              <a:rPr lang="ru-RU" sz="2000" b="1" dirty="0">
                <a:solidFill>
                  <a:srgbClr val="00357B"/>
                </a:solidFill>
                <a:ea typeface="+mn-ea"/>
                <a:cs typeface="+mn-cs"/>
              </a:rPr>
              <a:t> 2011 </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Default Design 7">
    <a:dk1>
      <a:srgbClr val="000000"/>
    </a:dk1>
    <a:lt1>
      <a:srgbClr val="FFFFFF"/>
    </a:lt1>
    <a:dk2>
      <a:srgbClr val="000000"/>
    </a:dk2>
    <a:lt2>
      <a:srgbClr val="808080"/>
    </a:lt2>
    <a:accent1>
      <a:srgbClr val="5E5EFF"/>
    </a:accent1>
    <a:accent2>
      <a:srgbClr val="808080"/>
    </a:accent2>
    <a:accent3>
      <a:srgbClr val="FFFFFF"/>
    </a:accent3>
    <a:accent4>
      <a:srgbClr val="000000"/>
    </a:accent4>
    <a:accent5>
      <a:srgbClr val="B6B6FF"/>
    </a:accent5>
    <a:accent6>
      <a:srgbClr val="737373"/>
    </a:accent6>
    <a:hlink>
      <a:srgbClr val="000099"/>
    </a:hlink>
    <a:folHlink>
      <a:srgbClr val="DD5427"/>
    </a:folHlink>
  </a:clrScheme>
  <a:fontScheme name="Default Design">
    <a:majorFont>
      <a:latin typeface="Arial"/>
      <a:ea typeface=""/>
      <a:cs typeface="Arial"/>
    </a:majorFont>
    <a:minorFont>
      <a:latin typeface="Arial"/>
      <a:ea typeface=""/>
      <a:cs typeface="Arial"/>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
  <TotalTime>72916</TotalTime>
  <Words>3950</Words>
  <Application>Microsoft Office PowerPoint</Application>
  <PresentationFormat>Экран (4:3)</PresentationFormat>
  <Paragraphs>831</Paragraphs>
  <Slides>20</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20</vt:i4>
      </vt:variant>
    </vt:vector>
  </HeadingPairs>
  <TitlesOfParts>
    <vt:vector size="21" baseType="lpstr">
      <vt:lpstr>Тема Office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Detailed project working scheme</vt:lpstr>
      <vt:lpstr>Слайд 13</vt:lpstr>
      <vt:lpstr>Слайд 14</vt:lpstr>
      <vt:lpstr>Слайд 15</vt:lpstr>
      <vt:lpstr>Horizon-chamber mining system with sublevel stoping and bottom ore collection</vt:lpstr>
      <vt:lpstr>Слайд 17</vt:lpstr>
      <vt:lpstr>Слайд 18</vt:lpstr>
      <vt:lpstr>Слайд 19</vt:lpstr>
      <vt:lpstr>Ore-processing complex procedure</vt:lpstr>
    </vt:vector>
  </TitlesOfParts>
  <Company>Home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Papa</dc:creator>
  <cp:lastModifiedBy>kuzmin.e.v@armz.ru</cp:lastModifiedBy>
  <cp:revision>6161</cp:revision>
  <cp:lastPrinted>2011-12-09T12:18:57Z</cp:lastPrinted>
  <dcterms:created xsi:type="dcterms:W3CDTF">2009-08-16T12:31:00Z</dcterms:created>
  <dcterms:modified xsi:type="dcterms:W3CDTF">2012-02-06T08:07:43Z</dcterms:modified>
</cp:coreProperties>
</file>