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698" r:id="rId2"/>
    <p:sldId id="830" r:id="rId3"/>
    <p:sldId id="879" r:id="rId4"/>
    <p:sldId id="860" r:id="rId5"/>
    <p:sldId id="881" r:id="rId6"/>
    <p:sldId id="858" r:id="rId7"/>
    <p:sldId id="857" r:id="rId8"/>
    <p:sldId id="880" r:id="rId9"/>
    <p:sldId id="873" r:id="rId10"/>
    <p:sldId id="887" r:id="rId11"/>
    <p:sldId id="886" r:id="rId12"/>
    <p:sldId id="850" r:id="rId13"/>
    <p:sldId id="883" r:id="rId14"/>
    <p:sldId id="862" r:id="rId15"/>
    <p:sldId id="855" r:id="rId16"/>
    <p:sldId id="854" r:id="rId17"/>
    <p:sldId id="876" r:id="rId18"/>
    <p:sldId id="853" r:id="rId19"/>
    <p:sldId id="852" r:id="rId20"/>
    <p:sldId id="884" r:id="rId21"/>
    <p:sldId id="885" r:id="rId22"/>
  </p:sldIdLst>
  <p:sldSz cx="9144000" cy="6858000" type="screen4x3"/>
  <p:notesSz cx="6735763" cy="98663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7F"/>
    <a:srgbClr val="558ED5"/>
    <a:srgbClr val="00863D"/>
    <a:srgbClr val="369A3B"/>
    <a:srgbClr val="FFFFCC"/>
    <a:srgbClr val="CC3300"/>
    <a:srgbClr val="FFCC66"/>
    <a:srgbClr val="FAEAF9"/>
    <a:srgbClr val="F6D6F4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1381" autoAdjust="0"/>
    <p:restoredTop sz="92264" autoAdjust="0"/>
  </p:normalViewPr>
  <p:slideViewPr>
    <p:cSldViewPr snapToGrid="0">
      <p:cViewPr>
        <p:scale>
          <a:sx n="125" d="100"/>
          <a:sy n="125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9" d="100"/>
          <a:sy n="89" d="100"/>
        </p:scale>
        <p:origin x="-2736" y="-126"/>
      </p:cViewPr>
      <p:guideLst>
        <p:guide orient="horz" pos="3109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Documents%20and%20Settings\putivtseva.n.v\Application%20Data\Microsoft\Excel\&#1069;&#1083;&#1100;&#1082;&#1086;&#1085;%20(version%202).xlsb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udenkoaa.RBM\Desktop\&#1058;&#1069;&#1054;%20&#1047;&#1070;%20&#1054;&#1090;&#1095;\4-4,5&#1076;&#1080;&#1072;&#1075;&#1088;&#1072;&#1084;&#1084;&#1099;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oleObject" Target="file:///C:\Documents%20and%20Settings\seleznev.i.l\&#1056;&#1072;&#1073;&#1086;&#1095;&#1080;&#1081;%20&#1089;&#1090;&#1086;&#1083;\&#1076;&#1083;&#1103;%20&#1055;&#1086;&#1083;&#1091;&#1085;&#1082;&#1080;&#1085;&#1072;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6507846709382168E-2"/>
          <c:y val="0"/>
          <c:w val="0.92349215329061751"/>
          <c:h val="0.85454901344252066"/>
        </c:manualLayout>
      </c:layout>
      <c:ofPieChart>
        <c:ofPieType val="pie"/>
        <c:varyColors val="1"/>
        <c:ser>
          <c:idx val="0"/>
          <c:order val="0"/>
          <c:dPt>
            <c:idx val="1"/>
            <c:bubble3D val="0"/>
            <c:spPr>
              <a:solidFill>
                <a:srgbClr val="BF86D6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bubble3D val="0"/>
            <c:spPr>
              <a:solidFill>
                <a:srgbClr val="3D8367"/>
              </a:solidFill>
              <a:ln>
                <a:solidFill>
                  <a:srgbClr val="4F81BD"/>
                </a:solidFill>
              </a:ln>
            </c:spPr>
          </c:dPt>
          <c:dPt>
            <c:idx val="3"/>
            <c:bubble3D val="0"/>
            <c:spPr>
              <a:solidFill>
                <a:srgbClr val="00B0F0"/>
              </a:solidFill>
              <a:ln>
                <a:solidFill>
                  <a:srgbClr val="4F81BD"/>
                </a:solidFill>
              </a:ln>
            </c:spPr>
          </c:dPt>
          <c:dPt>
            <c:idx val="4"/>
            <c:bubble3D val="0"/>
            <c:explosion val="47"/>
            <c:spPr>
              <a:solidFill>
                <a:srgbClr val="9549BF"/>
              </a:solidFill>
              <a:ln>
                <a:solidFill>
                  <a:srgbClr val="4F81BD"/>
                </a:solidFill>
              </a:ln>
            </c:spPr>
          </c:dPt>
          <c:cat>
            <c:strRef>
              <c:f>'2010'!$B$4:$B$7</c:f>
              <c:strCache>
                <c:ptCount val="4"/>
                <c:pt idx="0">
                  <c:v>Россия</c:v>
                </c:pt>
                <c:pt idx="1">
                  <c:v>Прочие страны</c:v>
                </c:pt>
                <c:pt idx="2">
                  <c:v>Элькон</c:v>
                </c:pt>
                <c:pt idx="3">
                  <c:v>Другие</c:v>
                </c:pt>
              </c:strCache>
            </c:strRef>
          </c:cat>
          <c:val>
            <c:numRef>
              <c:f>'2010'!$C$4:$C$7</c:f>
              <c:numCache>
                <c:formatCode>General</c:formatCode>
                <c:ptCount val="4"/>
                <c:pt idx="1">
                  <c:v>5740</c:v>
                </c:pt>
                <c:pt idx="2">
                  <c:v>309.89999999999969</c:v>
                </c:pt>
                <c:pt idx="3">
                  <c:v>256.39999999999969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00"/>
        <c:secondPieSize val="75"/>
        <c:serLines/>
      </c:ofPieChart>
    </c:plotArea>
    <c:plotVisOnly val="1"/>
    <c:dispBlanksAs val="zero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055555555556863E-2"/>
          <c:y val="0.21064814814814894"/>
          <c:w val="0.81388888888889244"/>
          <c:h val="0.77314814814814936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9.3457323207805226E-2"/>
                  <c:y val="-0.33793041786449407"/>
                </c:manualLayout>
              </c:layout>
              <c:tx>
                <c:rich>
                  <a:bodyPr/>
                  <a:lstStyle/>
                  <a:p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SiO</a:t>
                    </a:r>
                    <a:r>
                      <a:rPr lang="en-US" sz="900" baseline="-25000" dirty="0" smtClean="0"/>
                      <a:t>2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 58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887954024111469E-3"/>
                  <c:y val="9.780605511796584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Al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3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12</a:t>
                    </a:r>
                    <a:r>
                      <a:rPr lang="ru-RU" sz="900" dirty="0" smtClean="0"/>
                      <a:t>.0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90932354376031E-3"/>
                  <c:y val="-5.8281548214945945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K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7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9882874015748827E-2"/>
                  <c:y val="-4.3272820064158647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CO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 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4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900" smtClean="0"/>
                      <a:t>CaO </a:t>
                    </a:r>
                    <a:r>
                      <a:rPr lang="ru-RU" sz="900" smtClean="0"/>
                      <a:t> </a:t>
                    </a:r>
                    <a:r>
                      <a:rPr lang="en-US" sz="900" smtClean="0"/>
                      <a:t>4</a:t>
                    </a:r>
                    <a:r>
                      <a:rPr lang="ru-RU" sz="900" smtClean="0"/>
                      <a:t>.</a:t>
                    </a:r>
                    <a:r>
                      <a:rPr lang="en-US" sz="90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z="900" smtClean="0"/>
                      <a:t>Fe</a:t>
                    </a:r>
                    <a:r>
                      <a:rPr lang="en-US" sz="900" baseline="-25000" smtClean="0"/>
                      <a:t>2</a:t>
                    </a:r>
                    <a:r>
                      <a:rPr lang="en-US" sz="900" smtClean="0"/>
                      <a:t>O</a:t>
                    </a:r>
                    <a:r>
                      <a:rPr lang="en-US" sz="900" baseline="-25000" smtClean="0"/>
                      <a:t>3</a:t>
                    </a:r>
                    <a:r>
                      <a:rPr lang="en-US" sz="900" smtClean="0"/>
                      <a:t> </a:t>
                    </a:r>
                    <a:r>
                      <a:rPr lang="ru-RU" sz="900" smtClean="0"/>
                      <a:t>  </a:t>
                    </a:r>
                    <a:r>
                      <a:rPr lang="en-US" sz="900" smtClean="0"/>
                      <a:t>3</a:t>
                    </a:r>
                    <a:r>
                      <a:rPr lang="ru-RU" sz="900" smtClean="0"/>
                      <a:t>.</a:t>
                    </a:r>
                    <a:r>
                      <a:rPr lang="en-US" sz="90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sz="900" dirty="0" smtClean="0"/>
                      <a:t>S</a:t>
                    </a:r>
                    <a:r>
                      <a:rPr lang="ru-RU" sz="900" dirty="0" smtClean="0"/>
                      <a:t>сульфид.  2.4-4.0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4432815719388924E-2"/>
                  <c:y val="-8.6869255988807528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MgO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1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18132720909886271"/>
                  <c:y val="-7.1857684456110406E-3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Na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1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5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Э+Н'!$B$4:$B$12</c:f>
              <c:strCache>
                <c:ptCount val="9"/>
                <c:pt idx="0">
                  <c:v>SiO2</c:v>
                </c:pt>
                <c:pt idx="1">
                  <c:v>Al2O3</c:v>
                </c:pt>
                <c:pt idx="2">
                  <c:v>K2O</c:v>
                </c:pt>
                <c:pt idx="3">
                  <c:v>CO2</c:v>
                </c:pt>
                <c:pt idx="4">
                  <c:v>CaO</c:v>
                </c:pt>
                <c:pt idx="5">
                  <c:v>Fe2O3</c:v>
                </c:pt>
                <c:pt idx="6">
                  <c:v>Sобщ.</c:v>
                </c:pt>
                <c:pt idx="7">
                  <c:v>MgO</c:v>
                </c:pt>
                <c:pt idx="8">
                  <c:v>Na2O</c:v>
                </c:pt>
              </c:strCache>
            </c:strRef>
          </c:cat>
          <c:val>
            <c:numRef>
              <c:f>'срав  хим сотава Э+Н'!$C$4:$C$12</c:f>
              <c:numCache>
                <c:formatCode>0.0</c:formatCode>
                <c:ptCount val="9"/>
                <c:pt idx="0">
                  <c:v>58</c:v>
                </c:pt>
                <c:pt idx="1">
                  <c:v>12</c:v>
                </c:pt>
                <c:pt idx="2">
                  <c:v>7.2</c:v>
                </c:pt>
                <c:pt idx="3">
                  <c:v>4.9000000000000004</c:v>
                </c:pt>
                <c:pt idx="4">
                  <c:v>4.5999999999999996</c:v>
                </c:pt>
                <c:pt idx="5">
                  <c:v>3.9</c:v>
                </c:pt>
                <c:pt idx="6">
                  <c:v>2.2000000000000002</c:v>
                </c:pt>
                <c:pt idx="7">
                  <c:v>1.7000000000000051</c:v>
                </c:pt>
                <c:pt idx="8">
                  <c:v>1.5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416666666666721"/>
          <c:y val="0.17824074074074178"/>
          <c:w val="0.81388888888889244"/>
          <c:h val="0.7731481481481528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1.0353018372703412E-2"/>
                  <c:y val="-5.2563429571303923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/>
                      <a:t>S</a:t>
                    </a:r>
                    <a:r>
                      <a:rPr lang="ru-RU" sz="900" dirty="0" smtClean="0"/>
                      <a:t>сульфат.  0.8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9756397869766963E-2"/>
                  <c:y val="-2.595170475012775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FeO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8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573381452318461E-2"/>
                  <c:y val="7.3468576844561595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TiO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80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213254593175859E-3"/>
                  <c:y val="-6.385753864100321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P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5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50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6328386303189521"/>
                  <c:y val="-9.9586587903730053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U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11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2311898512686266E-3"/>
                  <c:y val="-6.9149533391659371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smtClean="0"/>
                      <a:t>V</a:t>
                    </a:r>
                    <a:r>
                      <a:rPr lang="en-US" sz="900" baseline="-25000" dirty="0" smtClean="0"/>
                      <a:t>2</a:t>
                    </a:r>
                    <a:r>
                      <a:rPr lang="en-US" sz="900" dirty="0" smtClean="0"/>
                      <a:t>O</a:t>
                    </a:r>
                    <a:r>
                      <a:rPr lang="en-US" sz="900" baseline="-25000" dirty="0" smtClean="0"/>
                      <a:t>5</a:t>
                    </a:r>
                    <a:r>
                      <a:rPr lang="ru-RU" sz="900" baseline="-25000" dirty="0" smtClean="0"/>
                      <a:t> </a:t>
                    </a:r>
                    <a:r>
                      <a:rPr lang="en-US" sz="900" dirty="0" smtClean="0"/>
                      <a:t> 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.1322950824554682"/>
                  <c:y val="-5.4569930102559804E-2"/>
                </c:manualLayout>
              </c:layout>
              <c:tx>
                <c:rich>
                  <a:bodyPr/>
                  <a:lstStyle/>
                  <a:p>
                    <a:r>
                      <a:rPr lang="en-US" sz="900" dirty="0" err="1" smtClean="0"/>
                      <a:t>MnO</a:t>
                    </a:r>
                    <a:r>
                      <a:rPr lang="en-US" sz="900" dirty="0" smtClean="0"/>
                      <a:t> </a:t>
                    </a:r>
                    <a:r>
                      <a:rPr lang="ru-RU" sz="900" dirty="0" smtClean="0"/>
                      <a:t> </a:t>
                    </a:r>
                    <a:r>
                      <a:rPr lang="en-US" sz="900" dirty="0" smtClean="0"/>
                      <a:t>0</a:t>
                    </a:r>
                    <a:r>
                      <a:rPr lang="ru-RU" sz="900" dirty="0" smtClean="0"/>
                      <a:t>.</a:t>
                    </a:r>
                    <a:r>
                      <a:rPr lang="en-US" sz="900" dirty="0" smtClean="0"/>
                      <a:t>04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Э+Н'!$B$16:$B$22</c:f>
              <c:strCache>
                <c:ptCount val="7"/>
                <c:pt idx="0">
                  <c:v>Sсульф.</c:v>
                </c:pt>
                <c:pt idx="1">
                  <c:v>FeO</c:v>
                </c:pt>
                <c:pt idx="2">
                  <c:v>TiO2</c:v>
                </c:pt>
                <c:pt idx="3">
                  <c:v>P2O5</c:v>
                </c:pt>
                <c:pt idx="4">
                  <c:v>U</c:v>
                </c:pt>
                <c:pt idx="5">
                  <c:v>V2O5</c:v>
                </c:pt>
                <c:pt idx="6">
                  <c:v>MnO</c:v>
                </c:pt>
              </c:strCache>
            </c:strRef>
          </c:cat>
          <c:val>
            <c:numRef>
              <c:f>'срав  хим сотава Э+Н'!$C$16:$C$22</c:f>
              <c:numCache>
                <c:formatCode>0.0</c:formatCode>
                <c:ptCount val="7"/>
                <c:pt idx="0">
                  <c:v>0.92055555555555568</c:v>
                </c:pt>
                <c:pt idx="1">
                  <c:v>0.84000000000000064</c:v>
                </c:pt>
                <c:pt idx="2" formatCode="0.00">
                  <c:v>0.8</c:v>
                </c:pt>
                <c:pt idx="3" formatCode="0.00">
                  <c:v>0.5</c:v>
                </c:pt>
                <c:pt idx="4" formatCode="0.00">
                  <c:v>0.11</c:v>
                </c:pt>
                <c:pt idx="5" formatCode="0.00">
                  <c:v>6.9444444444444503E-2</c:v>
                </c:pt>
                <c:pt idx="6" formatCode="0.00">
                  <c:v>4.3666666666666673E-2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16186074010427"/>
          <c:y val="0.15037795299069903"/>
          <c:w val="0.73001065993030734"/>
          <c:h val="0.6927852228083875"/>
        </c:manualLayout>
      </c:layout>
      <c:pie3D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Au 0</a:t>
                    </a:r>
                    <a:r>
                      <a:rPr lang="ru-RU" dirty="0" smtClean="0"/>
                      <a:t>.7</a:t>
                    </a:r>
                    <a:r>
                      <a:rPr lang="en-US" dirty="0" smtClean="0"/>
                      <a:t>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2627538451891566E-2"/>
                  <c:y val="-7.245714172118947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Ag 5</a:t>
                    </a:r>
                    <a:r>
                      <a:rPr lang="ru-RU" dirty="0" smtClean="0"/>
                      <a:t>.</a:t>
                    </a:r>
                    <a:r>
                      <a:rPr lang="en-US" dirty="0" smtClean="0"/>
                      <a:t>80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'срав  хим сотава Э+Н'!$B$24:$B$25</c:f>
              <c:strCache>
                <c:ptCount val="2"/>
                <c:pt idx="0">
                  <c:v>Au</c:v>
                </c:pt>
                <c:pt idx="1">
                  <c:v>Ag</c:v>
                </c:pt>
              </c:strCache>
            </c:strRef>
          </c:cat>
          <c:val>
            <c:numRef>
              <c:f>'срав  хим сотава Э+Н'!$C$24:$C$25</c:f>
              <c:numCache>
                <c:formatCode>0.00</c:formatCode>
                <c:ptCount val="2"/>
                <c:pt idx="0">
                  <c:v>0.8</c:v>
                </c:pt>
                <c:pt idx="1">
                  <c:v>5.8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spPr>
    <a:noFill/>
    <a:scene3d>
      <a:camera prst="orthographicFront"/>
      <a:lightRig rig="threePt" dir="t"/>
    </a:scene3d>
    <a:sp3d prstMaterial="dkEdge">
      <a:bevelT/>
      <a:bevelB/>
    </a:sp3d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850500394767791"/>
          <c:y val="0.13956054048105571"/>
          <c:w val="0.89411552031787833"/>
          <c:h val="0.6764706115207350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Лист1!$C$2</c:f>
              <c:strCache>
                <c:ptCount val="1"/>
                <c:pt idx="0">
                  <c:v> Цена U3O8, долл/фунт</c:v>
                </c:pt>
              </c:strCache>
            </c:strRef>
          </c:tx>
          <c:spPr>
            <a:ln w="38100"/>
          </c:spPr>
          <c:marker>
            <c:symbol val="none"/>
          </c:marker>
          <c:cat>
            <c:strRef>
              <c:f>Лист1!$B$30:$B$50</c:f>
              <c:strCache>
                <c:ptCount val="21"/>
                <c:pt idx="0">
                  <c:v>01/17/2011</c:v>
                </c:pt>
                <c:pt idx="1">
                  <c:v>01/24/2011</c:v>
                </c:pt>
                <c:pt idx="2">
                  <c:v>01/31/2011</c:v>
                </c:pt>
                <c:pt idx="3">
                  <c:v>02/14/2011</c:v>
                </c:pt>
                <c:pt idx="4">
                  <c:v>02/21/2011</c:v>
                </c:pt>
                <c:pt idx="5">
                  <c:v>02/28/2011</c:v>
                </c:pt>
                <c:pt idx="6">
                  <c:v>03/14/2011</c:v>
                </c:pt>
                <c:pt idx="7">
                  <c:v>03/21/2011</c:v>
                </c:pt>
                <c:pt idx="8">
                  <c:v>03/28/2011</c:v>
                </c:pt>
                <c:pt idx="9">
                  <c:v>04/18/2011</c:v>
                </c:pt>
                <c:pt idx="10">
                  <c:v>04/25/2011</c:v>
                </c:pt>
                <c:pt idx="11">
                  <c:v>05/16/2011</c:v>
                </c:pt>
                <c:pt idx="12">
                  <c:v>05/30/2011</c:v>
                </c:pt>
                <c:pt idx="13">
                  <c:v>06/13/2011</c:v>
                </c:pt>
                <c:pt idx="14">
                  <c:v>06/20/2011</c:v>
                </c:pt>
                <c:pt idx="15">
                  <c:v>06/27/2011</c:v>
                </c:pt>
                <c:pt idx="16">
                  <c:v>07/18/2011</c:v>
                </c:pt>
                <c:pt idx="17">
                  <c:v>07/25/2011</c:v>
                </c:pt>
                <c:pt idx="18">
                  <c:v>08/15/2011</c:v>
                </c:pt>
                <c:pt idx="19">
                  <c:v>08/22/2011</c:v>
                </c:pt>
                <c:pt idx="20">
                  <c:v>08/30/2011</c:v>
                </c:pt>
              </c:strCache>
            </c:strRef>
          </c:cat>
          <c:val>
            <c:numRef>
              <c:f>Лист1!$C$30:$C$50</c:f>
              <c:numCache>
                <c:formatCode>[$$-409]#,##0.0</c:formatCode>
                <c:ptCount val="21"/>
                <c:pt idx="0">
                  <c:v>68</c:v>
                </c:pt>
                <c:pt idx="1">
                  <c:v>70</c:v>
                </c:pt>
                <c:pt idx="2">
                  <c:v>73</c:v>
                </c:pt>
                <c:pt idx="3">
                  <c:v>72.25</c:v>
                </c:pt>
                <c:pt idx="4">
                  <c:v>68.75</c:v>
                </c:pt>
                <c:pt idx="5">
                  <c:v>69.75</c:v>
                </c:pt>
                <c:pt idx="6">
                  <c:v>60</c:v>
                </c:pt>
                <c:pt idx="7">
                  <c:v>60</c:v>
                </c:pt>
                <c:pt idx="8">
                  <c:v>62.5</c:v>
                </c:pt>
                <c:pt idx="9">
                  <c:v>57.25</c:v>
                </c:pt>
                <c:pt idx="10">
                  <c:v>55.5</c:v>
                </c:pt>
                <c:pt idx="11">
                  <c:v>57.75</c:v>
                </c:pt>
                <c:pt idx="12">
                  <c:v>57.5</c:v>
                </c:pt>
                <c:pt idx="13">
                  <c:v>54.75</c:v>
                </c:pt>
                <c:pt idx="14">
                  <c:v>54.5</c:v>
                </c:pt>
                <c:pt idx="15">
                  <c:v>54.25</c:v>
                </c:pt>
                <c:pt idx="16">
                  <c:v>53.5</c:v>
                </c:pt>
                <c:pt idx="17">
                  <c:v>51.5</c:v>
                </c:pt>
                <c:pt idx="18">
                  <c:v>50.5</c:v>
                </c:pt>
                <c:pt idx="19">
                  <c:v>50.5</c:v>
                </c:pt>
                <c:pt idx="20">
                  <c:v>48.85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8979200"/>
        <c:axId val="138980736"/>
      </c:lineChart>
      <c:catAx>
        <c:axId val="138979200"/>
        <c:scaling>
          <c:orientation val="minMax"/>
        </c:scaling>
        <c:delete val="0"/>
        <c:axPos val="b"/>
        <c:majorTickMark val="out"/>
        <c:minorTickMark val="none"/>
        <c:tickLblPos val="none"/>
        <c:txPr>
          <a:bodyPr/>
          <a:lstStyle/>
          <a:p>
            <a:pPr>
              <a:defRPr lang="ru-RU"/>
            </a:pPr>
            <a:endParaRPr lang="ru-RU"/>
          </a:p>
        </c:txPr>
        <c:crossAx val="138980736"/>
        <c:crosses val="autoZero"/>
        <c:auto val="1"/>
        <c:lblAlgn val="ctr"/>
        <c:lblOffset val="100"/>
        <c:tickMarkSkip val="3"/>
        <c:noMultiLvlLbl val="0"/>
      </c:catAx>
      <c:valAx>
        <c:axId val="138980736"/>
        <c:scaling>
          <c:orientation val="minMax"/>
          <c:min val="40"/>
        </c:scaling>
        <c:delete val="0"/>
        <c:axPos val="l"/>
        <c:numFmt formatCode="[$$-409]#,##0.0" sourceLinked="1"/>
        <c:majorTickMark val="out"/>
        <c:minorTickMark val="none"/>
        <c:tickLblPos val="nextTo"/>
        <c:txPr>
          <a:bodyPr/>
          <a:lstStyle/>
          <a:p>
            <a:pPr>
              <a:defRPr lang="ru-RU"/>
            </a:pPr>
            <a:endParaRPr lang="ru-RU"/>
          </a:p>
        </c:txPr>
        <c:crossAx val="13897920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0.68982</cdr:x>
      <cdr:y>0.22314</cdr:y>
    </cdr:from>
    <cdr:to>
      <cdr:x>1</cdr:x>
      <cdr:y>0.4647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53432" y="428628"/>
          <a:ext cx="1132750" cy="464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900" b="1" dirty="0" smtClean="0"/>
            <a:t>Прочие </a:t>
          </a:r>
          <a:endParaRPr lang="en-US" sz="900" b="1" dirty="0" smtClean="0"/>
        </a:p>
        <a:p xmlns:a="http://schemas.openxmlformats.org/drawingml/2006/main">
          <a:pPr algn="ctr"/>
          <a:r>
            <a:rPr lang="en-US" sz="900" b="1" dirty="0" smtClean="0"/>
            <a:t>257 </a:t>
          </a:r>
          <a:r>
            <a:rPr lang="ru-RU" sz="900" b="1" dirty="0" smtClean="0"/>
            <a:t>тыс.т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0.74335</cdr:x>
      <cdr:y>0.55784</cdr:y>
    </cdr:from>
    <cdr:to>
      <cdr:x>0.93394</cdr:x>
      <cdr:y>0.77631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714644" y="1071570"/>
          <a:ext cx="696018" cy="419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r>
            <a:rPr lang="ru-RU" sz="900" b="1" dirty="0" smtClean="0"/>
            <a:t>Элькон</a:t>
          </a:r>
          <a:endParaRPr lang="en-US" sz="900" b="1" dirty="0" smtClean="0"/>
        </a:p>
        <a:p xmlns:a="http://schemas.openxmlformats.org/drawingml/2006/main">
          <a:r>
            <a:rPr lang="en-US" sz="900" b="1" dirty="0" smtClean="0"/>
            <a:t>3</a:t>
          </a:r>
          <a:r>
            <a:rPr lang="ru-RU" sz="900" b="1" dirty="0" smtClean="0"/>
            <a:t>1</a:t>
          </a:r>
          <a:r>
            <a:rPr lang="en-US" sz="900" b="1" dirty="0" smtClean="0"/>
            <a:t>9 </a:t>
          </a:r>
          <a:r>
            <a:rPr lang="ru-RU" sz="900" b="1" dirty="0" smtClean="0"/>
            <a:t>тыс.т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0.43535</cdr:x>
      <cdr:y>0</cdr:y>
    </cdr:from>
    <cdr:to>
      <cdr:x>0.65055</cdr:x>
      <cdr:y>0.34103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589876" y="-161116"/>
          <a:ext cx="785891" cy="6550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pPr algn="ctr"/>
          <a:r>
            <a:rPr lang="ru-RU" sz="900" b="1" dirty="0" smtClean="0"/>
            <a:t>Россия</a:t>
          </a:r>
          <a:endParaRPr lang="en-US" sz="900" b="1" dirty="0" smtClean="0"/>
        </a:p>
        <a:p xmlns:a="http://schemas.openxmlformats.org/drawingml/2006/main">
          <a:pPr algn="ctr"/>
          <a:r>
            <a:rPr lang="en-US" sz="900" b="1" dirty="0" smtClean="0"/>
            <a:t>5</a:t>
          </a:r>
          <a:r>
            <a:rPr lang="ru-RU" sz="900" b="1" dirty="0" smtClean="0"/>
            <a:t>7</a:t>
          </a:r>
          <a:r>
            <a:rPr lang="en-US" sz="900" b="1" dirty="0" smtClean="0"/>
            <a:t>6 </a:t>
          </a:r>
          <a:r>
            <a:rPr lang="ru-RU" sz="900" b="1" dirty="0" smtClean="0"/>
            <a:t>тыс.т</a:t>
          </a:r>
          <a:endParaRPr lang="en-US" sz="900" b="1" dirty="0" smtClean="0"/>
        </a:p>
        <a:p xmlns:a="http://schemas.openxmlformats.org/drawingml/2006/main">
          <a:pPr algn="ctr"/>
          <a:r>
            <a:rPr lang="ru-RU" sz="900" b="1" dirty="0" smtClean="0"/>
            <a:t>10</a:t>
          </a:r>
          <a:r>
            <a:rPr lang="en-US" sz="900" b="1" dirty="0" smtClean="0"/>
            <a:t>%</a:t>
          </a:r>
          <a:endParaRPr lang="ru-RU" sz="900" b="1" dirty="0"/>
        </a:p>
      </cdr:txBody>
    </cdr:sp>
  </cdr:relSizeAnchor>
  <cdr:relSizeAnchor xmlns:cdr="http://schemas.openxmlformats.org/drawingml/2006/chartDrawing">
    <cdr:from>
      <cdr:x>0.07825</cdr:x>
      <cdr:y>0.29752</cdr:y>
    </cdr:from>
    <cdr:to>
      <cdr:x>0.39124</cdr:x>
      <cdr:y>0.64566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85752" y="571504"/>
          <a:ext cx="1143012" cy="668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Arial"/>
              <a:cs typeface="Arial"/>
            </a:defRPr>
          </a:lvl1pPr>
          <a:lvl2pPr marL="457200" indent="0">
            <a:defRPr sz="1100">
              <a:latin typeface="Arial"/>
              <a:cs typeface="Arial"/>
            </a:defRPr>
          </a:lvl2pPr>
          <a:lvl3pPr marL="914400" indent="0">
            <a:defRPr sz="1100">
              <a:latin typeface="Arial"/>
              <a:cs typeface="Arial"/>
            </a:defRPr>
          </a:lvl3pPr>
          <a:lvl4pPr marL="1371600" indent="0">
            <a:defRPr sz="1100">
              <a:latin typeface="Arial"/>
              <a:cs typeface="Arial"/>
            </a:defRPr>
          </a:lvl4pPr>
          <a:lvl5pPr marL="1828800" indent="0">
            <a:defRPr sz="1100">
              <a:latin typeface="Arial"/>
              <a:cs typeface="Arial"/>
            </a:defRPr>
          </a:lvl5pPr>
          <a:lvl6pPr marL="2286000" indent="0">
            <a:defRPr sz="1100">
              <a:latin typeface="Arial"/>
              <a:cs typeface="Arial"/>
            </a:defRPr>
          </a:lvl6pPr>
          <a:lvl7pPr marL="2743200" indent="0">
            <a:defRPr sz="1100">
              <a:latin typeface="Arial"/>
              <a:cs typeface="Arial"/>
            </a:defRPr>
          </a:lvl7pPr>
          <a:lvl8pPr marL="3200400" indent="0">
            <a:defRPr sz="1100">
              <a:latin typeface="Arial"/>
              <a:cs typeface="Arial"/>
            </a:defRPr>
          </a:lvl8pPr>
          <a:lvl9pPr marL="3657600" indent="0">
            <a:defRPr sz="1100">
              <a:latin typeface="Arial"/>
              <a:cs typeface="Arial"/>
            </a:defRPr>
          </a:lvl9pPr>
        </a:lstStyle>
        <a:p xmlns:a="http://schemas.openxmlformats.org/drawingml/2006/main">
          <a:r>
            <a:rPr lang="ru-RU" sz="900" b="1" dirty="0" smtClean="0"/>
            <a:t>Мировые</a:t>
          </a:r>
        </a:p>
        <a:p xmlns:a="http://schemas.openxmlformats.org/drawingml/2006/main">
          <a:r>
            <a:rPr lang="ru-RU" sz="900" b="1" dirty="0" smtClean="0"/>
            <a:t>ресурсы урана </a:t>
          </a:r>
        </a:p>
        <a:p xmlns:a="http://schemas.openxmlformats.org/drawingml/2006/main">
          <a:r>
            <a:rPr lang="ru-RU" sz="900" b="1" dirty="0" smtClean="0"/>
            <a:t>без России</a:t>
          </a:r>
          <a:endParaRPr lang="en-US" sz="900" b="1" dirty="0" smtClean="0"/>
        </a:p>
        <a:p xmlns:a="http://schemas.openxmlformats.org/drawingml/2006/main">
          <a:r>
            <a:rPr lang="en-US" sz="900" b="1" dirty="0" smtClean="0"/>
            <a:t>5740 </a:t>
          </a:r>
          <a:r>
            <a:rPr lang="ru-RU" sz="900" b="1" dirty="0" smtClean="0"/>
            <a:t>тыс.т</a:t>
          </a:r>
          <a:r>
            <a:rPr lang="en-US" sz="900" b="1" dirty="0" smtClean="0"/>
            <a:t> – 9</a:t>
          </a:r>
          <a:r>
            <a:rPr lang="ru-RU" sz="900" b="1" dirty="0" smtClean="0"/>
            <a:t>0</a:t>
          </a:r>
          <a:r>
            <a:rPr lang="en-US" sz="900" b="1" dirty="0" smtClean="0"/>
            <a:t>%</a:t>
          </a:r>
          <a:endParaRPr lang="ru-RU" sz="9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8" y="2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980A80-185E-4B72-B596-877D6844DE15}" type="datetimeFigureOut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9316" tIns="44657" rIns="89316" bIns="44657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7" y="4687057"/>
            <a:ext cx="5389239" cy="4439368"/>
          </a:xfrm>
          <a:prstGeom prst="rect">
            <a:avLst/>
          </a:prstGeom>
        </p:spPr>
        <p:txBody>
          <a:bodyPr vert="horz" lIns="89316" tIns="44657" rIns="89316" bIns="4465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0949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8" y="9370949"/>
            <a:ext cx="2919565" cy="493790"/>
          </a:xfrm>
          <a:prstGeom prst="rect">
            <a:avLst/>
          </a:prstGeom>
        </p:spPr>
        <p:txBody>
          <a:bodyPr vert="horz" lIns="89316" tIns="44657" rIns="89316" bIns="4465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043E87C-088C-46FA-8789-C04FC34DDF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510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43E87C-088C-46FA-8789-C04FC34DDF0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15"/>
          <p:cNvGrpSpPr>
            <a:grpSpLocks/>
          </p:cNvGrpSpPr>
          <p:nvPr userDrawn="1"/>
        </p:nvGrpSpPr>
        <p:grpSpPr bwMode="auto">
          <a:xfrm>
            <a:off x="8072438" y="207963"/>
            <a:ext cx="1000125" cy="649287"/>
            <a:chOff x="1238224" y="1297355"/>
            <a:chExt cx="1000132" cy="64909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332000" y="1297355"/>
              <a:ext cx="781030" cy="369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4"/>
            <p:cNvSpPr>
              <a:spLocks noChangeArrowheads="1"/>
            </p:cNvSpPr>
            <p:nvPr/>
          </p:nvSpPr>
          <p:spPr bwMode="auto">
            <a:xfrm>
              <a:off x="1238224" y="1500495"/>
              <a:ext cx="1000132" cy="445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ru-RU" sz="2300" b="1" dirty="0">
                  <a:latin typeface="Bookman Old Style" pitchFamily="18" charset="0"/>
                  <a:ea typeface="Times New Roman" pitchFamily="18" charset="0"/>
                  <a:cs typeface="Bookman Old Style" pitchFamily="18" charset="0"/>
                </a:rPr>
                <a:t>эгмк</a:t>
              </a:r>
              <a:endParaRPr lang="ru-RU" sz="2300" dirty="0">
                <a:latin typeface="Arial" pitchFamily="34" charset="0"/>
              </a:endParaRPr>
            </a:p>
          </p:txBody>
        </p:sp>
      </p:grpSp>
      <p:pic>
        <p:nvPicPr>
          <p:cNvPr id="7" name="Picture 1" descr="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71450"/>
            <a:ext cx="5302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5573DE-B262-4C2D-B98A-0E86F6C54BEF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740FF-B6F4-4BC5-A5AF-D147F30E5E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4C01E-74D2-4692-8A6A-0EE983844B8D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E6B8-5C0F-42B9-AF1C-9DF1A02688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42DF42-B869-46ED-AD97-385F067D37AB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185DA-F16A-4B87-A7A8-64454E61B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171450"/>
            <a:ext cx="5302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16"/>
          <p:cNvGrpSpPr>
            <a:grpSpLocks/>
          </p:cNvGrpSpPr>
          <p:nvPr userDrawn="1"/>
        </p:nvGrpSpPr>
        <p:grpSpPr bwMode="auto">
          <a:xfrm>
            <a:off x="8072438" y="279400"/>
            <a:ext cx="1000125" cy="649288"/>
            <a:chOff x="1238224" y="1297355"/>
            <a:chExt cx="1000132" cy="649095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lum bright="24000"/>
            </a:blip>
            <a:srcRect/>
            <a:stretch>
              <a:fillRect/>
            </a:stretch>
          </p:blipFill>
          <p:spPr bwMode="auto">
            <a:xfrm>
              <a:off x="1332000" y="1297355"/>
              <a:ext cx="781030" cy="369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14"/>
            <p:cNvSpPr>
              <a:spLocks noChangeArrowheads="1"/>
            </p:cNvSpPr>
            <p:nvPr/>
          </p:nvSpPr>
          <p:spPr bwMode="auto">
            <a:xfrm>
              <a:off x="1238224" y="1500495"/>
              <a:ext cx="1000132" cy="445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eaLnBrk="0" hangingPunct="0">
                <a:defRPr/>
              </a:pPr>
              <a:r>
                <a:rPr lang="ru-RU" sz="2300" b="1" dirty="0">
                  <a:latin typeface="Bookman Old Style" pitchFamily="18" charset="0"/>
                  <a:ea typeface="Times New Roman" pitchFamily="18" charset="0"/>
                  <a:cs typeface="Bookman Old Style" pitchFamily="18" charset="0"/>
                </a:rPr>
                <a:t>эгмк</a:t>
              </a:r>
              <a:endParaRPr lang="ru-RU" sz="2300" dirty="0">
                <a:latin typeface="Arial" pitchFamily="34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15103-96A7-4F41-8B8B-57D4110CF933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2C75-2508-42E5-AADC-A7E8409F5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09AE5-C65B-44A0-B5EB-5C40692745F8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2CB4E-3B6B-484A-A2F5-F3E0109C97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DABEB-3E39-4454-AFA6-43701562CB20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3243BA-DDE4-43EF-AE42-1849C6DFE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C1AFF-56E7-4DB7-A64F-4A56B659E5FD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F9E46-4A28-4595-A547-5CF046BB39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57D8D-2E37-402A-AD93-61B2FD3995E9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C1138-7ABA-4020-84B0-1E724A881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13346-548B-4349-9332-A72074CC6AF4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067E8-E8CB-4E04-8731-5C96834E4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5A656-E5B1-4CFD-B77B-F7B80D625506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F4B0-AD04-45CF-8757-B627558F70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CE783-1488-4AE9-8D3E-7140B5B9C1D4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7B611-899F-4C4F-B76E-6DABC838C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7ED055-CCD0-4AC9-818F-0F7AA1C7DA5A}" type="datetime1">
              <a:rPr lang="ru-RU"/>
              <a:pPr>
                <a:defRPr/>
              </a:pPr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844F5F-EFDF-4271-89C8-A46B7DA5DC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22" r:id="rId3"/>
    <p:sldLayoutId id="2147483923" r:id="rId4"/>
    <p:sldLayoutId id="2147483924" r:id="rId5"/>
    <p:sldLayoutId id="2147483925" r:id="rId6"/>
    <p:sldLayoutId id="2147483926" r:id="rId7"/>
    <p:sldLayoutId id="2147483927" r:id="rId8"/>
    <p:sldLayoutId id="2147483928" r:id="rId9"/>
    <p:sldLayoutId id="2147483929" r:id="rId10"/>
    <p:sldLayoutId id="214748393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nnews.ru/upload/iblock/fc0/uran_fn.jpg" TargetMode="External"/><Relationship Id="rId13" Type="http://schemas.openxmlformats.org/officeDocument/2006/relationships/hyperlink" Target="http://www.sywol.ru/albums/userpics/10001/477121.jpg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12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hyperlink" Target="http://uole.eps.ru/images/Platina.jpg" TargetMode="External"/><Relationship Id="rId5" Type="http://schemas.openxmlformats.org/officeDocument/2006/relationships/hyperlink" Target="http://www.bellona.ru/imagearchive/almaz.jpg" TargetMode="External"/><Relationship Id="rId10" Type="http://schemas.openxmlformats.org/officeDocument/2006/relationships/image" Target="../media/image9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png"/><Relationship Id="rId4" Type="http://schemas.openxmlformats.org/officeDocument/2006/relationships/oleObject" Target="../embeddings/_____Microsoft_Excel_97-20031.xls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cid:image001.jpg@01CC7C58.BA454590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varvara.o.v@armz.ru" TargetMode="External"/><Relationship Id="rId2" Type="http://schemas.openxmlformats.org/officeDocument/2006/relationships/hyperlink" Target="mailto:leskov.m.i@armz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sotsilenkov.d.a@armz.ru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Прямоугольник 299"/>
          <p:cNvSpPr/>
          <p:nvPr/>
        </p:nvSpPr>
        <p:spPr>
          <a:xfrm>
            <a:off x="785815" y="3392492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4500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6" name="Прямоугольник 185"/>
          <p:cNvSpPr/>
          <p:nvPr/>
        </p:nvSpPr>
        <p:spPr>
          <a:xfrm>
            <a:off x="2786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3" name="Прямоугольник 192"/>
          <p:cNvSpPr/>
          <p:nvPr/>
        </p:nvSpPr>
        <p:spPr>
          <a:xfrm>
            <a:off x="3357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4" name="Прямоугольник 193"/>
          <p:cNvSpPr/>
          <p:nvPr/>
        </p:nvSpPr>
        <p:spPr>
          <a:xfrm>
            <a:off x="3929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5" name="Прямоугольник 194"/>
          <p:cNvSpPr/>
          <p:nvPr/>
        </p:nvSpPr>
        <p:spPr>
          <a:xfrm>
            <a:off x="3071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2" name="Прямоугольник 201"/>
          <p:cNvSpPr/>
          <p:nvPr/>
        </p:nvSpPr>
        <p:spPr>
          <a:xfrm>
            <a:off x="3643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3" name="Прямоугольник 202"/>
          <p:cNvSpPr/>
          <p:nvPr/>
        </p:nvSpPr>
        <p:spPr>
          <a:xfrm>
            <a:off x="4214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" name="Прямоугольник 203"/>
          <p:cNvSpPr/>
          <p:nvPr/>
        </p:nvSpPr>
        <p:spPr>
          <a:xfrm>
            <a:off x="1928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1" name="Прямоугольник 210"/>
          <p:cNvSpPr/>
          <p:nvPr/>
        </p:nvSpPr>
        <p:spPr>
          <a:xfrm>
            <a:off x="2214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2" name="Прямоугольник 211"/>
          <p:cNvSpPr/>
          <p:nvPr/>
        </p:nvSpPr>
        <p:spPr>
          <a:xfrm>
            <a:off x="2500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3" name="Прямоугольник 212"/>
          <p:cNvSpPr/>
          <p:nvPr/>
        </p:nvSpPr>
        <p:spPr>
          <a:xfrm>
            <a:off x="1071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0" name="Прямоугольник 219"/>
          <p:cNvSpPr/>
          <p:nvPr/>
        </p:nvSpPr>
        <p:spPr>
          <a:xfrm>
            <a:off x="1357315" y="5640400"/>
            <a:ext cx="179387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1" name="Прямоугольник 220"/>
          <p:cNvSpPr/>
          <p:nvPr/>
        </p:nvSpPr>
        <p:spPr>
          <a:xfrm>
            <a:off x="1643063" y="5640400"/>
            <a:ext cx="179387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0" name="Прямоугольник 229"/>
          <p:cNvSpPr/>
          <p:nvPr/>
        </p:nvSpPr>
        <p:spPr>
          <a:xfrm>
            <a:off x="782644" y="5640400"/>
            <a:ext cx="180975" cy="18097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57" name="Прямоугольник 156"/>
          <p:cNvSpPr/>
          <p:nvPr/>
        </p:nvSpPr>
        <p:spPr>
          <a:xfrm>
            <a:off x="6215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6" name="Прямоугольник 165"/>
          <p:cNvSpPr/>
          <p:nvPr/>
        </p:nvSpPr>
        <p:spPr>
          <a:xfrm>
            <a:off x="6500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7" name="Прямоугольник 166"/>
          <p:cNvSpPr/>
          <p:nvPr/>
        </p:nvSpPr>
        <p:spPr>
          <a:xfrm>
            <a:off x="6786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68" name="Прямоугольник 167"/>
          <p:cNvSpPr/>
          <p:nvPr/>
        </p:nvSpPr>
        <p:spPr>
          <a:xfrm>
            <a:off x="53578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5" name="Прямоугольник 174"/>
          <p:cNvSpPr/>
          <p:nvPr/>
        </p:nvSpPr>
        <p:spPr>
          <a:xfrm>
            <a:off x="56435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6" name="Прямоугольник 175"/>
          <p:cNvSpPr/>
          <p:nvPr/>
        </p:nvSpPr>
        <p:spPr>
          <a:xfrm>
            <a:off x="5929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4" name="Прямоугольник 183"/>
          <p:cNvSpPr/>
          <p:nvPr/>
        </p:nvSpPr>
        <p:spPr>
          <a:xfrm>
            <a:off x="4786315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5" name="Прямоугольник 184"/>
          <p:cNvSpPr/>
          <p:nvPr/>
        </p:nvSpPr>
        <p:spPr>
          <a:xfrm>
            <a:off x="5072063" y="564357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69" name="Прямоугольник 268"/>
          <p:cNvSpPr/>
          <p:nvPr/>
        </p:nvSpPr>
        <p:spPr>
          <a:xfrm>
            <a:off x="785815" y="3678238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70" name="Прямоугольник 269"/>
          <p:cNvSpPr/>
          <p:nvPr/>
        </p:nvSpPr>
        <p:spPr>
          <a:xfrm>
            <a:off x="785815" y="3963995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74" name="Прямоугольник 273"/>
          <p:cNvSpPr/>
          <p:nvPr/>
        </p:nvSpPr>
        <p:spPr>
          <a:xfrm>
            <a:off x="8075613" y="2643188"/>
            <a:ext cx="360362" cy="3603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25" name="Прямоугольник 224"/>
          <p:cNvSpPr/>
          <p:nvPr/>
        </p:nvSpPr>
        <p:spPr>
          <a:xfrm>
            <a:off x="782644" y="53927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2" name="Прямоугольник 221"/>
          <p:cNvSpPr/>
          <p:nvPr/>
        </p:nvSpPr>
        <p:spPr>
          <a:xfrm>
            <a:off x="782644" y="48212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782644" y="453550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6" name="Прямоугольник 225"/>
          <p:cNvSpPr/>
          <p:nvPr/>
        </p:nvSpPr>
        <p:spPr>
          <a:xfrm>
            <a:off x="782644" y="424975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228" name="Прямоугольник 227"/>
          <p:cNvSpPr/>
          <p:nvPr/>
        </p:nvSpPr>
        <p:spPr>
          <a:xfrm>
            <a:off x="782644" y="5107000"/>
            <a:ext cx="180975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466DDA"/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424613" y="264318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1" name="Прямоугольник 140"/>
          <p:cNvSpPr/>
          <p:nvPr/>
        </p:nvSpPr>
        <p:spPr>
          <a:xfrm>
            <a:off x="7143756" y="264318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2" name="Прямоугольник 141"/>
          <p:cNvSpPr/>
          <p:nvPr/>
        </p:nvSpPr>
        <p:spPr>
          <a:xfrm>
            <a:off x="7853364" y="2638425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3" name="Прямоугольник 142"/>
          <p:cNvSpPr/>
          <p:nvPr/>
        </p:nvSpPr>
        <p:spPr>
          <a:xfrm>
            <a:off x="6424613" y="3352800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7143756" y="3357563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5" name="Прямоугольник 144"/>
          <p:cNvSpPr/>
          <p:nvPr/>
        </p:nvSpPr>
        <p:spPr>
          <a:xfrm>
            <a:off x="7853364" y="3357563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6" name="Прямоугольник 145"/>
          <p:cNvSpPr/>
          <p:nvPr/>
        </p:nvSpPr>
        <p:spPr>
          <a:xfrm>
            <a:off x="6424613" y="407193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7" name="Прямоугольник 146"/>
          <p:cNvSpPr/>
          <p:nvPr/>
        </p:nvSpPr>
        <p:spPr>
          <a:xfrm>
            <a:off x="7143756" y="4071938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8" name="Прямоугольник 147"/>
          <p:cNvSpPr/>
          <p:nvPr/>
        </p:nvSpPr>
        <p:spPr>
          <a:xfrm>
            <a:off x="7853364" y="4067175"/>
            <a:ext cx="647700" cy="647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91196" y="6067425"/>
            <a:ext cx="1782166" cy="285750"/>
          </a:xfrm>
          <a:solidFill>
            <a:srgbClr val="466DDA">
              <a:alpha val="32000"/>
            </a:srgbClr>
          </a:soli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chemeClr val="accent4">
                    <a:lumMod val="50000"/>
                  </a:schemeClr>
                </a:solidFill>
              </a:rPr>
              <a:t>февраль 2012 г.</a:t>
            </a:r>
            <a:endParaRPr lang="ru-RU" sz="1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grpSp>
        <p:nvGrpSpPr>
          <p:cNvPr id="2" name="Group 11"/>
          <p:cNvGrpSpPr>
            <a:grpSpLocks noChangeAspect="1"/>
          </p:cNvGrpSpPr>
          <p:nvPr/>
        </p:nvGrpSpPr>
        <p:grpSpPr bwMode="auto">
          <a:xfrm>
            <a:off x="1500167" y="2500306"/>
            <a:ext cx="4876382" cy="2744790"/>
            <a:chOff x="468" y="1407"/>
            <a:chExt cx="2238" cy="1260"/>
          </a:xfrm>
          <a:solidFill>
            <a:schemeClr val="tx2">
              <a:lumMod val="60000"/>
              <a:lumOff val="40000"/>
              <a:alpha val="35000"/>
            </a:schemeClr>
          </a:solidFill>
        </p:grpSpPr>
        <p:sp>
          <p:nvSpPr>
            <p:cNvPr id="8" name="Freeform 12"/>
            <p:cNvSpPr>
              <a:spLocks noChangeAspect="1"/>
            </p:cNvSpPr>
            <p:nvPr/>
          </p:nvSpPr>
          <p:spPr bwMode="auto">
            <a:xfrm rot="815464">
              <a:off x="2310" y="2429"/>
              <a:ext cx="98" cy="238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" name="Freeform 13"/>
            <p:cNvSpPr>
              <a:spLocks noChangeAspect="1"/>
            </p:cNvSpPr>
            <p:nvPr/>
          </p:nvSpPr>
          <p:spPr bwMode="auto">
            <a:xfrm rot="815464">
              <a:off x="1976" y="2259"/>
              <a:ext cx="296" cy="198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14"/>
            <p:cNvSpPr>
              <a:spLocks noChangeAspect="1"/>
            </p:cNvSpPr>
            <p:nvPr/>
          </p:nvSpPr>
          <p:spPr bwMode="auto">
            <a:xfrm rot="815464">
              <a:off x="2154" y="2003"/>
              <a:ext cx="311" cy="507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1" name="Freeform 15"/>
            <p:cNvSpPr>
              <a:spLocks noChangeAspect="1"/>
            </p:cNvSpPr>
            <p:nvPr/>
          </p:nvSpPr>
          <p:spPr bwMode="auto">
            <a:xfrm rot="815464">
              <a:off x="2253" y="2451"/>
              <a:ext cx="81" cy="21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2" name="Freeform 16"/>
            <p:cNvSpPr>
              <a:spLocks noChangeAspect="1"/>
            </p:cNvSpPr>
            <p:nvPr/>
          </p:nvSpPr>
          <p:spPr bwMode="auto">
            <a:xfrm rot="815464">
              <a:off x="1817" y="2252"/>
              <a:ext cx="219" cy="319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7"/>
            <p:cNvSpPr>
              <a:spLocks noChangeAspect="1"/>
            </p:cNvSpPr>
            <p:nvPr/>
          </p:nvSpPr>
          <p:spPr bwMode="auto">
            <a:xfrm rot="815464">
              <a:off x="1636" y="2263"/>
              <a:ext cx="297" cy="270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4" name="Freeform 18"/>
            <p:cNvSpPr>
              <a:spLocks noChangeAspect="1"/>
            </p:cNvSpPr>
            <p:nvPr/>
          </p:nvSpPr>
          <p:spPr bwMode="auto">
            <a:xfrm rot="815464">
              <a:off x="1594" y="2096"/>
              <a:ext cx="356" cy="407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5" name="Freeform 19"/>
            <p:cNvSpPr>
              <a:spLocks noChangeAspect="1"/>
            </p:cNvSpPr>
            <p:nvPr/>
          </p:nvSpPr>
          <p:spPr bwMode="auto">
            <a:xfrm rot="815464">
              <a:off x="1433" y="2383"/>
              <a:ext cx="186" cy="120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20"/>
            <p:cNvSpPr>
              <a:spLocks noChangeAspect="1"/>
            </p:cNvSpPr>
            <p:nvPr/>
          </p:nvSpPr>
          <p:spPr bwMode="auto">
            <a:xfrm rot="815464">
              <a:off x="1380" y="2267"/>
              <a:ext cx="87" cy="137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21"/>
            <p:cNvSpPr>
              <a:spLocks noChangeAspect="1"/>
            </p:cNvSpPr>
            <p:nvPr/>
          </p:nvSpPr>
          <p:spPr bwMode="auto">
            <a:xfrm rot="815464">
              <a:off x="1269" y="2114"/>
              <a:ext cx="227" cy="168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8" name="Freeform 22"/>
            <p:cNvSpPr>
              <a:spLocks noChangeAspect="1"/>
            </p:cNvSpPr>
            <p:nvPr/>
          </p:nvSpPr>
          <p:spPr bwMode="auto">
            <a:xfrm rot="815464">
              <a:off x="1121" y="1887"/>
              <a:ext cx="368" cy="262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9" name="Freeform 23"/>
            <p:cNvSpPr>
              <a:spLocks noChangeAspect="1"/>
            </p:cNvSpPr>
            <p:nvPr/>
          </p:nvSpPr>
          <p:spPr bwMode="auto">
            <a:xfrm rot="815464">
              <a:off x="1493" y="1922"/>
              <a:ext cx="92" cy="32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0" name="Freeform 24"/>
            <p:cNvSpPr>
              <a:spLocks noChangeAspect="1"/>
            </p:cNvSpPr>
            <p:nvPr/>
          </p:nvSpPr>
          <p:spPr bwMode="auto">
            <a:xfrm rot="815464">
              <a:off x="1231" y="2208"/>
              <a:ext cx="169" cy="124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1" name="Freeform 25"/>
            <p:cNvSpPr>
              <a:spLocks noChangeAspect="1"/>
            </p:cNvSpPr>
            <p:nvPr/>
          </p:nvSpPr>
          <p:spPr bwMode="auto">
            <a:xfrm rot="815464">
              <a:off x="1336" y="2390"/>
              <a:ext cx="111" cy="108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2" name="Freeform 26"/>
            <p:cNvSpPr>
              <a:spLocks noChangeAspect="1"/>
            </p:cNvSpPr>
            <p:nvPr/>
          </p:nvSpPr>
          <p:spPr bwMode="auto">
            <a:xfrm rot="815464">
              <a:off x="1163" y="2118"/>
              <a:ext cx="111" cy="164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3" name="Freeform 27"/>
            <p:cNvSpPr>
              <a:spLocks noChangeAspect="1"/>
            </p:cNvSpPr>
            <p:nvPr/>
          </p:nvSpPr>
          <p:spPr bwMode="auto">
            <a:xfrm rot="815464">
              <a:off x="979" y="1743"/>
              <a:ext cx="327" cy="200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4" name="Freeform 28"/>
            <p:cNvSpPr>
              <a:spLocks noChangeAspect="1"/>
            </p:cNvSpPr>
            <p:nvPr/>
          </p:nvSpPr>
          <p:spPr bwMode="auto">
            <a:xfrm rot="815464">
              <a:off x="898" y="1627"/>
              <a:ext cx="431" cy="248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5" name="Freeform 29"/>
            <p:cNvSpPr>
              <a:spLocks noChangeAspect="1"/>
            </p:cNvSpPr>
            <p:nvPr/>
          </p:nvSpPr>
          <p:spPr bwMode="auto">
            <a:xfrm rot="815464">
              <a:off x="1032" y="2101"/>
              <a:ext cx="114" cy="83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6" name="Freeform 30"/>
            <p:cNvSpPr>
              <a:spLocks noChangeAspect="1"/>
            </p:cNvSpPr>
            <p:nvPr/>
          </p:nvSpPr>
          <p:spPr bwMode="auto">
            <a:xfrm rot="815464">
              <a:off x="951" y="2060"/>
              <a:ext cx="100" cy="126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Freeform 31"/>
            <p:cNvSpPr>
              <a:spLocks noChangeAspect="1"/>
            </p:cNvSpPr>
            <p:nvPr/>
          </p:nvSpPr>
          <p:spPr bwMode="auto">
            <a:xfrm rot="815464">
              <a:off x="894" y="2007"/>
              <a:ext cx="118" cy="165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8" name="Freeform 32"/>
            <p:cNvSpPr>
              <a:spLocks noChangeAspect="1"/>
            </p:cNvSpPr>
            <p:nvPr/>
          </p:nvSpPr>
          <p:spPr bwMode="auto">
            <a:xfrm rot="815464">
              <a:off x="804" y="2033"/>
              <a:ext cx="176" cy="177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Freeform 33"/>
            <p:cNvSpPr>
              <a:spLocks noChangeAspect="1"/>
            </p:cNvSpPr>
            <p:nvPr/>
          </p:nvSpPr>
          <p:spPr bwMode="auto">
            <a:xfrm rot="815464">
              <a:off x="811" y="1690"/>
              <a:ext cx="176" cy="147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34"/>
            <p:cNvSpPr>
              <a:spLocks noChangeAspect="1"/>
            </p:cNvSpPr>
            <p:nvPr/>
          </p:nvSpPr>
          <p:spPr bwMode="auto">
            <a:xfrm rot="815464">
              <a:off x="886" y="1822"/>
              <a:ext cx="145" cy="165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35"/>
            <p:cNvSpPr>
              <a:spLocks noChangeAspect="1"/>
            </p:cNvSpPr>
            <p:nvPr/>
          </p:nvSpPr>
          <p:spPr bwMode="auto">
            <a:xfrm rot="815464">
              <a:off x="920" y="1932"/>
              <a:ext cx="70" cy="85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36"/>
            <p:cNvSpPr>
              <a:spLocks noChangeAspect="1"/>
            </p:cNvSpPr>
            <p:nvPr/>
          </p:nvSpPr>
          <p:spPr bwMode="auto">
            <a:xfrm rot="815464">
              <a:off x="834" y="1949"/>
              <a:ext cx="112" cy="87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37"/>
            <p:cNvSpPr>
              <a:spLocks noChangeAspect="1"/>
            </p:cNvSpPr>
            <p:nvPr/>
          </p:nvSpPr>
          <p:spPr bwMode="auto">
            <a:xfrm rot="815464">
              <a:off x="855" y="1900"/>
              <a:ext cx="65" cy="49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38"/>
            <p:cNvSpPr>
              <a:spLocks noChangeAspect="1"/>
            </p:cNvSpPr>
            <p:nvPr/>
          </p:nvSpPr>
          <p:spPr bwMode="auto">
            <a:xfrm rot="815464">
              <a:off x="828" y="1917"/>
              <a:ext cx="46" cy="46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39"/>
            <p:cNvSpPr>
              <a:spLocks noChangeAspect="1"/>
            </p:cNvSpPr>
            <p:nvPr/>
          </p:nvSpPr>
          <p:spPr bwMode="auto">
            <a:xfrm rot="815464">
              <a:off x="803" y="2001"/>
              <a:ext cx="88" cy="71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40"/>
            <p:cNvSpPr>
              <a:spLocks noChangeAspect="1"/>
            </p:cNvSpPr>
            <p:nvPr/>
          </p:nvSpPr>
          <p:spPr bwMode="auto">
            <a:xfrm rot="815464">
              <a:off x="694" y="1952"/>
              <a:ext cx="131" cy="127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41"/>
            <p:cNvSpPr>
              <a:spLocks noChangeAspect="1"/>
            </p:cNvSpPr>
            <p:nvPr/>
          </p:nvSpPr>
          <p:spPr bwMode="auto">
            <a:xfrm rot="815464">
              <a:off x="788" y="1953"/>
              <a:ext cx="83" cy="62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42"/>
            <p:cNvSpPr>
              <a:spLocks noChangeAspect="1"/>
            </p:cNvSpPr>
            <p:nvPr/>
          </p:nvSpPr>
          <p:spPr bwMode="auto">
            <a:xfrm rot="815464">
              <a:off x="617" y="1948"/>
              <a:ext cx="129" cy="119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43"/>
            <p:cNvSpPr>
              <a:spLocks noChangeAspect="1"/>
            </p:cNvSpPr>
            <p:nvPr/>
          </p:nvSpPr>
          <p:spPr bwMode="auto">
            <a:xfrm rot="815464">
              <a:off x="557" y="2031"/>
              <a:ext cx="112" cy="120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44"/>
            <p:cNvSpPr>
              <a:spLocks noChangeAspect="1"/>
            </p:cNvSpPr>
            <p:nvPr/>
          </p:nvSpPr>
          <p:spPr bwMode="auto">
            <a:xfrm rot="815464">
              <a:off x="840" y="1513"/>
              <a:ext cx="158" cy="194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45"/>
            <p:cNvSpPr>
              <a:spLocks noChangeAspect="1"/>
            </p:cNvSpPr>
            <p:nvPr/>
          </p:nvSpPr>
          <p:spPr bwMode="auto">
            <a:xfrm rot="815464">
              <a:off x="982" y="1481"/>
              <a:ext cx="126" cy="163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46"/>
            <p:cNvSpPr>
              <a:spLocks noChangeAspect="1"/>
            </p:cNvSpPr>
            <p:nvPr/>
          </p:nvSpPr>
          <p:spPr bwMode="auto">
            <a:xfrm rot="815464">
              <a:off x="759" y="1599"/>
              <a:ext cx="132" cy="108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Freeform 47"/>
            <p:cNvSpPr>
              <a:spLocks noChangeAspect="1"/>
            </p:cNvSpPr>
            <p:nvPr/>
          </p:nvSpPr>
          <p:spPr bwMode="auto">
            <a:xfrm rot="815464">
              <a:off x="687" y="1600"/>
              <a:ext cx="76" cy="114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48"/>
            <p:cNvSpPr>
              <a:spLocks noChangeAspect="1"/>
            </p:cNvSpPr>
            <p:nvPr/>
          </p:nvSpPr>
          <p:spPr bwMode="auto">
            <a:xfrm rot="815464">
              <a:off x="732" y="1652"/>
              <a:ext cx="101" cy="77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49"/>
            <p:cNvSpPr>
              <a:spLocks noChangeAspect="1"/>
            </p:cNvSpPr>
            <p:nvPr/>
          </p:nvSpPr>
          <p:spPr bwMode="auto">
            <a:xfrm rot="815464">
              <a:off x="703" y="1696"/>
              <a:ext cx="129" cy="87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50"/>
            <p:cNvSpPr>
              <a:spLocks noChangeAspect="1"/>
            </p:cNvSpPr>
            <p:nvPr/>
          </p:nvSpPr>
          <p:spPr bwMode="auto">
            <a:xfrm rot="815464">
              <a:off x="652" y="1709"/>
              <a:ext cx="97" cy="68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51"/>
            <p:cNvSpPr>
              <a:spLocks noChangeAspect="1"/>
            </p:cNvSpPr>
            <p:nvPr/>
          </p:nvSpPr>
          <p:spPr bwMode="auto">
            <a:xfrm rot="815464">
              <a:off x="604" y="1752"/>
              <a:ext cx="75" cy="71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52"/>
            <p:cNvSpPr>
              <a:spLocks noChangeAspect="1"/>
            </p:cNvSpPr>
            <p:nvPr/>
          </p:nvSpPr>
          <p:spPr bwMode="auto">
            <a:xfrm rot="815464">
              <a:off x="486" y="2067"/>
              <a:ext cx="40" cy="40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53"/>
            <p:cNvSpPr>
              <a:spLocks noChangeAspect="1"/>
            </p:cNvSpPr>
            <p:nvPr/>
          </p:nvSpPr>
          <p:spPr bwMode="auto">
            <a:xfrm rot="815464">
              <a:off x="517" y="2038"/>
              <a:ext cx="83" cy="105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0" name="Freeform 54"/>
            <p:cNvSpPr>
              <a:spLocks noChangeAspect="1"/>
            </p:cNvSpPr>
            <p:nvPr/>
          </p:nvSpPr>
          <p:spPr bwMode="auto">
            <a:xfrm rot="815464">
              <a:off x="499" y="2102"/>
              <a:ext cx="48" cy="33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55"/>
            <p:cNvSpPr>
              <a:spLocks noChangeAspect="1"/>
            </p:cNvSpPr>
            <p:nvPr/>
          </p:nvSpPr>
          <p:spPr bwMode="auto">
            <a:xfrm rot="815464">
              <a:off x="518" y="2139"/>
              <a:ext cx="57" cy="43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56"/>
            <p:cNvSpPr>
              <a:spLocks noChangeAspect="1"/>
            </p:cNvSpPr>
            <p:nvPr/>
          </p:nvSpPr>
          <p:spPr bwMode="auto">
            <a:xfrm rot="815464">
              <a:off x="506" y="2126"/>
              <a:ext cx="37" cy="30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57"/>
            <p:cNvSpPr>
              <a:spLocks noChangeAspect="1"/>
            </p:cNvSpPr>
            <p:nvPr/>
          </p:nvSpPr>
          <p:spPr bwMode="auto">
            <a:xfrm rot="815464">
              <a:off x="635" y="2051"/>
              <a:ext cx="58" cy="105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58"/>
            <p:cNvSpPr>
              <a:spLocks noChangeAspect="1"/>
            </p:cNvSpPr>
            <p:nvPr/>
          </p:nvSpPr>
          <p:spPr bwMode="auto">
            <a:xfrm rot="815464">
              <a:off x="525" y="2126"/>
              <a:ext cx="68" cy="123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59"/>
            <p:cNvSpPr>
              <a:spLocks noChangeAspect="1"/>
            </p:cNvSpPr>
            <p:nvPr/>
          </p:nvSpPr>
          <p:spPr bwMode="auto">
            <a:xfrm rot="815464">
              <a:off x="468" y="1958"/>
              <a:ext cx="88" cy="117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60"/>
            <p:cNvSpPr>
              <a:spLocks noChangeAspect="1"/>
            </p:cNvSpPr>
            <p:nvPr/>
          </p:nvSpPr>
          <p:spPr bwMode="auto">
            <a:xfrm rot="815464">
              <a:off x="491" y="2004"/>
              <a:ext cx="25" cy="58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61"/>
            <p:cNvSpPr>
              <a:spLocks noChangeAspect="1"/>
            </p:cNvSpPr>
            <p:nvPr/>
          </p:nvSpPr>
          <p:spPr bwMode="auto">
            <a:xfrm rot="815464">
              <a:off x="762" y="1895"/>
              <a:ext cx="71" cy="57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8" name="Freeform 62"/>
            <p:cNvSpPr>
              <a:spLocks noChangeAspect="1"/>
            </p:cNvSpPr>
            <p:nvPr/>
          </p:nvSpPr>
          <p:spPr bwMode="auto">
            <a:xfrm rot="815464">
              <a:off x="737" y="1905"/>
              <a:ext cx="68" cy="86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9" name="Freeform 63"/>
            <p:cNvSpPr>
              <a:spLocks noChangeAspect="1"/>
            </p:cNvSpPr>
            <p:nvPr/>
          </p:nvSpPr>
          <p:spPr bwMode="auto">
            <a:xfrm rot="815464">
              <a:off x="716" y="1845"/>
              <a:ext cx="72" cy="56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0" name="Freeform 64"/>
            <p:cNvSpPr>
              <a:spLocks noChangeAspect="1"/>
            </p:cNvSpPr>
            <p:nvPr/>
          </p:nvSpPr>
          <p:spPr bwMode="auto">
            <a:xfrm rot="815464">
              <a:off x="784" y="1854"/>
              <a:ext cx="130" cy="85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1" name="Freeform 65"/>
            <p:cNvSpPr>
              <a:spLocks noChangeAspect="1"/>
            </p:cNvSpPr>
            <p:nvPr/>
          </p:nvSpPr>
          <p:spPr bwMode="auto">
            <a:xfrm rot="815464">
              <a:off x="828" y="1800"/>
              <a:ext cx="124" cy="70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2" name="Freeform 66"/>
            <p:cNvSpPr>
              <a:spLocks noChangeAspect="1"/>
            </p:cNvSpPr>
            <p:nvPr/>
          </p:nvSpPr>
          <p:spPr bwMode="auto">
            <a:xfrm rot="815464">
              <a:off x="788" y="1758"/>
              <a:ext cx="77" cy="64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3" name="Freeform 67"/>
            <p:cNvSpPr>
              <a:spLocks noChangeAspect="1"/>
            </p:cNvSpPr>
            <p:nvPr/>
          </p:nvSpPr>
          <p:spPr bwMode="auto">
            <a:xfrm rot="815464">
              <a:off x="803" y="1813"/>
              <a:ext cx="58" cy="52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4" name="Freeform 68"/>
            <p:cNvSpPr>
              <a:spLocks noChangeAspect="1"/>
            </p:cNvSpPr>
            <p:nvPr/>
          </p:nvSpPr>
          <p:spPr bwMode="auto">
            <a:xfrm rot="815464">
              <a:off x="770" y="1809"/>
              <a:ext cx="66" cy="65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5" name="Freeform 69"/>
            <p:cNvSpPr>
              <a:spLocks noChangeAspect="1"/>
            </p:cNvSpPr>
            <p:nvPr/>
          </p:nvSpPr>
          <p:spPr bwMode="auto">
            <a:xfrm rot="815464">
              <a:off x="695" y="1883"/>
              <a:ext cx="64" cy="66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6" name="Freeform 70"/>
            <p:cNvSpPr>
              <a:spLocks noChangeAspect="1"/>
            </p:cNvSpPr>
            <p:nvPr/>
          </p:nvSpPr>
          <p:spPr bwMode="auto">
            <a:xfrm rot="815464">
              <a:off x="684" y="1811"/>
              <a:ext cx="54" cy="55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7" name="Freeform 71"/>
            <p:cNvSpPr>
              <a:spLocks noChangeAspect="1"/>
            </p:cNvSpPr>
            <p:nvPr/>
          </p:nvSpPr>
          <p:spPr bwMode="auto">
            <a:xfrm rot="815464">
              <a:off x="672" y="1771"/>
              <a:ext cx="67" cy="46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8" name="Freeform 72"/>
            <p:cNvSpPr>
              <a:spLocks noChangeAspect="1"/>
            </p:cNvSpPr>
            <p:nvPr/>
          </p:nvSpPr>
          <p:spPr bwMode="auto">
            <a:xfrm rot="815464">
              <a:off x="724" y="1761"/>
              <a:ext cx="64" cy="84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9" name="Freeform 73"/>
            <p:cNvSpPr>
              <a:spLocks noChangeAspect="1"/>
            </p:cNvSpPr>
            <p:nvPr/>
          </p:nvSpPr>
          <p:spPr bwMode="auto">
            <a:xfrm rot="815464">
              <a:off x="644" y="1809"/>
              <a:ext cx="56" cy="61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0" name="Freeform 74"/>
            <p:cNvSpPr>
              <a:spLocks noChangeAspect="1"/>
            </p:cNvSpPr>
            <p:nvPr/>
          </p:nvSpPr>
          <p:spPr bwMode="auto">
            <a:xfrm rot="815464">
              <a:off x="665" y="1854"/>
              <a:ext cx="60" cy="58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1" name="Freeform 75"/>
            <p:cNvSpPr>
              <a:spLocks noChangeAspect="1"/>
            </p:cNvSpPr>
            <p:nvPr/>
          </p:nvSpPr>
          <p:spPr bwMode="auto">
            <a:xfrm rot="815464">
              <a:off x="600" y="1819"/>
              <a:ext cx="71" cy="63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2" name="Freeform 76"/>
            <p:cNvSpPr>
              <a:spLocks noChangeAspect="1"/>
            </p:cNvSpPr>
            <p:nvPr/>
          </p:nvSpPr>
          <p:spPr bwMode="auto">
            <a:xfrm rot="815464">
              <a:off x="627" y="1879"/>
              <a:ext cx="89" cy="89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3" name="Freeform 77"/>
            <p:cNvSpPr>
              <a:spLocks noChangeAspect="1"/>
            </p:cNvSpPr>
            <p:nvPr/>
          </p:nvSpPr>
          <p:spPr bwMode="auto">
            <a:xfrm rot="815464">
              <a:off x="536" y="1940"/>
              <a:ext cx="118" cy="129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" name="Freeform 78"/>
            <p:cNvSpPr>
              <a:spLocks noChangeAspect="1"/>
            </p:cNvSpPr>
            <p:nvPr/>
          </p:nvSpPr>
          <p:spPr bwMode="auto">
            <a:xfrm rot="815464">
              <a:off x="592" y="1848"/>
              <a:ext cx="62" cy="79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5" name="Freeform 79"/>
            <p:cNvSpPr>
              <a:spLocks noChangeAspect="1"/>
            </p:cNvSpPr>
            <p:nvPr/>
          </p:nvSpPr>
          <p:spPr bwMode="auto">
            <a:xfrm rot="815464">
              <a:off x="1004" y="1923"/>
              <a:ext cx="160" cy="185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6" name="Freeform 80"/>
            <p:cNvSpPr>
              <a:spLocks noChangeAspect="1"/>
            </p:cNvSpPr>
            <p:nvPr/>
          </p:nvSpPr>
          <p:spPr bwMode="auto">
            <a:xfrm rot="815464">
              <a:off x="1010" y="1887"/>
              <a:ext cx="48" cy="78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7" name="Freeform 81"/>
            <p:cNvSpPr>
              <a:spLocks noChangeAspect="1"/>
            </p:cNvSpPr>
            <p:nvPr/>
          </p:nvSpPr>
          <p:spPr bwMode="auto">
            <a:xfrm rot="815464">
              <a:off x="2343" y="1446"/>
              <a:ext cx="289" cy="373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8" name="Freeform 82"/>
            <p:cNvSpPr>
              <a:spLocks noChangeAspect="1"/>
            </p:cNvSpPr>
            <p:nvPr/>
          </p:nvSpPr>
          <p:spPr bwMode="auto">
            <a:xfrm rot="815464">
              <a:off x="2417" y="1695"/>
              <a:ext cx="196" cy="355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9" name="Freeform 83"/>
            <p:cNvSpPr>
              <a:spLocks noChangeAspect="1" noEditPoints="1"/>
            </p:cNvSpPr>
            <p:nvPr/>
          </p:nvSpPr>
          <p:spPr bwMode="auto">
            <a:xfrm rot="815464">
              <a:off x="1419" y="1936"/>
              <a:ext cx="294" cy="515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0" name="Freeform 84"/>
            <p:cNvSpPr>
              <a:spLocks noChangeAspect="1"/>
            </p:cNvSpPr>
            <p:nvPr/>
          </p:nvSpPr>
          <p:spPr bwMode="auto">
            <a:xfrm rot="815464">
              <a:off x="962" y="1894"/>
              <a:ext cx="147" cy="160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1" name="Freeform 85"/>
            <p:cNvSpPr>
              <a:spLocks noChangeAspect="1"/>
            </p:cNvSpPr>
            <p:nvPr/>
          </p:nvSpPr>
          <p:spPr bwMode="auto">
            <a:xfrm rot="815464">
              <a:off x="1424" y="2318"/>
              <a:ext cx="80" cy="132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2" name="Freeform 86"/>
            <p:cNvSpPr>
              <a:spLocks noChangeAspect="1" noEditPoints="1"/>
            </p:cNvSpPr>
            <p:nvPr/>
          </p:nvSpPr>
          <p:spPr bwMode="auto">
            <a:xfrm rot="815464">
              <a:off x="1241" y="2318"/>
              <a:ext cx="218" cy="133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3" name="Freeform 87"/>
            <p:cNvSpPr>
              <a:spLocks noChangeAspect="1"/>
            </p:cNvSpPr>
            <p:nvPr/>
          </p:nvSpPr>
          <p:spPr bwMode="auto">
            <a:xfrm rot="815464">
              <a:off x="1224" y="1708"/>
              <a:ext cx="305" cy="363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4" name="Freeform 88"/>
            <p:cNvSpPr>
              <a:spLocks noChangeAspect="1"/>
            </p:cNvSpPr>
            <p:nvPr/>
          </p:nvSpPr>
          <p:spPr bwMode="auto">
            <a:xfrm rot="815464">
              <a:off x="1107" y="2061"/>
              <a:ext cx="171" cy="144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5" name="Freeform 89"/>
            <p:cNvSpPr>
              <a:spLocks noChangeAspect="1"/>
            </p:cNvSpPr>
            <p:nvPr/>
          </p:nvSpPr>
          <p:spPr bwMode="auto">
            <a:xfrm rot="815464">
              <a:off x="1489" y="1633"/>
              <a:ext cx="351" cy="347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6" name="Freeform 90"/>
            <p:cNvSpPr>
              <a:spLocks noChangeAspect="1"/>
            </p:cNvSpPr>
            <p:nvPr/>
          </p:nvSpPr>
          <p:spPr bwMode="auto">
            <a:xfrm rot="815464">
              <a:off x="1523" y="1897"/>
              <a:ext cx="273" cy="343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7" name="Freeform 91"/>
            <p:cNvSpPr>
              <a:spLocks noChangeAspect="1"/>
            </p:cNvSpPr>
            <p:nvPr/>
          </p:nvSpPr>
          <p:spPr bwMode="auto">
            <a:xfrm rot="815464">
              <a:off x="583" y="1534"/>
              <a:ext cx="40" cy="53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8" name="Freeform 92"/>
            <p:cNvSpPr>
              <a:spLocks noChangeAspect="1"/>
            </p:cNvSpPr>
            <p:nvPr/>
          </p:nvSpPr>
          <p:spPr bwMode="auto">
            <a:xfrm rot="815464">
              <a:off x="2358" y="2249"/>
              <a:ext cx="186" cy="202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89" name="Freeform 93"/>
            <p:cNvSpPr>
              <a:spLocks noChangeAspect="1"/>
            </p:cNvSpPr>
            <p:nvPr/>
          </p:nvSpPr>
          <p:spPr bwMode="auto">
            <a:xfrm rot="815464">
              <a:off x="1267" y="1566"/>
              <a:ext cx="211" cy="152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4" name="Group 94"/>
            <p:cNvGrpSpPr>
              <a:grpSpLocks noChangeAspect="1"/>
            </p:cNvGrpSpPr>
            <p:nvPr/>
          </p:nvGrpSpPr>
          <p:grpSpPr bwMode="auto">
            <a:xfrm rot="815464">
              <a:off x="1454" y="1414"/>
              <a:ext cx="119" cy="63"/>
              <a:chOff x="2374" y="1393"/>
              <a:chExt cx="203" cy="109"/>
            </a:xfrm>
            <a:grpFill/>
          </p:grpSpPr>
          <p:sp>
            <p:nvSpPr>
              <p:cNvPr id="111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2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3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4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5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6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7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8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  <p:sp>
          <p:nvSpPr>
            <p:cNvPr id="91" name="Freeform 103"/>
            <p:cNvSpPr>
              <a:spLocks noChangeAspect="1"/>
            </p:cNvSpPr>
            <p:nvPr/>
          </p:nvSpPr>
          <p:spPr bwMode="auto">
            <a:xfrm rot="815464">
              <a:off x="1176" y="1665"/>
              <a:ext cx="22" cy="23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2" name="Freeform 104"/>
            <p:cNvSpPr>
              <a:spLocks noChangeAspect="1"/>
            </p:cNvSpPr>
            <p:nvPr/>
          </p:nvSpPr>
          <p:spPr bwMode="auto">
            <a:xfrm rot="815464">
              <a:off x="2544" y="1937"/>
              <a:ext cx="142" cy="214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3" name="Freeform 105"/>
            <p:cNvSpPr>
              <a:spLocks noChangeAspect="1"/>
            </p:cNvSpPr>
            <p:nvPr/>
          </p:nvSpPr>
          <p:spPr bwMode="auto">
            <a:xfrm rot="815464">
              <a:off x="2651" y="2222"/>
              <a:ext cx="11" cy="14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4" name="Freeform 106"/>
            <p:cNvSpPr>
              <a:spLocks noChangeAspect="1"/>
            </p:cNvSpPr>
            <p:nvPr/>
          </p:nvSpPr>
          <p:spPr bwMode="auto">
            <a:xfrm rot="815464">
              <a:off x="2650" y="2185"/>
              <a:ext cx="11" cy="28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5" name="Freeform 107"/>
            <p:cNvSpPr>
              <a:spLocks noChangeAspect="1"/>
            </p:cNvSpPr>
            <p:nvPr/>
          </p:nvSpPr>
          <p:spPr bwMode="auto">
            <a:xfrm rot="815464">
              <a:off x="2646" y="2173"/>
              <a:ext cx="17" cy="11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6" name="Freeform 108"/>
            <p:cNvSpPr>
              <a:spLocks noChangeAspect="1"/>
            </p:cNvSpPr>
            <p:nvPr/>
          </p:nvSpPr>
          <p:spPr bwMode="auto">
            <a:xfrm rot="815464">
              <a:off x="2682" y="1946"/>
              <a:ext cx="24" cy="11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7" name="Freeform 109"/>
            <p:cNvSpPr>
              <a:spLocks noChangeAspect="1"/>
            </p:cNvSpPr>
            <p:nvPr/>
          </p:nvSpPr>
          <p:spPr bwMode="auto">
            <a:xfrm rot="815464">
              <a:off x="2573" y="1882"/>
              <a:ext cx="17" cy="36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8" name="Freeform 110"/>
            <p:cNvSpPr>
              <a:spLocks noChangeAspect="1"/>
            </p:cNvSpPr>
            <p:nvPr/>
          </p:nvSpPr>
          <p:spPr bwMode="auto">
            <a:xfrm rot="815464">
              <a:off x="2595" y="2453"/>
              <a:ext cx="11" cy="28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99" name="Freeform 111"/>
            <p:cNvSpPr>
              <a:spLocks noChangeAspect="1"/>
            </p:cNvSpPr>
            <p:nvPr/>
          </p:nvSpPr>
          <p:spPr bwMode="auto">
            <a:xfrm rot="815464">
              <a:off x="2608" y="2400"/>
              <a:ext cx="19" cy="55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0" name="Freeform 112"/>
            <p:cNvSpPr>
              <a:spLocks noChangeAspect="1"/>
            </p:cNvSpPr>
            <p:nvPr/>
          </p:nvSpPr>
          <p:spPr bwMode="auto">
            <a:xfrm rot="815464">
              <a:off x="2639" y="2363"/>
              <a:ext cx="11" cy="26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1" name="Freeform 113"/>
            <p:cNvSpPr>
              <a:spLocks noChangeAspect="1"/>
            </p:cNvSpPr>
            <p:nvPr/>
          </p:nvSpPr>
          <p:spPr bwMode="auto">
            <a:xfrm rot="815464">
              <a:off x="2284" y="1778"/>
              <a:ext cx="207" cy="286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2" name="Freeform 114"/>
            <p:cNvSpPr>
              <a:spLocks noChangeAspect="1"/>
            </p:cNvSpPr>
            <p:nvPr/>
          </p:nvSpPr>
          <p:spPr bwMode="auto">
            <a:xfrm rot="815464">
              <a:off x="2390" y="1479"/>
              <a:ext cx="23" cy="44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3" name="Freeform 115"/>
            <p:cNvSpPr>
              <a:spLocks noChangeAspect="1"/>
            </p:cNvSpPr>
            <p:nvPr/>
          </p:nvSpPr>
          <p:spPr bwMode="auto">
            <a:xfrm rot="815464">
              <a:off x="2072" y="1700"/>
              <a:ext cx="28" cy="25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4" name="Freeform 116"/>
            <p:cNvSpPr>
              <a:spLocks noChangeAspect="1"/>
            </p:cNvSpPr>
            <p:nvPr/>
          </p:nvSpPr>
          <p:spPr bwMode="auto">
            <a:xfrm rot="815464">
              <a:off x="2014" y="1633"/>
              <a:ext cx="59" cy="58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5" name="Freeform 117"/>
            <p:cNvSpPr>
              <a:spLocks noChangeAspect="1"/>
            </p:cNvSpPr>
            <p:nvPr/>
          </p:nvSpPr>
          <p:spPr bwMode="auto">
            <a:xfrm rot="815464">
              <a:off x="2084" y="1619"/>
              <a:ext cx="43" cy="26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grpSp>
          <p:nvGrpSpPr>
            <p:cNvPr id="5" name="Group 118"/>
            <p:cNvGrpSpPr>
              <a:grpSpLocks noChangeAspect="1"/>
            </p:cNvGrpSpPr>
            <p:nvPr/>
          </p:nvGrpSpPr>
          <p:grpSpPr bwMode="auto">
            <a:xfrm rot="815464">
              <a:off x="1601" y="1587"/>
              <a:ext cx="720" cy="687"/>
              <a:chOff x="2825" y="1492"/>
              <a:chExt cx="1246" cy="1184"/>
            </a:xfrm>
            <a:grpFill/>
          </p:grpSpPr>
          <p:sp>
            <p:nvSpPr>
              <p:cNvPr id="107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8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09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110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119" name="Овал 118"/>
          <p:cNvSpPr/>
          <p:nvPr/>
        </p:nvSpPr>
        <p:spPr>
          <a:xfrm>
            <a:off x="5000625" y="4321175"/>
            <a:ext cx="107950" cy="10795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42" name="Picture 10" descr="http://mmus.geology.pu.ru/gif/2/179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13" y="40005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3" name="Picture 12" descr="http://www.sibenugol.ru/usr_img/photo/1150115940.jpg"/>
          <p:cNvPicPr>
            <a:picLocks noChangeAspect="1" noChangeArrowheads="1"/>
          </p:cNvPicPr>
          <p:nvPr/>
        </p:nvPicPr>
        <p:blipFill>
          <a:blip r:embed="rId3" cstate="print"/>
          <a:srcRect l="10526" r="10526"/>
          <a:stretch>
            <a:fillRect/>
          </a:stretch>
        </p:blipFill>
        <p:spPr bwMode="auto">
          <a:xfrm>
            <a:off x="7215192" y="32861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4" name="Picture 18" descr="http://zabinfo.ru/index.php?module=photoshare&amp;func=viewimage&amp;iid=9827"/>
          <p:cNvPicPr>
            <a:picLocks noChangeAspect="1" noChangeArrowheads="1"/>
          </p:cNvPicPr>
          <p:nvPr/>
        </p:nvPicPr>
        <p:blipFill>
          <a:blip r:embed="rId4" cstate="print"/>
          <a:srcRect l="12500"/>
          <a:stretch>
            <a:fillRect/>
          </a:stretch>
        </p:blipFill>
        <p:spPr bwMode="auto">
          <a:xfrm>
            <a:off x="6500813" y="3286125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5" name="Picture 20" descr="http://www.bellona.ru/imagearchive/almaz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192" y="400050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6" name="Picture 24" descr="http://np2006.ucoz.ru/_nw/3/768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00813" y="257175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7" name="Picture 28" descr="Картинка 34 из 48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l="9525" t="11047" r="14285"/>
          <a:stretch>
            <a:fillRect/>
          </a:stretch>
        </p:blipFill>
        <p:spPr bwMode="auto">
          <a:xfrm>
            <a:off x="7215192" y="2571750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8" name="Picture 32" descr="http://1news.az/images/articles/2007/08/01/thumb190_200708010235085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4" y="3286125"/>
            <a:ext cx="6477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49" name="Picture 36" descr="Картинка 20 из 69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29564" y="3995738"/>
            <a:ext cx="6477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50" name="Picture 38" descr="Картинка 149 из 227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29564" y="2571750"/>
            <a:ext cx="6477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8" name="Прямоугольный треугольник 157"/>
          <p:cNvSpPr/>
          <p:nvPr/>
        </p:nvSpPr>
        <p:spPr>
          <a:xfrm rot="16200000">
            <a:off x="4857751" y="2857500"/>
            <a:ext cx="1714500" cy="12858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9" name="Прямоугольный треугольник 158"/>
          <p:cNvSpPr/>
          <p:nvPr/>
        </p:nvSpPr>
        <p:spPr>
          <a:xfrm rot="16200000" flipH="1">
            <a:off x="5536413" y="3893345"/>
            <a:ext cx="357187" cy="1285875"/>
          </a:xfrm>
          <a:prstGeom prst="rt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9" name="Прямоугольник 308"/>
          <p:cNvSpPr/>
          <p:nvPr/>
        </p:nvSpPr>
        <p:spPr>
          <a:xfrm>
            <a:off x="788994" y="228600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0" name="Прямоугольник 309"/>
          <p:cNvSpPr/>
          <p:nvPr/>
        </p:nvSpPr>
        <p:spPr>
          <a:xfrm>
            <a:off x="788994" y="257175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1" name="Прямоугольник 310"/>
          <p:cNvSpPr/>
          <p:nvPr/>
        </p:nvSpPr>
        <p:spPr>
          <a:xfrm>
            <a:off x="788994" y="285750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2" name="Прямоугольник 311"/>
          <p:cNvSpPr/>
          <p:nvPr/>
        </p:nvSpPr>
        <p:spPr>
          <a:xfrm>
            <a:off x="785815" y="3143250"/>
            <a:ext cx="179387" cy="179388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466DDA"/>
              </a:solidFill>
            </a:endParaRPr>
          </a:p>
        </p:txBody>
      </p:sp>
      <p:sp>
        <p:nvSpPr>
          <p:cNvPr id="313" name="Прямоугольник 312"/>
          <p:cNvSpPr/>
          <p:nvPr/>
        </p:nvSpPr>
        <p:spPr>
          <a:xfrm>
            <a:off x="76073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4" name="Прямоугольник 313"/>
          <p:cNvSpPr/>
          <p:nvPr/>
        </p:nvSpPr>
        <p:spPr>
          <a:xfrm>
            <a:off x="7893050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5" name="Прямоугольник 314"/>
          <p:cNvSpPr/>
          <p:nvPr/>
        </p:nvSpPr>
        <p:spPr>
          <a:xfrm>
            <a:off x="81788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6" name="Прямоугольник 315"/>
          <p:cNvSpPr/>
          <p:nvPr/>
        </p:nvSpPr>
        <p:spPr>
          <a:xfrm>
            <a:off x="7035804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" name="Прямоугольник 316"/>
          <p:cNvSpPr/>
          <p:nvPr/>
        </p:nvSpPr>
        <p:spPr>
          <a:xfrm>
            <a:off x="7321550" y="5643575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3" name="Прямоугольник 332"/>
          <p:cNvSpPr/>
          <p:nvPr/>
        </p:nvSpPr>
        <p:spPr>
          <a:xfrm>
            <a:off x="7392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4" name="Прямоугольник 333"/>
          <p:cNvSpPr/>
          <p:nvPr/>
        </p:nvSpPr>
        <p:spPr>
          <a:xfrm>
            <a:off x="7607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0" name="Прямоугольник 339"/>
          <p:cNvSpPr/>
          <p:nvPr/>
        </p:nvSpPr>
        <p:spPr>
          <a:xfrm>
            <a:off x="8250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1" name="Прямоугольник 340"/>
          <p:cNvSpPr/>
          <p:nvPr/>
        </p:nvSpPr>
        <p:spPr>
          <a:xfrm>
            <a:off x="8464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2" name="Прямоугольник 341"/>
          <p:cNvSpPr/>
          <p:nvPr/>
        </p:nvSpPr>
        <p:spPr>
          <a:xfrm>
            <a:off x="8678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3" name="Прямоугольник 342"/>
          <p:cNvSpPr/>
          <p:nvPr/>
        </p:nvSpPr>
        <p:spPr>
          <a:xfrm>
            <a:off x="7821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4" name="Прямоугольник 343"/>
          <p:cNvSpPr/>
          <p:nvPr/>
        </p:nvSpPr>
        <p:spPr>
          <a:xfrm>
            <a:off x="8035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5" name="Прямоугольник 344"/>
          <p:cNvSpPr/>
          <p:nvPr/>
        </p:nvSpPr>
        <p:spPr>
          <a:xfrm>
            <a:off x="58928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6" name="Прямоугольник 345"/>
          <p:cNvSpPr/>
          <p:nvPr/>
        </p:nvSpPr>
        <p:spPr>
          <a:xfrm>
            <a:off x="61071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7" name="Прямоугольник 346"/>
          <p:cNvSpPr/>
          <p:nvPr/>
        </p:nvSpPr>
        <p:spPr>
          <a:xfrm>
            <a:off x="67500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8" name="Прямоугольник 347"/>
          <p:cNvSpPr/>
          <p:nvPr/>
        </p:nvSpPr>
        <p:spPr>
          <a:xfrm>
            <a:off x="6964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9" name="Прямоугольник 348"/>
          <p:cNvSpPr/>
          <p:nvPr/>
        </p:nvSpPr>
        <p:spPr>
          <a:xfrm>
            <a:off x="7178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0" name="Прямоугольник 349"/>
          <p:cNvSpPr/>
          <p:nvPr/>
        </p:nvSpPr>
        <p:spPr>
          <a:xfrm>
            <a:off x="63214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1" name="Прямоугольник 350"/>
          <p:cNvSpPr/>
          <p:nvPr/>
        </p:nvSpPr>
        <p:spPr>
          <a:xfrm>
            <a:off x="65357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2" name="Прямоугольник 351"/>
          <p:cNvSpPr/>
          <p:nvPr/>
        </p:nvSpPr>
        <p:spPr>
          <a:xfrm>
            <a:off x="4392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3" name="Прямоугольник 352"/>
          <p:cNvSpPr/>
          <p:nvPr/>
        </p:nvSpPr>
        <p:spPr>
          <a:xfrm>
            <a:off x="4606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4" name="Прямоугольник 353"/>
          <p:cNvSpPr/>
          <p:nvPr/>
        </p:nvSpPr>
        <p:spPr>
          <a:xfrm>
            <a:off x="5249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5" name="Прямоугольник 354"/>
          <p:cNvSpPr/>
          <p:nvPr/>
        </p:nvSpPr>
        <p:spPr>
          <a:xfrm>
            <a:off x="5464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6" name="Прямоугольник 355"/>
          <p:cNvSpPr/>
          <p:nvPr/>
        </p:nvSpPr>
        <p:spPr>
          <a:xfrm>
            <a:off x="56784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7" name="Прямоугольник 356"/>
          <p:cNvSpPr/>
          <p:nvPr/>
        </p:nvSpPr>
        <p:spPr>
          <a:xfrm>
            <a:off x="4821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8" name="Прямоугольник 357"/>
          <p:cNvSpPr/>
          <p:nvPr/>
        </p:nvSpPr>
        <p:spPr>
          <a:xfrm>
            <a:off x="5035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9" name="Прямоугольник 358"/>
          <p:cNvSpPr/>
          <p:nvPr/>
        </p:nvSpPr>
        <p:spPr>
          <a:xfrm>
            <a:off x="28924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0" name="Прямоугольник 359"/>
          <p:cNvSpPr/>
          <p:nvPr/>
        </p:nvSpPr>
        <p:spPr>
          <a:xfrm>
            <a:off x="31067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1" name="Прямоугольник 360"/>
          <p:cNvSpPr/>
          <p:nvPr/>
        </p:nvSpPr>
        <p:spPr>
          <a:xfrm>
            <a:off x="3749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2" name="Прямоугольник 361"/>
          <p:cNvSpPr/>
          <p:nvPr/>
        </p:nvSpPr>
        <p:spPr>
          <a:xfrm>
            <a:off x="3963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3" name="Прямоугольник 362"/>
          <p:cNvSpPr/>
          <p:nvPr/>
        </p:nvSpPr>
        <p:spPr>
          <a:xfrm>
            <a:off x="4178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4" name="Прямоугольник 363"/>
          <p:cNvSpPr/>
          <p:nvPr/>
        </p:nvSpPr>
        <p:spPr>
          <a:xfrm>
            <a:off x="33210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5" name="Прямоугольник 364"/>
          <p:cNvSpPr/>
          <p:nvPr/>
        </p:nvSpPr>
        <p:spPr>
          <a:xfrm>
            <a:off x="3535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1392238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7" name="Прямоугольник 366"/>
          <p:cNvSpPr/>
          <p:nvPr/>
        </p:nvSpPr>
        <p:spPr>
          <a:xfrm>
            <a:off x="1606550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22494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9" name="Прямоугольник 368"/>
          <p:cNvSpPr/>
          <p:nvPr/>
        </p:nvSpPr>
        <p:spPr>
          <a:xfrm>
            <a:off x="24638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26781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1" name="Прямоугольник 370"/>
          <p:cNvSpPr/>
          <p:nvPr/>
        </p:nvSpPr>
        <p:spPr>
          <a:xfrm>
            <a:off x="18208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2" name="Прямоугольник 371"/>
          <p:cNvSpPr/>
          <p:nvPr/>
        </p:nvSpPr>
        <p:spPr>
          <a:xfrm>
            <a:off x="2035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4" name="Прямоугольник 373"/>
          <p:cNvSpPr/>
          <p:nvPr/>
        </p:nvSpPr>
        <p:spPr>
          <a:xfrm>
            <a:off x="106363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5" name="Прямоугольник 374"/>
          <p:cNvSpPr/>
          <p:nvPr/>
        </p:nvSpPr>
        <p:spPr>
          <a:xfrm>
            <a:off x="749304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6" name="Прямоугольник 375"/>
          <p:cNvSpPr/>
          <p:nvPr/>
        </p:nvSpPr>
        <p:spPr>
          <a:xfrm>
            <a:off x="963619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7" name="Прямоугольник 376"/>
          <p:cNvSpPr/>
          <p:nvPr/>
        </p:nvSpPr>
        <p:spPr>
          <a:xfrm>
            <a:off x="1177925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" name="Прямоугольник 377"/>
          <p:cNvSpPr/>
          <p:nvPr/>
        </p:nvSpPr>
        <p:spPr>
          <a:xfrm>
            <a:off x="3206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9" name="Прямоугольник 378"/>
          <p:cNvSpPr/>
          <p:nvPr/>
        </p:nvSpPr>
        <p:spPr>
          <a:xfrm>
            <a:off x="534991" y="928690"/>
            <a:ext cx="179387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2" name="Прямоугольник 381"/>
          <p:cNvSpPr/>
          <p:nvPr/>
        </p:nvSpPr>
        <p:spPr>
          <a:xfrm>
            <a:off x="8893176" y="928690"/>
            <a:ext cx="179388" cy="179387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tx2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tx2">
                  <a:lumMod val="60000"/>
                  <a:lumOff val="4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9" name="Заголовок 1"/>
          <p:cNvSpPr txBox="1">
            <a:spLocks/>
          </p:cNvSpPr>
          <p:nvPr/>
        </p:nvSpPr>
        <p:spPr bwMode="auto">
          <a:xfrm>
            <a:off x="220227" y="6008087"/>
            <a:ext cx="6661282" cy="40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1600" b="1" dirty="0">
                <a:solidFill>
                  <a:srgbClr val="00357F"/>
                </a:solidFill>
              </a:rPr>
              <a:t>Материалы для участников конкурса на </a:t>
            </a:r>
            <a:r>
              <a:rPr lang="ru-RU" sz="1600" b="1" dirty="0" smtClean="0">
                <a:solidFill>
                  <a:srgbClr val="00357F"/>
                </a:solidFill>
              </a:rPr>
              <a:t>разработку </a:t>
            </a:r>
            <a:r>
              <a:rPr lang="en-US" sz="1600" b="1" dirty="0" smtClean="0">
                <a:solidFill>
                  <a:srgbClr val="00357F"/>
                </a:solidFill>
              </a:rPr>
              <a:t>Scoping Study</a:t>
            </a:r>
            <a:endParaRPr lang="ru-RU" sz="1600" b="1" dirty="0" err="1">
              <a:solidFill>
                <a:srgbClr val="00357F"/>
              </a:solidFill>
            </a:endParaRPr>
          </a:p>
        </p:txBody>
      </p:sp>
      <p:sp>
        <p:nvSpPr>
          <p:cNvPr id="224" name="Заголовок 1"/>
          <p:cNvSpPr txBox="1">
            <a:spLocks/>
          </p:cNvSpPr>
          <p:nvPr/>
        </p:nvSpPr>
        <p:spPr bwMode="auto">
          <a:xfrm>
            <a:off x="92926" y="1050676"/>
            <a:ext cx="8949604" cy="108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400" b="1">
                <a:solidFill>
                  <a:srgbClr val="00357F"/>
                </a:solidFill>
                <a:latin typeface="+mj-lt"/>
                <a:ea typeface="+mj-ea"/>
                <a:cs typeface="+mj-cs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sz="2600" dirty="0" err="1"/>
              <a:t>Эльконский</a:t>
            </a:r>
            <a:r>
              <a:rPr lang="ru-RU" sz="2600" dirty="0"/>
              <a:t> </a:t>
            </a:r>
            <a:r>
              <a:rPr lang="ru-RU" sz="2600" dirty="0" smtClean="0"/>
              <a:t>горно-металлургический</a:t>
            </a:r>
            <a:r>
              <a:rPr lang="en-US" sz="2600" dirty="0" smtClean="0"/>
              <a:t> </a:t>
            </a:r>
            <a:r>
              <a:rPr lang="ru-RU" sz="2600" dirty="0" smtClean="0"/>
              <a:t>комбинат</a:t>
            </a:r>
            <a:r>
              <a:rPr lang="en-US" sz="2600" dirty="0" smtClean="0"/>
              <a:t>    </a:t>
            </a:r>
            <a:r>
              <a:rPr lang="ru-RU" dirty="0"/>
              <a:t/>
            </a:r>
            <a:br>
              <a:rPr lang="ru-RU" dirty="0"/>
            </a:br>
            <a:r>
              <a:rPr lang="ru-RU" sz="2200" dirty="0"/>
              <a:t>Разработка месторождений Зоны </a:t>
            </a:r>
            <a:r>
              <a:rPr lang="ru-RU" sz="2200" dirty="0" smtClean="0"/>
              <a:t>Южная</a:t>
            </a:r>
            <a:r>
              <a:rPr lang="en-US" sz="2200" dirty="0" smtClean="0"/>
              <a:t> c </a:t>
            </a:r>
            <a:r>
              <a:rPr lang="ru-RU" sz="2200" dirty="0" smtClean="0"/>
              <a:t>возможным вовлечением месторождения Северное. </a:t>
            </a: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924" y="6492875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10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219" y="832697"/>
            <a:ext cx="1728192" cy="20057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6411" y="832697"/>
            <a:ext cx="6984776" cy="2005753"/>
          </a:xfrm>
          <a:prstGeom prst="rect">
            <a:avLst/>
          </a:prstGeom>
          <a:solidFill>
            <a:srgbClr val="F38573">
              <a:alpha val="86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22235" y="866605"/>
            <a:ext cx="167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Предконцепция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4570707" y="1162074"/>
            <a:ext cx="158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PFS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906411" y="866605"/>
            <a:ext cx="2736304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ОБИН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570707" y="866605"/>
            <a:ext cx="4320480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Проектирование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219" y="1764794"/>
            <a:ext cx="165618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ТЭР ВНИПИПТ подтверждена «+» экономика проекта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Подготовлена заявка в ИФ РФ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1978419" y="1462795"/>
            <a:ext cx="2664296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ГРР зоны Южная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78219" y="2648317"/>
            <a:ext cx="8712968" cy="158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834403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130547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282675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33845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2008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2595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2009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506811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85873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2010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3742" y="2257420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-192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60041" y="2257420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-284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72939" y="2298198"/>
            <a:ext cx="43204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+5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32607" y="90051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83777" y="1743457"/>
            <a:ext cx="1054723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/>
              <a:t>Продвижение заявки на получение средств ИФ РФ</a:t>
            </a:r>
            <a:endParaRPr lang="ru-RU" sz="1050" dirty="0" smtClean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50763" y="1743457"/>
            <a:ext cx="1224136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Утвержден паспорт КРЮЯ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Получен  </a:t>
            </a:r>
            <a:r>
              <a:rPr lang="en-US" sz="900" dirty="0" smtClean="0"/>
              <a:t>I </a:t>
            </a:r>
            <a:r>
              <a:rPr lang="ru-RU" sz="900" dirty="0" smtClean="0"/>
              <a:t>транш средств ИФ РФ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 Завершение разработки  ОБИН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633190" y="1049515"/>
            <a:ext cx="794" cy="13766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78419" y="1109088"/>
            <a:ext cx="0" cy="13007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896886" y="89098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029201" y="1764794"/>
            <a:ext cx="105367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Попытка оптимизировать проект на основе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best practice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cxnSp>
        <p:nvCxnSpPr>
          <p:cNvPr id="35" name="Прямая со стрелкой 34"/>
          <p:cNvCxnSpPr>
            <a:stCxn id="34" idx="4"/>
          </p:cNvCxnSpPr>
          <p:nvPr/>
        </p:nvCxnSpPr>
        <p:spPr>
          <a:xfrm flipH="1">
            <a:off x="6164408" y="1375982"/>
            <a:ext cx="8467" cy="114357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54283" y="1304949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ТЭР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7" name="Нашивка 36"/>
          <p:cNvSpPr/>
          <p:nvPr/>
        </p:nvSpPr>
        <p:spPr>
          <a:xfrm>
            <a:off x="4570707" y="1462795"/>
            <a:ext cx="221859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</a:rPr>
              <a:t>Оценка запасов, ТЭО П.К.</a:t>
            </a: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838199" y="28576"/>
            <a:ext cx="7248525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Причины разработки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Scoping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Study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 (часть 1) 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7939" y="2887150"/>
            <a:ext cx="9155959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00025" lvl="1" indent="-200025" algn="just" fontAlgn="auto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ü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разработке ОБИН ОАО «ВНИПИпромтехнологии» была принята неоптимальная схема вскрытия месторождений Зоны Южная (двумя каскадами, 13-ю вертикальными стволами, скиповым подъемом и ж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ru-RU" sz="16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по поверхности) и другие технические решения, что не позволило получить проектное решение с положительной экономикой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(NPV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– 284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млрд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00025" lvl="1" indent="-20002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2010 - 2011 г. на основе материалов ОБИН компанией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Hatch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выполнена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PFS.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этом на результат существенно повлияли следующие факторы: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 создании горной модели, с помощью МСО </a:t>
            </a:r>
            <a:r>
              <a:rPr lang="en-US" sz="16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Datamain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использовалась стандартная, фиксированная по размерам, ячейка-блок, в результате чего из дальнейшей оценки были исключены запасы в рудных телах менее 1 м. Также были исключены изолированные и потерянные в недрах запасы. Всего осталось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(до гор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700 м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): руды 61 606 тыс. т, урана – 83 341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т.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Требовалось согласовывать решения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c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ОАО «</a:t>
            </a:r>
            <a:r>
              <a:rPr lang="ru-RU" sz="16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ВНИПИпромтехнологии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».</a:t>
            </a:r>
          </a:p>
          <a:p>
            <a:pPr marL="180975" lvl="1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рамках имеющихся ограничений попытка оптимизации проекта не увенчалась успехом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(NPV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–192 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млрд. руб.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16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53" name="Овал 52"/>
          <p:cNvSpPr/>
          <p:nvPr/>
        </p:nvSpPr>
        <p:spPr>
          <a:xfrm>
            <a:off x="6716495" y="1501071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 стрелкой 53"/>
          <p:cNvCxnSpPr>
            <a:stCxn id="53" idx="4"/>
          </p:cNvCxnSpPr>
          <p:nvPr/>
        </p:nvCxnSpPr>
        <p:spPr>
          <a:xfrm>
            <a:off x="6806495" y="1681071"/>
            <a:ext cx="3553" cy="83848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508043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732179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6084107" y="2607492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2011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rot="5400000">
            <a:off x="6738040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962176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7314104" y="2599540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2012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88161" y="1686330"/>
            <a:ext cx="1152128" cy="7920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Оптимизация технических решений, заложенных в ОБИН и проект</a:t>
            </a: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48823" y="2418204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-18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4" name="Нашивка 63"/>
          <p:cNvSpPr/>
          <p:nvPr/>
        </p:nvSpPr>
        <p:spPr>
          <a:xfrm>
            <a:off x="6829098" y="1162074"/>
            <a:ext cx="838527" cy="252000"/>
          </a:xfrm>
          <a:prstGeom prst="chevron">
            <a:avLst/>
          </a:prstGeom>
          <a:solidFill>
            <a:srgbClr val="00B05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</a:rPr>
              <a:t>Scoping 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 smtClean="0">
                <a:solidFill>
                  <a:schemeClr val="bg1"/>
                </a:solidFill>
              </a:rPr>
              <a:t>Study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65" name="Нашивка 64"/>
          <p:cNvSpPr/>
          <p:nvPr/>
        </p:nvSpPr>
        <p:spPr>
          <a:xfrm>
            <a:off x="6154883" y="1162074"/>
            <a:ext cx="72362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ТЭС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flipH="1">
            <a:off x="6155673" y="884081"/>
            <a:ext cx="1511951" cy="21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Проектирование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2727297" y="405229"/>
            <a:ext cx="3608838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00357F"/>
                </a:solidFill>
                <a:latin typeface="Calibri"/>
              </a:rPr>
              <a:t>История </a:t>
            </a:r>
            <a:r>
              <a:rPr lang="ru-RU" sz="1600" b="1" dirty="0">
                <a:solidFill>
                  <a:srgbClr val="00357F"/>
                </a:solidFill>
                <a:latin typeface="Calibri"/>
              </a:rPr>
              <a:t>проекта</a:t>
            </a:r>
            <a:endParaRPr lang="ru-RU" sz="1600" b="1" dirty="0" smtClean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082875" y="1195982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69668" y="837494"/>
            <a:ext cx="2718312" cy="200482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98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924" y="6492875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11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219" y="832697"/>
            <a:ext cx="1728192" cy="20057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6411" y="832697"/>
            <a:ext cx="6984776" cy="2005753"/>
          </a:xfrm>
          <a:prstGeom prst="rect">
            <a:avLst/>
          </a:prstGeom>
          <a:solidFill>
            <a:srgbClr val="F38573">
              <a:alpha val="86000"/>
            </a:srgbClr>
          </a:soli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22235" y="866605"/>
            <a:ext cx="167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Предконцепция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8" name="Нашивка 7"/>
          <p:cNvSpPr/>
          <p:nvPr/>
        </p:nvSpPr>
        <p:spPr>
          <a:xfrm>
            <a:off x="4570707" y="1162074"/>
            <a:ext cx="1584176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="1" dirty="0" smtClean="0">
                <a:solidFill>
                  <a:schemeClr val="bg1"/>
                </a:solidFill>
              </a:rPr>
              <a:t>PFS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9" name="Нашивка 8"/>
          <p:cNvSpPr/>
          <p:nvPr/>
        </p:nvSpPr>
        <p:spPr>
          <a:xfrm>
            <a:off x="1906411" y="866605"/>
            <a:ext cx="2736304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ОБИН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10" name="Нашивка 9"/>
          <p:cNvSpPr/>
          <p:nvPr/>
        </p:nvSpPr>
        <p:spPr>
          <a:xfrm>
            <a:off x="4570707" y="866605"/>
            <a:ext cx="4320480" cy="252008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Проектирование</a:t>
            </a:r>
            <a:endParaRPr 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219" y="1764794"/>
            <a:ext cx="1656184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ТЭР ВНИПИПТ подтверждена «+» экономика проекта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Подготовлена заявка в ИФ РФ</a:t>
            </a:r>
          </a:p>
        </p:txBody>
      </p:sp>
      <p:sp>
        <p:nvSpPr>
          <p:cNvPr id="13" name="Нашивка 12"/>
          <p:cNvSpPr/>
          <p:nvPr/>
        </p:nvSpPr>
        <p:spPr>
          <a:xfrm>
            <a:off x="1978419" y="1462795"/>
            <a:ext cx="2664296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ГРР зоны Южная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78219" y="2648317"/>
            <a:ext cx="8712968" cy="1588"/>
          </a:xfrm>
          <a:prstGeom prst="straightConnector1">
            <a:avLst/>
          </a:prstGeom>
          <a:ln w="1905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834403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3130547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282675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33845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2008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2595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2009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506811" y="2648317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4858739" y="2599118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2010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3742" y="2257420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-192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60041" y="2257420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-284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72939" y="2298198"/>
            <a:ext cx="432048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 smtClean="0">
                <a:solidFill>
                  <a:schemeClr val="tx1"/>
                </a:solidFill>
              </a:rPr>
              <a:t>+5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4532607" y="900513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2183777" y="1743457"/>
            <a:ext cx="1054723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/>
              <a:t>Продвижение заявки на получение средств ИФ РФ</a:t>
            </a:r>
            <a:endParaRPr lang="ru-RU" sz="1050" dirty="0" smtClean="0"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350763" y="1743457"/>
            <a:ext cx="1224136" cy="776103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Утвержден паспорт КРЮЯ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Получен  </a:t>
            </a:r>
            <a:r>
              <a:rPr lang="ru-RU" sz="900" dirty="0" smtClean="0"/>
              <a:t>1</a:t>
            </a:r>
            <a:r>
              <a:rPr lang="en-US" sz="900" dirty="0" smtClean="0"/>
              <a:t> </a:t>
            </a:r>
            <a:r>
              <a:rPr lang="ru-RU" sz="900" dirty="0" smtClean="0"/>
              <a:t>транш средств ИФ РФ</a:t>
            </a:r>
          </a:p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900" dirty="0" smtClean="0"/>
              <a:t> Завершение разработки  ОБИН</a:t>
            </a:r>
          </a:p>
        </p:txBody>
      </p:sp>
      <p:cxnSp>
        <p:nvCxnSpPr>
          <p:cNvPr id="30" name="Прямая со стрелкой 29"/>
          <p:cNvCxnSpPr/>
          <p:nvPr/>
        </p:nvCxnSpPr>
        <p:spPr>
          <a:xfrm flipH="1">
            <a:off x="4633190" y="1049515"/>
            <a:ext cx="794" cy="13766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78419" y="1109088"/>
            <a:ext cx="0" cy="13007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1896886" y="890988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5029200" y="1764794"/>
            <a:ext cx="1054907" cy="754766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Попытка </a:t>
            </a:r>
            <a:r>
              <a:rPr lang="ru-RU" sz="1000" dirty="0" err="1" smtClean="0">
                <a:latin typeface="Arial" pitchFamily="34" charset="0"/>
                <a:cs typeface="Arial" pitchFamily="34" charset="0"/>
              </a:rPr>
              <a:t>оптимизиро-вать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000" dirty="0" smtClean="0">
                <a:latin typeface="Arial" pitchFamily="34" charset="0"/>
                <a:cs typeface="Arial" pitchFamily="34" charset="0"/>
              </a:rPr>
              <a:t>проект на основе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best practice</a:t>
            </a:r>
            <a:endParaRPr lang="ru-RU" sz="1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cxnSp>
        <p:nvCxnSpPr>
          <p:cNvPr id="35" name="Прямая со стрелкой 34"/>
          <p:cNvCxnSpPr>
            <a:stCxn id="34" idx="4"/>
          </p:cNvCxnSpPr>
          <p:nvPr/>
        </p:nvCxnSpPr>
        <p:spPr>
          <a:xfrm flipH="1">
            <a:off x="6164408" y="1375982"/>
            <a:ext cx="8467" cy="114357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754283" y="1304949"/>
            <a:ext cx="72008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2"/>
                </a:solidFill>
              </a:rPr>
              <a:t>ТЭР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7" name="Нашивка 36"/>
          <p:cNvSpPr/>
          <p:nvPr/>
        </p:nvSpPr>
        <p:spPr>
          <a:xfrm>
            <a:off x="4570707" y="1462795"/>
            <a:ext cx="221859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chemeClr val="bg1"/>
                </a:solidFill>
              </a:rPr>
              <a:t>Оценка запасов, ТЭО П.К.</a:t>
            </a:r>
          </a:p>
        </p:txBody>
      </p:sp>
      <p:sp>
        <p:nvSpPr>
          <p:cNvPr id="52" name="Rectangle 3"/>
          <p:cNvSpPr txBox="1">
            <a:spLocks noChangeArrowheads="1"/>
          </p:cNvSpPr>
          <p:nvPr/>
        </p:nvSpPr>
        <p:spPr bwMode="auto">
          <a:xfrm>
            <a:off x="838199" y="28576"/>
            <a:ext cx="7248525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Причины разработки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Scoping </a:t>
            </a:r>
            <a:r>
              <a:rPr lang="en-US" sz="2000" b="1" dirty="0" smtClean="0">
                <a:solidFill>
                  <a:srgbClr val="00357F"/>
                </a:solidFill>
                <a:latin typeface="Calibri"/>
              </a:rPr>
              <a:t>Study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 (часть 2)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99" y="2905436"/>
            <a:ext cx="9144000" cy="3888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ТЭО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кондиций было значительно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переработано: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Сохранена большая часть запасов в рудных телах мощностью 1 м и меньше, за счет использования для оконтуривания рудных тел элементарного </a:t>
            </a:r>
            <a:r>
              <a:rPr lang="ru-RU" sz="1500" b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подсчетного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 блока (ЭПБ). Эксплуатационные запасы: руды -   177 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444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тыс. т,  урана – 205 732 т). </a:t>
            </a:r>
          </a:p>
          <a:p>
            <a:pPr marL="542925" lvl="1" indent="-180975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Применена схема вскрытия с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4-мя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вертикальными и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2-мя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наклонными стволами и выдачей руды на РПК ленточным конвейером).</a:t>
            </a:r>
          </a:p>
          <a:p>
            <a:pPr marL="180975" lvl="1" algn="just" fontAlgn="auto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tabLst>
                <a:tab pos="180975" algn="l"/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Ограничение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 срокам разработки (конец 2011 года), не позволило полностью оптимизировать проект, но был достигнут значительный прогресс по экономике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(NPV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– 18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млрд.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руб.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285750" lvl="1" indent="-285750" algn="just" fontAlgn="auto">
              <a:spcBef>
                <a:spcPts val="0"/>
              </a:spcBef>
              <a:spcAft>
                <a:spcPts val="40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Для полного исследования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всех вариантов  развития проекта в новых сценарных условиях, сложившихся после событий в Японии, принято решения о разработке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Study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 пересмотром концепции проекта и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максимальным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применением современных 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технических решений.  </a:t>
            </a:r>
          </a:p>
          <a:p>
            <a:pPr marL="285750" lvl="1" indent="-285750" algn="just" fontAlgn="auto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ü"/>
              <a:tabLst>
                <a:tab pos="8432800" algn="l"/>
              </a:tabLst>
              <a:defRPr/>
            </a:pP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 качестве первого этапа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разработан ряд технико-экономических сравнений (ТЭС), результаты которых будут переданы подрядчику, как исходные данные для разработки </a:t>
            </a:r>
            <a:r>
              <a:rPr lang="en-US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Study</a:t>
            </a:r>
            <a:r>
              <a:rPr lang="ru-RU" sz="1500" b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500" b="1" kern="0" dirty="0" err="1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6716495" y="1501071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 стрелкой 53"/>
          <p:cNvCxnSpPr>
            <a:stCxn id="53" idx="4"/>
          </p:cNvCxnSpPr>
          <p:nvPr/>
        </p:nvCxnSpPr>
        <p:spPr>
          <a:xfrm>
            <a:off x="6806495" y="1681071"/>
            <a:ext cx="3553" cy="83848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5400000">
            <a:off x="5508043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6732179" y="2656691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6084107" y="2607492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2011</a:t>
            </a:r>
            <a:endParaRPr lang="ru-RU" sz="1200" dirty="0">
              <a:solidFill>
                <a:schemeClr val="tx2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 rot="5400000">
            <a:off x="6738040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5400000">
            <a:off x="7962176" y="2648739"/>
            <a:ext cx="144016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Прямоугольник 60"/>
          <p:cNvSpPr/>
          <p:nvPr/>
        </p:nvSpPr>
        <p:spPr>
          <a:xfrm>
            <a:off x="7314104" y="2599540"/>
            <a:ext cx="504056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200" dirty="0" smtClean="0">
                <a:solidFill>
                  <a:schemeClr val="tx2"/>
                </a:solidFill>
              </a:rPr>
              <a:t>2012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901990" y="1658407"/>
            <a:ext cx="1152128" cy="792088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90000"/>
              </a:lnSpc>
              <a:buClr>
                <a:srgbClr val="C00000"/>
              </a:buClr>
              <a:buFont typeface="Arial" pitchFamily="34" charset="0"/>
              <a:buChar char="•"/>
            </a:pPr>
            <a:r>
              <a:rPr lang="ru-RU" sz="1000" dirty="0" smtClean="0">
                <a:latin typeface="Arial" pitchFamily="34" charset="0"/>
                <a:cs typeface="Arial" pitchFamily="34" charset="0"/>
              </a:rPr>
              <a:t>Оптимизация технических решений, заложенных в ОБИН и проект</a:t>
            </a:r>
          </a:p>
          <a:p>
            <a:pPr>
              <a:lnSpc>
                <a:spcPct val="90000"/>
              </a:lnSpc>
              <a:buClr>
                <a:srgbClr val="C00000"/>
              </a:buClr>
            </a:pPr>
            <a:endParaRPr lang="ru-RU" sz="1050" dirty="0" smtClean="0">
              <a:latin typeface="+mn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771948" y="2396409"/>
            <a:ext cx="648072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 smtClean="0">
                <a:solidFill>
                  <a:schemeClr val="tx1"/>
                </a:solidFill>
              </a:rPr>
              <a:t>-18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64" name="Нашивка 63"/>
          <p:cNvSpPr/>
          <p:nvPr/>
        </p:nvSpPr>
        <p:spPr>
          <a:xfrm>
            <a:off x="6829098" y="1162074"/>
            <a:ext cx="838527" cy="252000"/>
          </a:xfrm>
          <a:prstGeom prst="chevron">
            <a:avLst/>
          </a:prstGeom>
          <a:solidFill>
            <a:srgbClr val="00B050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chemeClr val="bg1"/>
                </a:solidFill>
              </a:rPr>
              <a:t>Scoping </a:t>
            </a:r>
            <a:endParaRPr lang="en-US" sz="900" b="1" dirty="0" smtClean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 smtClean="0">
                <a:solidFill>
                  <a:schemeClr val="bg1"/>
                </a:solidFill>
              </a:rPr>
              <a:t>Study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65" name="Нашивка 64"/>
          <p:cNvSpPr/>
          <p:nvPr/>
        </p:nvSpPr>
        <p:spPr>
          <a:xfrm>
            <a:off x="6154883" y="1162074"/>
            <a:ext cx="723620" cy="252000"/>
          </a:xfrm>
          <a:prstGeom prst="chevron">
            <a:avLst/>
          </a:prstGeom>
          <a:solidFill>
            <a:schemeClr val="tx2"/>
          </a:solidFill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bg1"/>
                </a:solidFill>
              </a:rPr>
              <a:t>ТЭС</a:t>
            </a: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flipH="1">
            <a:off x="6155673" y="884081"/>
            <a:ext cx="1511951" cy="21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bg1"/>
                </a:solidFill>
              </a:rPr>
              <a:t>Проектирование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8" name="Rectangle 3"/>
          <p:cNvSpPr txBox="1">
            <a:spLocks noChangeArrowheads="1"/>
          </p:cNvSpPr>
          <p:nvPr/>
        </p:nvSpPr>
        <p:spPr bwMode="auto">
          <a:xfrm>
            <a:off x="2727297" y="405229"/>
            <a:ext cx="3608838" cy="5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 smtClean="0">
                <a:solidFill>
                  <a:srgbClr val="00357F"/>
                </a:solidFill>
                <a:latin typeface="Calibri"/>
              </a:rPr>
              <a:t>История </a:t>
            </a:r>
            <a:r>
              <a:rPr lang="ru-RU" sz="1600" b="1" dirty="0">
                <a:solidFill>
                  <a:srgbClr val="00357F"/>
                </a:solidFill>
                <a:latin typeface="Calibri"/>
              </a:rPr>
              <a:t>проекта</a:t>
            </a:r>
            <a:endParaRPr lang="ru-RU" sz="1600" b="1" dirty="0" smtClean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6082875" y="1195982"/>
            <a:ext cx="180000" cy="180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78219" y="832697"/>
            <a:ext cx="5977454" cy="2004820"/>
          </a:xfrm>
          <a:prstGeom prst="rect">
            <a:avLst/>
          </a:prstGeom>
          <a:solidFill>
            <a:schemeClr val="accent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58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12</a:t>
            </a:fld>
            <a:endParaRPr lang="ru-RU" b="1" dirty="0">
              <a:solidFill>
                <a:srgbClr val="00357F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1778" y="2046601"/>
            <a:ext cx="7897874" cy="4406735"/>
            <a:chOff x="531778" y="1736909"/>
            <a:chExt cx="7897874" cy="4406735"/>
          </a:xfrm>
        </p:grpSpPr>
        <p:sp>
          <p:nvSpPr>
            <p:cNvPr id="6" name="Freeform 12"/>
            <p:cNvSpPr>
              <a:spLocks noChangeAspect="1"/>
            </p:cNvSpPr>
            <p:nvPr/>
          </p:nvSpPr>
          <p:spPr bwMode="auto">
            <a:xfrm rot="815464">
              <a:off x="7032173" y="5303937"/>
              <a:ext cx="345841" cy="839707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" name="Freeform 13"/>
            <p:cNvSpPr>
              <a:spLocks noChangeAspect="1"/>
            </p:cNvSpPr>
            <p:nvPr/>
          </p:nvSpPr>
          <p:spPr bwMode="auto">
            <a:xfrm rot="815464">
              <a:off x="5853491" y="4704146"/>
              <a:ext cx="1044580" cy="698580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" name="Freeform 14"/>
            <p:cNvSpPr>
              <a:spLocks noChangeAspect="1"/>
            </p:cNvSpPr>
            <p:nvPr/>
          </p:nvSpPr>
          <p:spPr bwMode="auto">
            <a:xfrm rot="815464">
              <a:off x="6481651" y="3800931"/>
              <a:ext cx="1097515" cy="1788788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" name="Freeform 15"/>
            <p:cNvSpPr>
              <a:spLocks noChangeAspect="1"/>
            </p:cNvSpPr>
            <p:nvPr/>
          </p:nvSpPr>
          <p:spPr bwMode="auto">
            <a:xfrm rot="815464">
              <a:off x="6831021" y="5381557"/>
              <a:ext cx="285848" cy="74092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" name="Freeform 16"/>
            <p:cNvSpPr>
              <a:spLocks noChangeAspect="1"/>
            </p:cNvSpPr>
            <p:nvPr/>
          </p:nvSpPr>
          <p:spPr bwMode="auto">
            <a:xfrm rot="815464">
              <a:off x="5292382" y="4679448"/>
              <a:ext cx="772848" cy="1125490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1" name="Freeform 17"/>
            <p:cNvSpPr>
              <a:spLocks noChangeAspect="1"/>
            </p:cNvSpPr>
            <p:nvPr/>
          </p:nvSpPr>
          <p:spPr bwMode="auto">
            <a:xfrm rot="815464">
              <a:off x="4653635" y="4718258"/>
              <a:ext cx="1048109" cy="952609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2" name="Freeform 18"/>
            <p:cNvSpPr>
              <a:spLocks noChangeAspect="1"/>
            </p:cNvSpPr>
            <p:nvPr/>
          </p:nvSpPr>
          <p:spPr bwMode="auto">
            <a:xfrm rot="815464">
              <a:off x="4505418" y="4129052"/>
              <a:ext cx="1256320" cy="1435970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3" name="Freeform 19"/>
            <p:cNvSpPr>
              <a:spLocks noChangeAspect="1"/>
            </p:cNvSpPr>
            <p:nvPr/>
          </p:nvSpPr>
          <p:spPr bwMode="auto">
            <a:xfrm rot="815464">
              <a:off x="3937251" y="5141640"/>
              <a:ext cx="656392" cy="423382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4" name="Freeform 20"/>
            <p:cNvSpPr>
              <a:spLocks noChangeAspect="1"/>
            </p:cNvSpPr>
            <p:nvPr/>
          </p:nvSpPr>
          <p:spPr bwMode="auto">
            <a:xfrm rot="815464">
              <a:off x="3750215" y="4732371"/>
              <a:ext cx="307022" cy="483361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5" name="Freeform 21"/>
            <p:cNvSpPr>
              <a:spLocks noChangeAspect="1"/>
            </p:cNvSpPr>
            <p:nvPr/>
          </p:nvSpPr>
          <p:spPr bwMode="auto">
            <a:xfrm rot="815464">
              <a:off x="3358497" y="4192559"/>
              <a:ext cx="801080" cy="592735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6" name="Freeform 22"/>
            <p:cNvSpPr>
              <a:spLocks noChangeAspect="1"/>
            </p:cNvSpPr>
            <p:nvPr/>
          </p:nvSpPr>
          <p:spPr bwMode="auto">
            <a:xfrm rot="815464">
              <a:off x="2836207" y="3391662"/>
              <a:ext cx="1298667" cy="924384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" name="Freeform 23"/>
            <p:cNvSpPr>
              <a:spLocks noChangeAspect="1"/>
            </p:cNvSpPr>
            <p:nvPr/>
          </p:nvSpPr>
          <p:spPr bwMode="auto">
            <a:xfrm rot="815464">
              <a:off x="4148990" y="3515148"/>
              <a:ext cx="324667" cy="112902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8" name="Freeform 24"/>
            <p:cNvSpPr>
              <a:spLocks noChangeAspect="1"/>
            </p:cNvSpPr>
            <p:nvPr/>
          </p:nvSpPr>
          <p:spPr bwMode="auto">
            <a:xfrm rot="815464">
              <a:off x="3224395" y="4524208"/>
              <a:ext cx="596399" cy="437495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9" name="Freeform 25"/>
            <p:cNvSpPr>
              <a:spLocks noChangeAspect="1"/>
            </p:cNvSpPr>
            <p:nvPr/>
          </p:nvSpPr>
          <p:spPr bwMode="auto">
            <a:xfrm rot="815464">
              <a:off x="3594939" y="5166338"/>
              <a:ext cx="391718" cy="381044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0" name="Freeform 26"/>
            <p:cNvSpPr>
              <a:spLocks noChangeAspect="1"/>
            </p:cNvSpPr>
            <p:nvPr/>
          </p:nvSpPr>
          <p:spPr bwMode="auto">
            <a:xfrm rot="815464">
              <a:off x="2984424" y="4206672"/>
              <a:ext cx="391718" cy="578622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1" name="Freeform 27"/>
            <p:cNvSpPr>
              <a:spLocks noChangeAspect="1"/>
            </p:cNvSpPr>
            <p:nvPr/>
          </p:nvSpPr>
          <p:spPr bwMode="auto">
            <a:xfrm rot="815464">
              <a:off x="2335091" y="2883604"/>
              <a:ext cx="1153979" cy="705636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2" name="Freeform 28"/>
            <p:cNvSpPr>
              <a:spLocks noChangeAspect="1"/>
            </p:cNvSpPr>
            <p:nvPr/>
          </p:nvSpPr>
          <p:spPr bwMode="auto">
            <a:xfrm rot="815464">
              <a:off x="2049243" y="2474334"/>
              <a:ext cx="1520994" cy="874989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3" name="Freeform 29"/>
            <p:cNvSpPr>
              <a:spLocks noChangeAspect="1"/>
            </p:cNvSpPr>
            <p:nvPr/>
          </p:nvSpPr>
          <p:spPr bwMode="auto">
            <a:xfrm rot="815464">
              <a:off x="2522127" y="4146693"/>
              <a:ext cx="402305" cy="292839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4" name="Freeform 30"/>
            <p:cNvSpPr>
              <a:spLocks noChangeAspect="1"/>
            </p:cNvSpPr>
            <p:nvPr/>
          </p:nvSpPr>
          <p:spPr bwMode="auto">
            <a:xfrm rot="815464">
              <a:off x="2236279" y="4002037"/>
              <a:ext cx="352899" cy="444551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5" name="Freeform 31"/>
            <p:cNvSpPr>
              <a:spLocks noChangeAspect="1"/>
            </p:cNvSpPr>
            <p:nvPr/>
          </p:nvSpPr>
          <p:spPr bwMode="auto">
            <a:xfrm rot="815464">
              <a:off x="2035127" y="3815044"/>
              <a:ext cx="416421" cy="582150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6" name="Freeform 32"/>
            <p:cNvSpPr>
              <a:spLocks noChangeAspect="1"/>
            </p:cNvSpPr>
            <p:nvPr/>
          </p:nvSpPr>
          <p:spPr bwMode="auto">
            <a:xfrm rot="815464">
              <a:off x="1717518" y="3906776"/>
              <a:ext cx="621102" cy="624488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" name="Freeform 33"/>
            <p:cNvSpPr>
              <a:spLocks noChangeAspect="1"/>
            </p:cNvSpPr>
            <p:nvPr/>
          </p:nvSpPr>
          <p:spPr bwMode="auto">
            <a:xfrm rot="815464">
              <a:off x="1742221" y="2696610"/>
              <a:ext cx="621102" cy="518643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8" name="Freeform 34"/>
            <p:cNvSpPr>
              <a:spLocks noChangeAspect="1"/>
            </p:cNvSpPr>
            <p:nvPr/>
          </p:nvSpPr>
          <p:spPr bwMode="auto">
            <a:xfrm rot="815464">
              <a:off x="2006895" y="3162330"/>
              <a:ext cx="511703" cy="582150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9" name="Freeform 35"/>
            <p:cNvSpPr>
              <a:spLocks noChangeAspect="1"/>
            </p:cNvSpPr>
            <p:nvPr/>
          </p:nvSpPr>
          <p:spPr bwMode="auto">
            <a:xfrm rot="815464">
              <a:off x="2126880" y="3550430"/>
              <a:ext cx="247029" cy="299895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0" name="Freeform 36"/>
            <p:cNvSpPr>
              <a:spLocks noChangeAspect="1"/>
            </p:cNvSpPr>
            <p:nvPr/>
          </p:nvSpPr>
          <p:spPr bwMode="auto">
            <a:xfrm rot="815464">
              <a:off x="1823387" y="3610409"/>
              <a:ext cx="395247" cy="306952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1" name="Freeform 37"/>
            <p:cNvSpPr>
              <a:spLocks noChangeAspect="1"/>
            </p:cNvSpPr>
            <p:nvPr/>
          </p:nvSpPr>
          <p:spPr bwMode="auto">
            <a:xfrm rot="815464">
              <a:off x="1897496" y="3437528"/>
              <a:ext cx="229384" cy="172881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2" name="Freeform 38"/>
            <p:cNvSpPr>
              <a:spLocks noChangeAspect="1"/>
            </p:cNvSpPr>
            <p:nvPr/>
          </p:nvSpPr>
          <p:spPr bwMode="auto">
            <a:xfrm rot="815464">
              <a:off x="1802213" y="3497507"/>
              <a:ext cx="162333" cy="162296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3" name="Freeform 39"/>
            <p:cNvSpPr>
              <a:spLocks noChangeAspect="1"/>
            </p:cNvSpPr>
            <p:nvPr/>
          </p:nvSpPr>
          <p:spPr bwMode="auto">
            <a:xfrm rot="815464">
              <a:off x="1713989" y="3793875"/>
              <a:ext cx="310551" cy="250501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4" name="Freeform 40"/>
            <p:cNvSpPr>
              <a:spLocks noChangeAspect="1"/>
            </p:cNvSpPr>
            <p:nvPr/>
          </p:nvSpPr>
          <p:spPr bwMode="auto">
            <a:xfrm rot="815464">
              <a:off x="1329329" y="3620994"/>
              <a:ext cx="462297" cy="448079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5" name="Freeform 41"/>
            <p:cNvSpPr>
              <a:spLocks noChangeAspect="1"/>
            </p:cNvSpPr>
            <p:nvPr/>
          </p:nvSpPr>
          <p:spPr bwMode="auto">
            <a:xfrm rot="815464">
              <a:off x="1661054" y="3624522"/>
              <a:ext cx="292906" cy="218747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6" name="Freeform 42"/>
            <p:cNvSpPr>
              <a:spLocks noChangeAspect="1"/>
            </p:cNvSpPr>
            <p:nvPr/>
          </p:nvSpPr>
          <p:spPr bwMode="auto">
            <a:xfrm rot="815464">
              <a:off x="1057597" y="3606881"/>
              <a:ext cx="455239" cy="419854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7" name="Freeform 43"/>
            <p:cNvSpPr>
              <a:spLocks noChangeAspect="1"/>
            </p:cNvSpPr>
            <p:nvPr/>
          </p:nvSpPr>
          <p:spPr bwMode="auto">
            <a:xfrm rot="815464">
              <a:off x="845858" y="3899720"/>
              <a:ext cx="395247" cy="423382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8" name="Freeform 44"/>
            <p:cNvSpPr>
              <a:spLocks noChangeAspect="1"/>
            </p:cNvSpPr>
            <p:nvPr/>
          </p:nvSpPr>
          <p:spPr bwMode="auto">
            <a:xfrm rot="815464">
              <a:off x="1844561" y="2072122"/>
              <a:ext cx="557580" cy="684467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39" name="Freeform 45"/>
            <p:cNvSpPr>
              <a:spLocks noChangeAspect="1"/>
            </p:cNvSpPr>
            <p:nvPr/>
          </p:nvSpPr>
          <p:spPr bwMode="auto">
            <a:xfrm rot="815464">
              <a:off x="2345678" y="1959220"/>
              <a:ext cx="444652" cy="575094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0" name="Freeform 46"/>
            <p:cNvSpPr>
              <a:spLocks noChangeAspect="1"/>
            </p:cNvSpPr>
            <p:nvPr/>
          </p:nvSpPr>
          <p:spPr bwMode="auto">
            <a:xfrm rot="815464">
              <a:off x="1558713" y="2375545"/>
              <a:ext cx="465826" cy="381044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1" name="Freeform 47"/>
            <p:cNvSpPr>
              <a:spLocks noChangeAspect="1"/>
            </p:cNvSpPr>
            <p:nvPr/>
          </p:nvSpPr>
          <p:spPr bwMode="auto">
            <a:xfrm rot="815464">
              <a:off x="1304626" y="2379074"/>
              <a:ext cx="268203" cy="402213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2" name="Freeform 48"/>
            <p:cNvSpPr>
              <a:spLocks noChangeAspect="1"/>
            </p:cNvSpPr>
            <p:nvPr/>
          </p:nvSpPr>
          <p:spPr bwMode="auto">
            <a:xfrm rot="815464">
              <a:off x="1463431" y="2562539"/>
              <a:ext cx="356428" cy="271670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3" name="Freeform 49"/>
            <p:cNvSpPr>
              <a:spLocks noChangeAspect="1"/>
            </p:cNvSpPr>
            <p:nvPr/>
          </p:nvSpPr>
          <p:spPr bwMode="auto">
            <a:xfrm rot="815464">
              <a:off x="1361090" y="2717779"/>
              <a:ext cx="455239" cy="306952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4" name="Freeform 50"/>
            <p:cNvSpPr>
              <a:spLocks noChangeAspect="1"/>
            </p:cNvSpPr>
            <p:nvPr/>
          </p:nvSpPr>
          <p:spPr bwMode="auto">
            <a:xfrm rot="815464">
              <a:off x="1181112" y="2763645"/>
              <a:ext cx="342312" cy="239916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5" name="Freeform 51"/>
            <p:cNvSpPr>
              <a:spLocks noChangeAspect="1"/>
            </p:cNvSpPr>
            <p:nvPr/>
          </p:nvSpPr>
          <p:spPr bwMode="auto">
            <a:xfrm rot="815464">
              <a:off x="1011720" y="2915357"/>
              <a:ext cx="264674" cy="250501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6" name="Freeform 52"/>
            <p:cNvSpPr>
              <a:spLocks noChangeAspect="1"/>
            </p:cNvSpPr>
            <p:nvPr/>
          </p:nvSpPr>
          <p:spPr bwMode="auto">
            <a:xfrm rot="815464">
              <a:off x="595300" y="4026735"/>
              <a:ext cx="141159" cy="141127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7" name="Freeform 53"/>
            <p:cNvSpPr>
              <a:spLocks noChangeAspect="1"/>
            </p:cNvSpPr>
            <p:nvPr/>
          </p:nvSpPr>
          <p:spPr bwMode="auto">
            <a:xfrm rot="815464">
              <a:off x="704698" y="3924417"/>
              <a:ext cx="292906" cy="370459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8" name="Freeform 54"/>
            <p:cNvSpPr>
              <a:spLocks noChangeAspect="1"/>
            </p:cNvSpPr>
            <p:nvPr/>
          </p:nvSpPr>
          <p:spPr bwMode="auto">
            <a:xfrm rot="815464">
              <a:off x="641177" y="4150221"/>
              <a:ext cx="169391" cy="116430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9" name="Freeform 55"/>
            <p:cNvSpPr>
              <a:spLocks noChangeAspect="1"/>
            </p:cNvSpPr>
            <p:nvPr/>
          </p:nvSpPr>
          <p:spPr bwMode="auto">
            <a:xfrm rot="815464">
              <a:off x="708227" y="4280764"/>
              <a:ext cx="201152" cy="151712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0" name="Freeform 56"/>
            <p:cNvSpPr>
              <a:spLocks noChangeAspect="1"/>
            </p:cNvSpPr>
            <p:nvPr/>
          </p:nvSpPr>
          <p:spPr bwMode="auto">
            <a:xfrm rot="815464">
              <a:off x="665880" y="4234897"/>
              <a:ext cx="130573" cy="105845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1" name="Freeform 57"/>
            <p:cNvSpPr>
              <a:spLocks noChangeAspect="1"/>
            </p:cNvSpPr>
            <p:nvPr/>
          </p:nvSpPr>
          <p:spPr bwMode="auto">
            <a:xfrm rot="815464">
              <a:off x="1121119" y="3970284"/>
              <a:ext cx="204681" cy="370459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2" name="Freeform 58"/>
            <p:cNvSpPr>
              <a:spLocks noChangeAspect="1"/>
            </p:cNvSpPr>
            <p:nvPr/>
          </p:nvSpPr>
          <p:spPr bwMode="auto">
            <a:xfrm rot="815464">
              <a:off x="732930" y="4234897"/>
              <a:ext cx="239971" cy="433966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3" name="Freeform 59"/>
            <p:cNvSpPr>
              <a:spLocks noChangeAspect="1"/>
            </p:cNvSpPr>
            <p:nvPr/>
          </p:nvSpPr>
          <p:spPr bwMode="auto">
            <a:xfrm rot="815464">
              <a:off x="531778" y="3642163"/>
              <a:ext cx="310551" cy="412797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4" name="Freeform 60"/>
            <p:cNvSpPr>
              <a:spLocks noChangeAspect="1"/>
            </p:cNvSpPr>
            <p:nvPr/>
          </p:nvSpPr>
          <p:spPr bwMode="auto">
            <a:xfrm rot="815464">
              <a:off x="612945" y="3804459"/>
              <a:ext cx="88225" cy="204635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5" name="Freeform 61"/>
            <p:cNvSpPr>
              <a:spLocks noChangeAspect="1"/>
            </p:cNvSpPr>
            <p:nvPr/>
          </p:nvSpPr>
          <p:spPr bwMode="auto">
            <a:xfrm rot="815464">
              <a:off x="1569300" y="3419887"/>
              <a:ext cx="250558" cy="201106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6" name="Freeform 62"/>
            <p:cNvSpPr>
              <a:spLocks noChangeAspect="1"/>
            </p:cNvSpPr>
            <p:nvPr/>
          </p:nvSpPr>
          <p:spPr bwMode="auto">
            <a:xfrm rot="815464">
              <a:off x="1481076" y="3455169"/>
              <a:ext cx="239971" cy="303424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7" name="Freeform 63"/>
            <p:cNvSpPr>
              <a:spLocks noChangeAspect="1"/>
            </p:cNvSpPr>
            <p:nvPr/>
          </p:nvSpPr>
          <p:spPr bwMode="auto">
            <a:xfrm rot="815464">
              <a:off x="1406967" y="3243478"/>
              <a:ext cx="254087" cy="197578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8" name="Freeform 64"/>
            <p:cNvSpPr>
              <a:spLocks noChangeAspect="1"/>
            </p:cNvSpPr>
            <p:nvPr/>
          </p:nvSpPr>
          <p:spPr bwMode="auto">
            <a:xfrm rot="815464">
              <a:off x="1646938" y="3275232"/>
              <a:ext cx="458768" cy="299895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9" name="Freeform 65"/>
            <p:cNvSpPr>
              <a:spLocks noChangeAspect="1"/>
            </p:cNvSpPr>
            <p:nvPr/>
          </p:nvSpPr>
          <p:spPr bwMode="auto">
            <a:xfrm rot="815464">
              <a:off x="1802213" y="3084710"/>
              <a:ext cx="437594" cy="246973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0" name="Freeform 66"/>
            <p:cNvSpPr>
              <a:spLocks noChangeAspect="1"/>
            </p:cNvSpPr>
            <p:nvPr/>
          </p:nvSpPr>
          <p:spPr bwMode="auto">
            <a:xfrm rot="815464">
              <a:off x="1661054" y="2936526"/>
              <a:ext cx="271732" cy="225804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1" name="Freeform 67"/>
            <p:cNvSpPr>
              <a:spLocks noChangeAspect="1"/>
            </p:cNvSpPr>
            <p:nvPr/>
          </p:nvSpPr>
          <p:spPr bwMode="auto">
            <a:xfrm rot="815464">
              <a:off x="1713989" y="3130576"/>
              <a:ext cx="204681" cy="183465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2" name="Freeform 68"/>
            <p:cNvSpPr>
              <a:spLocks noChangeAspect="1"/>
            </p:cNvSpPr>
            <p:nvPr/>
          </p:nvSpPr>
          <p:spPr bwMode="auto">
            <a:xfrm rot="815464">
              <a:off x="1597532" y="3116464"/>
              <a:ext cx="232913" cy="229332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3" name="Freeform 69"/>
            <p:cNvSpPr>
              <a:spLocks noChangeAspect="1"/>
            </p:cNvSpPr>
            <p:nvPr/>
          </p:nvSpPr>
          <p:spPr bwMode="auto">
            <a:xfrm rot="815464">
              <a:off x="1332858" y="3377549"/>
              <a:ext cx="225855" cy="232860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4" name="Freeform 70"/>
            <p:cNvSpPr>
              <a:spLocks noChangeAspect="1"/>
            </p:cNvSpPr>
            <p:nvPr/>
          </p:nvSpPr>
          <p:spPr bwMode="auto">
            <a:xfrm rot="815464">
              <a:off x="1294039" y="3123520"/>
              <a:ext cx="190565" cy="194050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5" name="Freeform 71"/>
            <p:cNvSpPr>
              <a:spLocks noChangeAspect="1"/>
            </p:cNvSpPr>
            <p:nvPr/>
          </p:nvSpPr>
          <p:spPr bwMode="auto">
            <a:xfrm rot="815464">
              <a:off x="1251691" y="2982393"/>
              <a:ext cx="236442" cy="162296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6" name="Freeform 72"/>
            <p:cNvSpPr>
              <a:spLocks noChangeAspect="1"/>
            </p:cNvSpPr>
            <p:nvPr/>
          </p:nvSpPr>
          <p:spPr bwMode="auto">
            <a:xfrm rot="815464">
              <a:off x="1435199" y="2947111"/>
              <a:ext cx="225855" cy="296367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7" name="Freeform 73"/>
            <p:cNvSpPr>
              <a:spLocks noChangeAspect="1"/>
            </p:cNvSpPr>
            <p:nvPr/>
          </p:nvSpPr>
          <p:spPr bwMode="auto">
            <a:xfrm rot="815464">
              <a:off x="1152880" y="3116464"/>
              <a:ext cx="197623" cy="215219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8" name="Freeform 74"/>
            <p:cNvSpPr>
              <a:spLocks noChangeAspect="1"/>
            </p:cNvSpPr>
            <p:nvPr/>
          </p:nvSpPr>
          <p:spPr bwMode="auto">
            <a:xfrm rot="815464">
              <a:off x="1226989" y="3275232"/>
              <a:ext cx="211739" cy="204635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69" name="Freeform 75"/>
            <p:cNvSpPr>
              <a:spLocks noChangeAspect="1"/>
            </p:cNvSpPr>
            <p:nvPr/>
          </p:nvSpPr>
          <p:spPr bwMode="auto">
            <a:xfrm rot="815464">
              <a:off x="997604" y="3151745"/>
              <a:ext cx="250558" cy="222275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0" name="Freeform 76"/>
            <p:cNvSpPr>
              <a:spLocks noChangeAspect="1"/>
            </p:cNvSpPr>
            <p:nvPr/>
          </p:nvSpPr>
          <p:spPr bwMode="auto">
            <a:xfrm rot="815464">
              <a:off x="1092887" y="3363436"/>
              <a:ext cx="314080" cy="314008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1" name="Freeform 77"/>
            <p:cNvSpPr>
              <a:spLocks noChangeAspect="1"/>
            </p:cNvSpPr>
            <p:nvPr/>
          </p:nvSpPr>
          <p:spPr bwMode="auto">
            <a:xfrm rot="815464">
              <a:off x="771749" y="3578656"/>
              <a:ext cx="416421" cy="455136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2" name="Freeform 78"/>
            <p:cNvSpPr>
              <a:spLocks noChangeAspect="1"/>
            </p:cNvSpPr>
            <p:nvPr/>
          </p:nvSpPr>
          <p:spPr bwMode="auto">
            <a:xfrm rot="815464">
              <a:off x="969372" y="3254063"/>
              <a:ext cx="218797" cy="278726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3" name="Freeform 79"/>
            <p:cNvSpPr>
              <a:spLocks noChangeAspect="1"/>
            </p:cNvSpPr>
            <p:nvPr/>
          </p:nvSpPr>
          <p:spPr bwMode="auto">
            <a:xfrm rot="815464">
              <a:off x="2423315" y="3518676"/>
              <a:ext cx="564638" cy="652714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4" name="Freeform 80"/>
            <p:cNvSpPr>
              <a:spLocks noChangeAspect="1"/>
            </p:cNvSpPr>
            <p:nvPr/>
          </p:nvSpPr>
          <p:spPr bwMode="auto">
            <a:xfrm rot="815464">
              <a:off x="2444489" y="3391662"/>
              <a:ext cx="169391" cy="275198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5" name="Freeform 81"/>
            <p:cNvSpPr>
              <a:spLocks noChangeAspect="1"/>
            </p:cNvSpPr>
            <p:nvPr/>
          </p:nvSpPr>
          <p:spPr bwMode="auto">
            <a:xfrm rot="815464">
              <a:off x="7148630" y="1835733"/>
              <a:ext cx="1019877" cy="1316012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6" name="Freeform 82"/>
            <p:cNvSpPr>
              <a:spLocks noChangeAspect="1"/>
            </p:cNvSpPr>
            <p:nvPr/>
          </p:nvSpPr>
          <p:spPr bwMode="auto">
            <a:xfrm rot="815464">
              <a:off x="7409775" y="2714251"/>
              <a:ext cx="691682" cy="1252505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7" name="Freeform 83"/>
            <p:cNvSpPr>
              <a:spLocks noChangeAspect="1" noEditPoints="1"/>
            </p:cNvSpPr>
            <p:nvPr/>
          </p:nvSpPr>
          <p:spPr bwMode="auto">
            <a:xfrm rot="815464">
              <a:off x="3887845" y="3564543"/>
              <a:ext cx="1037522" cy="1817014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8" name="Freeform 84"/>
            <p:cNvSpPr>
              <a:spLocks noChangeAspect="1"/>
            </p:cNvSpPr>
            <p:nvPr/>
          </p:nvSpPr>
          <p:spPr bwMode="auto">
            <a:xfrm rot="815464">
              <a:off x="2275098" y="3416359"/>
              <a:ext cx="518761" cy="564509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79" name="Freeform 85"/>
            <p:cNvSpPr>
              <a:spLocks noChangeAspect="1"/>
            </p:cNvSpPr>
            <p:nvPr/>
          </p:nvSpPr>
          <p:spPr bwMode="auto">
            <a:xfrm rot="815464">
              <a:off x="3905490" y="4912308"/>
              <a:ext cx="282319" cy="465720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0" name="Freeform 86"/>
            <p:cNvSpPr>
              <a:spLocks noChangeAspect="1" noEditPoints="1"/>
            </p:cNvSpPr>
            <p:nvPr/>
          </p:nvSpPr>
          <p:spPr bwMode="auto">
            <a:xfrm rot="815464">
              <a:off x="3259685" y="4912308"/>
              <a:ext cx="769319" cy="469248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1" name="Freeform 87"/>
            <p:cNvSpPr>
              <a:spLocks noChangeAspect="1"/>
            </p:cNvSpPr>
            <p:nvPr/>
          </p:nvSpPr>
          <p:spPr bwMode="auto">
            <a:xfrm rot="815464">
              <a:off x="3199693" y="2760117"/>
              <a:ext cx="1076341" cy="1280730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2" name="Freeform 88"/>
            <p:cNvSpPr>
              <a:spLocks noChangeAspect="1"/>
            </p:cNvSpPr>
            <p:nvPr/>
          </p:nvSpPr>
          <p:spPr bwMode="auto">
            <a:xfrm rot="815464">
              <a:off x="2786801" y="4005566"/>
              <a:ext cx="603457" cy="508058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3" name="Freeform 89"/>
            <p:cNvSpPr>
              <a:spLocks noChangeAspect="1"/>
            </p:cNvSpPr>
            <p:nvPr/>
          </p:nvSpPr>
          <p:spPr bwMode="auto">
            <a:xfrm rot="815464">
              <a:off x="4134874" y="2495504"/>
              <a:ext cx="1238675" cy="1224279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4" name="Freeform 90"/>
            <p:cNvSpPr>
              <a:spLocks noChangeAspect="1"/>
            </p:cNvSpPr>
            <p:nvPr/>
          </p:nvSpPr>
          <p:spPr bwMode="auto">
            <a:xfrm rot="815464">
              <a:off x="4254860" y="3426944"/>
              <a:ext cx="963414" cy="1210167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5" name="Freeform 91"/>
            <p:cNvSpPr>
              <a:spLocks noChangeAspect="1"/>
            </p:cNvSpPr>
            <p:nvPr/>
          </p:nvSpPr>
          <p:spPr bwMode="auto">
            <a:xfrm rot="815464">
              <a:off x="937612" y="2146214"/>
              <a:ext cx="141159" cy="186994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6" name="Freeform 92"/>
            <p:cNvSpPr>
              <a:spLocks noChangeAspect="1"/>
            </p:cNvSpPr>
            <p:nvPr/>
          </p:nvSpPr>
          <p:spPr bwMode="auto">
            <a:xfrm rot="815464">
              <a:off x="7201564" y="4668864"/>
              <a:ext cx="656392" cy="712693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87" name="Freeform 93"/>
            <p:cNvSpPr>
              <a:spLocks noChangeAspect="1"/>
            </p:cNvSpPr>
            <p:nvPr/>
          </p:nvSpPr>
          <p:spPr bwMode="auto">
            <a:xfrm rot="815464">
              <a:off x="3351439" y="2259115"/>
              <a:ext cx="744616" cy="536284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88" name="Group 94"/>
            <p:cNvGrpSpPr>
              <a:grpSpLocks noChangeAspect="1"/>
            </p:cNvGrpSpPr>
            <p:nvPr/>
          </p:nvGrpSpPr>
          <p:grpSpPr bwMode="auto">
            <a:xfrm rot="815464">
              <a:off x="4011344" y="1736907"/>
              <a:ext cx="419948" cy="222273"/>
              <a:chOff x="2374" y="1393"/>
              <a:chExt cx="203" cy="109"/>
            </a:xfrm>
            <a:solidFill>
              <a:schemeClr val="bg1">
                <a:lumMod val="95000"/>
              </a:schemeClr>
            </a:solidFill>
          </p:grpSpPr>
          <p:sp>
            <p:nvSpPr>
              <p:cNvPr id="109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0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1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2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3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4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5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16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  <p:sp>
          <p:nvSpPr>
            <p:cNvPr id="89" name="Freeform 103"/>
            <p:cNvSpPr>
              <a:spLocks noChangeAspect="1"/>
            </p:cNvSpPr>
            <p:nvPr/>
          </p:nvSpPr>
          <p:spPr bwMode="auto">
            <a:xfrm rot="815464">
              <a:off x="3030301" y="2608405"/>
              <a:ext cx="77638" cy="81148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0" name="Freeform 104"/>
            <p:cNvSpPr>
              <a:spLocks noChangeAspect="1"/>
            </p:cNvSpPr>
            <p:nvPr/>
          </p:nvSpPr>
          <p:spPr bwMode="auto">
            <a:xfrm rot="815464">
              <a:off x="7857956" y="3568071"/>
              <a:ext cx="501116" cy="755031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1" name="Freeform 105"/>
            <p:cNvSpPr>
              <a:spLocks noChangeAspect="1"/>
            </p:cNvSpPr>
            <p:nvPr/>
          </p:nvSpPr>
          <p:spPr bwMode="auto">
            <a:xfrm rot="815464">
              <a:off x="8235558" y="4573603"/>
              <a:ext cx="38819" cy="49395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2" name="Freeform 106"/>
            <p:cNvSpPr>
              <a:spLocks noChangeAspect="1"/>
            </p:cNvSpPr>
            <p:nvPr/>
          </p:nvSpPr>
          <p:spPr bwMode="auto">
            <a:xfrm rot="815464">
              <a:off x="8232029" y="4443060"/>
              <a:ext cx="38819" cy="98789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3" name="Freeform 107"/>
            <p:cNvSpPr>
              <a:spLocks noChangeAspect="1"/>
            </p:cNvSpPr>
            <p:nvPr/>
          </p:nvSpPr>
          <p:spPr bwMode="auto">
            <a:xfrm rot="815464">
              <a:off x="8217913" y="4400722"/>
              <a:ext cx="59993" cy="38810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4" name="Freeform 108"/>
            <p:cNvSpPr>
              <a:spLocks noChangeAspect="1"/>
            </p:cNvSpPr>
            <p:nvPr/>
          </p:nvSpPr>
          <p:spPr bwMode="auto">
            <a:xfrm rot="815464">
              <a:off x="8344956" y="3599825"/>
              <a:ext cx="84696" cy="38810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5" name="Freeform 109"/>
            <p:cNvSpPr>
              <a:spLocks noChangeAspect="1"/>
            </p:cNvSpPr>
            <p:nvPr/>
          </p:nvSpPr>
          <p:spPr bwMode="auto">
            <a:xfrm rot="815464">
              <a:off x="7960297" y="3374021"/>
              <a:ext cx="59993" cy="127015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6" name="Freeform 110"/>
            <p:cNvSpPr>
              <a:spLocks noChangeAspect="1"/>
            </p:cNvSpPr>
            <p:nvPr/>
          </p:nvSpPr>
          <p:spPr bwMode="auto">
            <a:xfrm rot="815464">
              <a:off x="8037934" y="5388613"/>
              <a:ext cx="38819" cy="98789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7" name="Freeform 111"/>
            <p:cNvSpPr>
              <a:spLocks noChangeAspect="1"/>
            </p:cNvSpPr>
            <p:nvPr/>
          </p:nvSpPr>
          <p:spPr bwMode="auto">
            <a:xfrm rot="815464">
              <a:off x="8083811" y="5201619"/>
              <a:ext cx="67051" cy="194050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8" name="Freeform 112"/>
            <p:cNvSpPr>
              <a:spLocks noChangeAspect="1"/>
            </p:cNvSpPr>
            <p:nvPr/>
          </p:nvSpPr>
          <p:spPr bwMode="auto">
            <a:xfrm rot="815464">
              <a:off x="8193210" y="5071077"/>
              <a:ext cx="38819" cy="91733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99" name="Freeform 113"/>
            <p:cNvSpPr>
              <a:spLocks noChangeAspect="1"/>
            </p:cNvSpPr>
            <p:nvPr/>
          </p:nvSpPr>
          <p:spPr bwMode="auto">
            <a:xfrm rot="815464">
              <a:off x="6940419" y="3007090"/>
              <a:ext cx="730500" cy="1009060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0" name="Freeform 114"/>
            <p:cNvSpPr>
              <a:spLocks noChangeAspect="1"/>
            </p:cNvSpPr>
            <p:nvPr/>
          </p:nvSpPr>
          <p:spPr bwMode="auto">
            <a:xfrm rot="815464">
              <a:off x="7314492" y="1952163"/>
              <a:ext cx="81167" cy="155240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1" name="Freeform 115"/>
            <p:cNvSpPr>
              <a:spLocks noChangeAspect="1"/>
            </p:cNvSpPr>
            <p:nvPr/>
          </p:nvSpPr>
          <p:spPr bwMode="auto">
            <a:xfrm rot="815464">
              <a:off x="6192274" y="2731892"/>
              <a:ext cx="98812" cy="88205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2" name="Freeform 116"/>
            <p:cNvSpPr>
              <a:spLocks noChangeAspect="1"/>
            </p:cNvSpPr>
            <p:nvPr/>
          </p:nvSpPr>
          <p:spPr bwMode="auto">
            <a:xfrm rot="815464">
              <a:off x="5987593" y="2495504"/>
              <a:ext cx="208210" cy="204635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03" name="Freeform 117"/>
            <p:cNvSpPr>
              <a:spLocks noChangeAspect="1"/>
            </p:cNvSpPr>
            <p:nvPr/>
          </p:nvSpPr>
          <p:spPr bwMode="auto">
            <a:xfrm rot="815464">
              <a:off x="6234622" y="2446109"/>
              <a:ext cx="151746" cy="91733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sz="1600" b="1">
                <a:solidFill>
                  <a:srgbClr val="1F497D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104" name="Group 118"/>
            <p:cNvGrpSpPr>
              <a:grpSpLocks noChangeAspect="1"/>
            </p:cNvGrpSpPr>
            <p:nvPr/>
          </p:nvGrpSpPr>
          <p:grpSpPr bwMode="auto">
            <a:xfrm rot="815464">
              <a:off x="4561882" y="2333207"/>
              <a:ext cx="2551458" cy="2416805"/>
              <a:chOff x="2825" y="1492"/>
              <a:chExt cx="1246" cy="118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05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6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7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108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grpFill/>
              <a:ln>
                <a:solidFill>
                  <a:schemeClr val="bg1">
                    <a:lumMod val="95000"/>
                  </a:schemeClr>
                </a:solidFill>
                <a:headEnd/>
                <a:tailEnd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en-US" sz="1600" b="1">
                  <a:solidFill>
                    <a:srgbClr val="1F497D">
                      <a:lumMod val="60000"/>
                      <a:lumOff val="40000"/>
                    </a:srgbClr>
                  </a:solidFill>
                </a:endParaRPr>
              </a:p>
            </p:txBody>
          </p:sp>
        </p:grpSp>
      </p:grpSp>
      <p:sp>
        <p:nvSpPr>
          <p:cNvPr id="118" name="Rectangle 8"/>
          <p:cNvSpPr>
            <a:spLocks noChangeArrowheads="1"/>
          </p:cNvSpPr>
          <p:nvPr/>
        </p:nvSpPr>
        <p:spPr bwMode="auto">
          <a:xfrm>
            <a:off x="12114" y="945853"/>
            <a:ext cx="9144000" cy="289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Выполнены НИОКР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 ТЭС, которые должны обеспечить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исходные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данные для дальнейшего проектирования </a:t>
            </a:r>
            <a:r>
              <a:rPr lang="ru-RU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Эльконского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ГМК на основе оценки альтернативных вариантов освоения месторождения. </a:t>
            </a:r>
          </a:p>
          <a:p>
            <a:pPr marL="85725" marR="0" lvl="1" indent="0" algn="just" defTabSz="914400" eaLnBrk="1" fontAlgn="auto" latinLnBrk="0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Для выполнения данных работ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одновременно были привлечены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силы ряда российских  (СПб-</a:t>
            </a:r>
            <a:r>
              <a:rPr lang="ru-RU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Гипрошахт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РУСБУРМАШ и др.) и международных 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(CSA Global,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MiningPlus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FLSmidth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, Hatch, </a:t>
            </a:r>
            <a:r>
              <a:rPr lang="en-US" sz="1400" b="1" i="1" kern="0" dirty="0" err="1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WorleyParsons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 др.) консультационных и инжиниринговых компаний.</a:t>
            </a:r>
          </a:p>
          <a:p>
            <a:pPr marL="85725" marR="0" lvl="1" indent="0" algn="just" defTabSz="914400" eaLnBrk="1" fontAlgn="auto" latinLnBrk="0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b="1" i="1" kern="0" dirty="0">
              <a:solidFill>
                <a:srgbClr val="1F497D"/>
              </a:solidFill>
              <a:latin typeface="Arial" pitchFamily="34" charset="0"/>
              <a:cs typeface="Arial" pitchFamily="34" charset="0"/>
            </a:endParaRPr>
          </a:p>
          <a:p>
            <a:pPr marL="447675" marR="0" lvl="1" indent="-36195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Планируется,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что промежуточные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результаты, полученные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по ходу выполнения НИОКР и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ТЭС,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дадут возможность на рубеже 2011-2012 гг.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разработать </a:t>
            </a:r>
            <a:r>
              <a:rPr lang="en-US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Scoping </a:t>
            </a:r>
            <a:r>
              <a:rPr lang="en-US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Study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и найти, с его помощью, оптимальный вариант развития проекта, что также даст возможность, в дальнейшем,</a:t>
            </a:r>
            <a:r>
              <a:rPr lang="en-US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kern="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параллельно </a:t>
            </a:r>
            <a:r>
              <a:rPr lang="ru-RU" sz="1400" b="1" i="1" kern="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с оптимизацией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показателей проекта в </a:t>
            </a: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целом, ускоренными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темпами </a:t>
            </a:r>
            <a:r>
              <a:rPr kumimoji="0" lang="ru-RU" sz="14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выполнить проектную </a:t>
            </a:r>
            <a:r>
              <a:rPr kumimoji="0" lang="ru-RU" sz="1400" b="1" i="1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документация на первую очередь его освоения.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119" name="Rectangle 5"/>
          <p:cNvSpPr>
            <a:spLocks noChangeArrowheads="1"/>
          </p:cNvSpPr>
          <p:nvPr/>
        </p:nvSpPr>
        <p:spPr bwMode="auto">
          <a:xfrm>
            <a:off x="4459288" y="2513013"/>
            <a:ext cx="225425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cxnSp>
        <p:nvCxnSpPr>
          <p:cNvPr id="120" name="Прямая со стрелкой 119"/>
          <p:cNvCxnSpPr/>
          <p:nvPr/>
        </p:nvCxnSpPr>
        <p:spPr>
          <a:xfrm flipV="1">
            <a:off x="136022" y="6381328"/>
            <a:ext cx="88719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Овал 120"/>
          <p:cNvSpPr/>
          <p:nvPr/>
        </p:nvSpPr>
        <p:spPr>
          <a:xfrm>
            <a:off x="74565" y="631765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1510136" y="6305763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3" name="Овал 122"/>
          <p:cNvSpPr/>
          <p:nvPr/>
        </p:nvSpPr>
        <p:spPr>
          <a:xfrm>
            <a:off x="2913153" y="6304638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4" name="Овал 123"/>
          <p:cNvSpPr/>
          <p:nvPr/>
        </p:nvSpPr>
        <p:spPr>
          <a:xfrm>
            <a:off x="4311323" y="631765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5678819" y="6318920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6" name="Овал 125"/>
          <p:cNvSpPr/>
          <p:nvPr/>
        </p:nvSpPr>
        <p:spPr>
          <a:xfrm>
            <a:off x="7061791" y="6313973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7" name="Овал 126"/>
          <p:cNvSpPr/>
          <p:nvPr/>
        </p:nvSpPr>
        <p:spPr>
          <a:xfrm>
            <a:off x="8440769" y="6310486"/>
            <a:ext cx="151130" cy="15113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300">
              <a:solidFill>
                <a:schemeClr val="tx1"/>
              </a:solidFill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403648" y="65973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2011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5562075" y="6607060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2012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06614" y="64727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3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2123728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4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3500941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1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4869928" y="6472752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6242931" y="6479920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3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7612927" y="6453336"/>
            <a:ext cx="473843" cy="124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4 кв.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6" name="Пятиугольник 135"/>
          <p:cNvSpPr/>
          <p:nvPr/>
        </p:nvSpPr>
        <p:spPr>
          <a:xfrm>
            <a:off x="1403538" y="4077072"/>
            <a:ext cx="1585179" cy="507084"/>
          </a:xfrm>
          <a:prstGeom prst="homePlate">
            <a:avLst>
              <a:gd name="adj" fmla="val 58325"/>
            </a:avLst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400" dirty="0" smtClean="0"/>
              <a:t>НИОКР</a:t>
            </a:r>
            <a:endParaRPr lang="ru-RU" sz="1400" dirty="0"/>
          </a:p>
        </p:txBody>
      </p:sp>
      <p:sp>
        <p:nvSpPr>
          <p:cNvPr id="137" name="Пятиугольник 136"/>
          <p:cNvSpPr/>
          <p:nvPr/>
        </p:nvSpPr>
        <p:spPr>
          <a:xfrm>
            <a:off x="1403539" y="4797152"/>
            <a:ext cx="1811782" cy="50708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Разработка технико-экономических сравнений</a:t>
            </a:r>
            <a:endParaRPr lang="ru-RU" sz="1100" dirty="0"/>
          </a:p>
        </p:txBody>
      </p:sp>
      <p:sp>
        <p:nvSpPr>
          <p:cNvPr id="138" name="Пятиугольник 137"/>
          <p:cNvSpPr/>
          <p:nvPr/>
        </p:nvSpPr>
        <p:spPr>
          <a:xfrm>
            <a:off x="3220828" y="4797152"/>
            <a:ext cx="3367395" cy="50708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Разработка </a:t>
            </a:r>
            <a:r>
              <a:rPr lang="en-US" sz="1100" dirty="0" smtClean="0"/>
              <a:t>Scoping Study</a:t>
            </a:r>
            <a:endParaRPr lang="ru-RU" sz="1100" dirty="0"/>
          </a:p>
        </p:txBody>
      </p:sp>
      <p:sp>
        <p:nvSpPr>
          <p:cNvPr id="139" name="Прямоугольник 138"/>
          <p:cNvSpPr/>
          <p:nvPr/>
        </p:nvSpPr>
        <p:spPr>
          <a:xfrm flipH="1">
            <a:off x="972913" y="5676827"/>
            <a:ext cx="5853403" cy="5583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Оптимизация</a:t>
            </a:r>
            <a:endParaRPr lang="ru-RU" sz="1100" dirty="0"/>
          </a:p>
        </p:txBody>
      </p:sp>
      <p:sp>
        <p:nvSpPr>
          <p:cNvPr id="140" name="Пятиугольник 139"/>
          <p:cNvSpPr/>
          <p:nvPr/>
        </p:nvSpPr>
        <p:spPr>
          <a:xfrm>
            <a:off x="12114" y="5676827"/>
            <a:ext cx="1237813" cy="57878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Проектирование</a:t>
            </a:r>
            <a:endParaRPr lang="ru-RU" sz="1100" dirty="0"/>
          </a:p>
        </p:txBody>
      </p:sp>
      <p:sp>
        <p:nvSpPr>
          <p:cNvPr id="141" name="Пятиугольник 140"/>
          <p:cNvSpPr/>
          <p:nvPr/>
        </p:nvSpPr>
        <p:spPr>
          <a:xfrm>
            <a:off x="6832086" y="5676826"/>
            <a:ext cx="2175889" cy="56048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0400" rIns="0" bIns="50400" rtlCol="0" anchor="ctr"/>
          <a:lstStyle/>
          <a:p>
            <a:pPr algn="ctr"/>
            <a:r>
              <a:rPr lang="ru-RU" sz="1100" dirty="0" smtClean="0"/>
              <a:t>Проектирование</a:t>
            </a:r>
            <a:endParaRPr lang="ru-RU" sz="1100" dirty="0"/>
          </a:p>
        </p:txBody>
      </p:sp>
      <p:cxnSp>
        <p:nvCxnSpPr>
          <p:cNvPr id="142" name="Прямая соединительная линия 141"/>
          <p:cNvCxnSpPr>
            <a:stCxn id="140" idx="3"/>
          </p:cNvCxnSpPr>
          <p:nvPr/>
        </p:nvCxnSpPr>
        <p:spPr bwMode="auto">
          <a:xfrm flipH="1" flipV="1">
            <a:off x="1205909" y="5102855"/>
            <a:ext cx="44018" cy="863365"/>
          </a:xfrm>
          <a:prstGeom prst="lin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3" name="Соединительная линия уступом 142"/>
          <p:cNvCxnSpPr>
            <a:endCxn id="137" idx="1"/>
          </p:cNvCxnSpPr>
          <p:nvPr/>
        </p:nvCxnSpPr>
        <p:spPr bwMode="auto">
          <a:xfrm rot="5400000" flipH="1" flipV="1">
            <a:off x="1032944" y="5269613"/>
            <a:ext cx="589516" cy="151674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44" name="Соединительная линия уступом 143"/>
          <p:cNvCxnSpPr>
            <a:endCxn id="136" idx="1"/>
          </p:cNvCxnSpPr>
          <p:nvPr/>
        </p:nvCxnSpPr>
        <p:spPr bwMode="auto">
          <a:xfrm rot="5400000" flipH="1" flipV="1">
            <a:off x="713615" y="4856607"/>
            <a:ext cx="1215915" cy="163931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cxnSp>
        <p:nvCxnSpPr>
          <p:cNvPr id="145" name="Соединительная линия уступом 144"/>
          <p:cNvCxnSpPr>
            <a:stCxn id="138" idx="3"/>
          </p:cNvCxnSpPr>
          <p:nvPr/>
        </p:nvCxnSpPr>
        <p:spPr bwMode="auto">
          <a:xfrm>
            <a:off x="6588223" y="5050692"/>
            <a:ext cx="238093" cy="615860"/>
          </a:xfrm>
          <a:prstGeom prst="bentConnector2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46" name="Прямоугольник 145"/>
          <p:cNvSpPr/>
          <p:nvPr/>
        </p:nvSpPr>
        <p:spPr>
          <a:xfrm>
            <a:off x="6444208" y="4869160"/>
            <a:ext cx="1601091" cy="1825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" tIns="64008" rIns="50400" bIns="6400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solidFill>
                  <a:schemeClr val="tx1"/>
                </a:solidFill>
                <a:cs typeface="Arial" pitchFamily="34" charset="0"/>
              </a:rPr>
              <a:t>Оптимизационные решения</a:t>
            </a:r>
            <a:r>
              <a:rPr lang="ru-RU" sz="1300" dirty="0" smtClean="0">
                <a:solidFill>
                  <a:schemeClr val="tx1"/>
                </a:solidFill>
                <a:cs typeface="Arial" pitchFamily="34" charset="0"/>
              </a:rPr>
              <a:t>.</a:t>
            </a:r>
            <a:endParaRPr lang="ru-RU" sz="1300" dirty="0">
              <a:solidFill>
                <a:schemeClr val="tx1"/>
              </a:solidFill>
              <a:cs typeface="Arial" pitchFamily="34" charset="0"/>
            </a:endParaRPr>
          </a:p>
        </p:txBody>
      </p:sp>
      <p:cxnSp>
        <p:nvCxnSpPr>
          <p:cNvPr id="147" name="Соединительная линия уступом 146"/>
          <p:cNvCxnSpPr/>
          <p:nvPr/>
        </p:nvCxnSpPr>
        <p:spPr bwMode="auto">
          <a:xfrm rot="16200000" flipH="1">
            <a:off x="2865863" y="4450710"/>
            <a:ext cx="471836" cy="238093"/>
          </a:xfrm>
          <a:prstGeom prst="bentConnector3">
            <a:avLst>
              <a:gd name="adj1" fmla="val -1348"/>
            </a:avLst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arrow"/>
          </a:ln>
          <a:effectLst/>
        </p:spPr>
      </p:cxnSp>
      <p:sp>
        <p:nvSpPr>
          <p:cNvPr id="148" name="Rectangle 3"/>
          <p:cNvSpPr txBox="1">
            <a:spLocks noChangeArrowheads="1"/>
          </p:cNvSpPr>
          <p:nvPr/>
        </p:nvSpPr>
        <p:spPr bwMode="auto">
          <a:xfrm>
            <a:off x="1068388" y="14784"/>
            <a:ext cx="7110416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Работы </a:t>
            </a:r>
            <a:r>
              <a:rPr lang="ru-RU" sz="2000" b="1" dirty="0">
                <a:solidFill>
                  <a:srgbClr val="00357F"/>
                </a:solidFill>
                <a:latin typeface="Calibri"/>
              </a:rPr>
              <a:t>выполняемые в настоящее </a:t>
            </a:r>
            <a:r>
              <a:rPr lang="ru-RU" sz="2000" b="1" dirty="0" smtClean="0">
                <a:solidFill>
                  <a:srgbClr val="00357F"/>
                </a:solidFill>
                <a:latin typeface="Calibri"/>
              </a:rPr>
              <a:t>время</a:t>
            </a:r>
            <a:endParaRPr lang="ru-RU" sz="2000" b="1" dirty="0">
              <a:solidFill>
                <a:srgbClr val="00357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316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 txBox="1">
            <a:spLocks/>
          </p:cNvSpPr>
          <p:nvPr/>
        </p:nvSpPr>
        <p:spPr>
          <a:xfrm>
            <a:off x="7010400" y="648442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13</a:t>
            </a:fld>
            <a:endParaRPr lang="ru-RU" b="1" dirty="0">
              <a:solidFill>
                <a:srgbClr val="00357F"/>
              </a:solidFill>
            </a:endParaRPr>
          </a:p>
        </p:txBody>
      </p:sp>
      <p:grpSp>
        <p:nvGrpSpPr>
          <p:cNvPr id="6" name="Группа 3"/>
          <p:cNvGrpSpPr>
            <a:grpSpLocks/>
          </p:cNvGrpSpPr>
          <p:nvPr/>
        </p:nvGrpSpPr>
        <p:grpSpPr bwMode="auto">
          <a:xfrm>
            <a:off x="531813" y="2412180"/>
            <a:ext cx="7897812" cy="4406902"/>
            <a:chOff x="531778" y="1736909"/>
            <a:chExt cx="7897874" cy="4406735"/>
          </a:xfrm>
        </p:grpSpPr>
        <p:sp>
          <p:nvSpPr>
            <p:cNvPr id="7" name="Freeform 12"/>
            <p:cNvSpPr>
              <a:spLocks noChangeAspect="1"/>
            </p:cNvSpPr>
            <p:nvPr/>
          </p:nvSpPr>
          <p:spPr bwMode="auto">
            <a:xfrm rot="815464">
              <a:off x="7032641" y="5303889"/>
              <a:ext cx="346078" cy="839755"/>
            </a:xfrm>
            <a:custGeom>
              <a:avLst/>
              <a:gdLst>
                <a:gd name="T0" fmla="*/ 0 w 839"/>
                <a:gd name="T1" fmla="*/ 0 h 2046"/>
                <a:gd name="T2" fmla="*/ 0 w 839"/>
                <a:gd name="T3" fmla="*/ 0 h 2046"/>
                <a:gd name="T4" fmla="*/ 0 w 839"/>
                <a:gd name="T5" fmla="*/ 0 h 2046"/>
                <a:gd name="T6" fmla="*/ 0 w 839"/>
                <a:gd name="T7" fmla="*/ 0 h 2046"/>
                <a:gd name="T8" fmla="*/ 0 w 839"/>
                <a:gd name="T9" fmla="*/ 0 h 2046"/>
                <a:gd name="T10" fmla="*/ 0 w 839"/>
                <a:gd name="T11" fmla="*/ 0 h 2046"/>
                <a:gd name="T12" fmla="*/ 0 w 839"/>
                <a:gd name="T13" fmla="*/ 0 h 2046"/>
                <a:gd name="T14" fmla="*/ 0 w 839"/>
                <a:gd name="T15" fmla="*/ 0 h 2046"/>
                <a:gd name="T16" fmla="*/ 0 w 839"/>
                <a:gd name="T17" fmla="*/ 0 h 2046"/>
                <a:gd name="T18" fmla="*/ 0 w 839"/>
                <a:gd name="T19" fmla="*/ 0 h 2046"/>
                <a:gd name="T20" fmla="*/ 0 w 839"/>
                <a:gd name="T21" fmla="*/ 0 h 2046"/>
                <a:gd name="T22" fmla="*/ 0 w 839"/>
                <a:gd name="T23" fmla="*/ 0 h 2046"/>
                <a:gd name="T24" fmla="*/ 0 w 839"/>
                <a:gd name="T25" fmla="*/ 0 h 2046"/>
                <a:gd name="T26" fmla="*/ 0 w 839"/>
                <a:gd name="T27" fmla="*/ 0 h 2046"/>
                <a:gd name="T28" fmla="*/ 0 w 839"/>
                <a:gd name="T29" fmla="*/ 0 h 2046"/>
                <a:gd name="T30" fmla="*/ 0 w 839"/>
                <a:gd name="T31" fmla="*/ 0 h 2046"/>
                <a:gd name="T32" fmla="*/ 0 w 839"/>
                <a:gd name="T33" fmla="*/ 0 h 2046"/>
                <a:gd name="T34" fmla="*/ 0 w 839"/>
                <a:gd name="T35" fmla="*/ 0 h 2046"/>
                <a:gd name="T36" fmla="*/ 0 w 839"/>
                <a:gd name="T37" fmla="*/ 0 h 2046"/>
                <a:gd name="T38" fmla="*/ 0 w 839"/>
                <a:gd name="T39" fmla="*/ 0 h 2046"/>
                <a:gd name="T40" fmla="*/ 0 w 839"/>
                <a:gd name="T41" fmla="*/ 0 h 2046"/>
                <a:gd name="T42" fmla="*/ 0 w 839"/>
                <a:gd name="T43" fmla="*/ 0 h 2046"/>
                <a:gd name="T44" fmla="*/ 0 w 839"/>
                <a:gd name="T45" fmla="*/ 0 h 2046"/>
                <a:gd name="T46" fmla="*/ 0 w 839"/>
                <a:gd name="T47" fmla="*/ 0 h 2046"/>
                <a:gd name="T48" fmla="*/ 0 w 839"/>
                <a:gd name="T49" fmla="*/ 0 h 2046"/>
                <a:gd name="T50" fmla="*/ 0 w 839"/>
                <a:gd name="T51" fmla="*/ 0 h 2046"/>
                <a:gd name="T52" fmla="*/ 0 w 839"/>
                <a:gd name="T53" fmla="*/ 0 h 2046"/>
                <a:gd name="T54" fmla="*/ 0 w 839"/>
                <a:gd name="T55" fmla="*/ 0 h 204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9"/>
                <a:gd name="T85" fmla="*/ 0 h 2046"/>
                <a:gd name="T86" fmla="*/ 839 w 839"/>
                <a:gd name="T87" fmla="*/ 2046 h 204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9" h="2046">
                  <a:moveTo>
                    <a:pt x="106" y="794"/>
                  </a:moveTo>
                  <a:lnTo>
                    <a:pt x="201" y="791"/>
                  </a:lnTo>
                  <a:lnTo>
                    <a:pt x="184" y="640"/>
                  </a:lnTo>
                  <a:lnTo>
                    <a:pt x="313" y="623"/>
                  </a:lnTo>
                  <a:lnTo>
                    <a:pt x="523" y="500"/>
                  </a:lnTo>
                  <a:lnTo>
                    <a:pt x="490" y="371"/>
                  </a:lnTo>
                  <a:lnTo>
                    <a:pt x="587" y="290"/>
                  </a:lnTo>
                  <a:lnTo>
                    <a:pt x="581" y="210"/>
                  </a:lnTo>
                  <a:lnTo>
                    <a:pt x="468" y="171"/>
                  </a:lnTo>
                  <a:lnTo>
                    <a:pt x="403" y="91"/>
                  </a:lnTo>
                  <a:lnTo>
                    <a:pt x="523" y="0"/>
                  </a:lnTo>
                  <a:lnTo>
                    <a:pt x="629" y="129"/>
                  </a:lnTo>
                  <a:lnTo>
                    <a:pt x="727" y="139"/>
                  </a:lnTo>
                  <a:lnTo>
                    <a:pt x="807" y="420"/>
                  </a:lnTo>
                  <a:lnTo>
                    <a:pt x="839" y="646"/>
                  </a:lnTo>
                  <a:lnTo>
                    <a:pt x="807" y="903"/>
                  </a:lnTo>
                  <a:lnTo>
                    <a:pt x="807" y="1581"/>
                  </a:lnTo>
                  <a:lnTo>
                    <a:pt x="517" y="1840"/>
                  </a:lnTo>
                  <a:lnTo>
                    <a:pt x="323" y="1774"/>
                  </a:lnTo>
                  <a:lnTo>
                    <a:pt x="339" y="1969"/>
                  </a:lnTo>
                  <a:lnTo>
                    <a:pt x="229" y="2046"/>
                  </a:lnTo>
                  <a:lnTo>
                    <a:pt x="207" y="2026"/>
                  </a:lnTo>
                  <a:lnTo>
                    <a:pt x="226" y="1823"/>
                  </a:lnTo>
                  <a:lnTo>
                    <a:pt x="0" y="1517"/>
                  </a:lnTo>
                  <a:lnTo>
                    <a:pt x="17" y="1356"/>
                  </a:lnTo>
                  <a:lnTo>
                    <a:pt x="193" y="1307"/>
                  </a:lnTo>
                  <a:lnTo>
                    <a:pt x="178" y="984"/>
                  </a:lnTo>
                  <a:lnTo>
                    <a:pt x="106" y="79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13"/>
            <p:cNvSpPr>
              <a:spLocks noChangeAspect="1"/>
            </p:cNvSpPr>
            <p:nvPr/>
          </p:nvSpPr>
          <p:spPr bwMode="auto">
            <a:xfrm rot="815464">
              <a:off x="5853120" y="4703837"/>
              <a:ext cx="1044583" cy="698474"/>
            </a:xfrm>
            <a:custGeom>
              <a:avLst/>
              <a:gdLst>
                <a:gd name="T0" fmla="*/ 0 w 2559"/>
                <a:gd name="T1" fmla="*/ 0 h 1703"/>
                <a:gd name="T2" fmla="*/ 0 w 2559"/>
                <a:gd name="T3" fmla="*/ 0 h 1703"/>
                <a:gd name="T4" fmla="*/ 0 w 2559"/>
                <a:gd name="T5" fmla="*/ 0 h 1703"/>
                <a:gd name="T6" fmla="*/ 0 w 2559"/>
                <a:gd name="T7" fmla="*/ 0 h 1703"/>
                <a:gd name="T8" fmla="*/ 0 w 2559"/>
                <a:gd name="T9" fmla="*/ 0 h 1703"/>
                <a:gd name="T10" fmla="*/ 0 w 2559"/>
                <a:gd name="T11" fmla="*/ 0 h 1703"/>
                <a:gd name="T12" fmla="*/ 0 w 2559"/>
                <a:gd name="T13" fmla="*/ 0 h 1703"/>
                <a:gd name="T14" fmla="*/ 0 w 2559"/>
                <a:gd name="T15" fmla="*/ 0 h 1703"/>
                <a:gd name="T16" fmla="*/ 0 w 2559"/>
                <a:gd name="T17" fmla="*/ 0 h 1703"/>
                <a:gd name="T18" fmla="*/ 0 w 2559"/>
                <a:gd name="T19" fmla="*/ 0 h 1703"/>
                <a:gd name="T20" fmla="*/ 0 w 2559"/>
                <a:gd name="T21" fmla="*/ 0 h 1703"/>
                <a:gd name="T22" fmla="*/ 0 w 2559"/>
                <a:gd name="T23" fmla="*/ 0 h 1703"/>
                <a:gd name="T24" fmla="*/ 0 w 2559"/>
                <a:gd name="T25" fmla="*/ 0 h 1703"/>
                <a:gd name="T26" fmla="*/ 0 w 2559"/>
                <a:gd name="T27" fmla="*/ 0 h 1703"/>
                <a:gd name="T28" fmla="*/ 0 w 2559"/>
                <a:gd name="T29" fmla="*/ 0 h 1703"/>
                <a:gd name="T30" fmla="*/ 0 w 2559"/>
                <a:gd name="T31" fmla="*/ 0 h 1703"/>
                <a:gd name="T32" fmla="*/ 0 w 2559"/>
                <a:gd name="T33" fmla="*/ 0 h 1703"/>
                <a:gd name="T34" fmla="*/ 0 w 2559"/>
                <a:gd name="T35" fmla="*/ 0 h 1703"/>
                <a:gd name="T36" fmla="*/ 0 w 2559"/>
                <a:gd name="T37" fmla="*/ 0 h 1703"/>
                <a:gd name="T38" fmla="*/ 0 w 2559"/>
                <a:gd name="T39" fmla="*/ 0 h 1703"/>
                <a:gd name="T40" fmla="*/ 0 w 2559"/>
                <a:gd name="T41" fmla="*/ 0 h 1703"/>
                <a:gd name="T42" fmla="*/ 0 w 2559"/>
                <a:gd name="T43" fmla="*/ 0 h 1703"/>
                <a:gd name="T44" fmla="*/ 0 w 2559"/>
                <a:gd name="T45" fmla="*/ 0 h 1703"/>
                <a:gd name="T46" fmla="*/ 0 w 2559"/>
                <a:gd name="T47" fmla="*/ 0 h 1703"/>
                <a:gd name="T48" fmla="*/ 0 w 2559"/>
                <a:gd name="T49" fmla="*/ 0 h 1703"/>
                <a:gd name="T50" fmla="*/ 0 w 2559"/>
                <a:gd name="T51" fmla="*/ 0 h 1703"/>
                <a:gd name="T52" fmla="*/ 0 w 2559"/>
                <a:gd name="T53" fmla="*/ 0 h 1703"/>
                <a:gd name="T54" fmla="*/ 0 w 2559"/>
                <a:gd name="T55" fmla="*/ 0 h 1703"/>
                <a:gd name="T56" fmla="*/ 0 w 2559"/>
                <a:gd name="T57" fmla="*/ 0 h 1703"/>
                <a:gd name="T58" fmla="*/ 0 w 2559"/>
                <a:gd name="T59" fmla="*/ 0 h 1703"/>
                <a:gd name="T60" fmla="*/ 0 w 2559"/>
                <a:gd name="T61" fmla="*/ 0 h 1703"/>
                <a:gd name="T62" fmla="*/ 0 w 2559"/>
                <a:gd name="T63" fmla="*/ 0 h 1703"/>
                <a:gd name="T64" fmla="*/ 0 w 2559"/>
                <a:gd name="T65" fmla="*/ 0 h 1703"/>
                <a:gd name="T66" fmla="*/ 0 w 2559"/>
                <a:gd name="T67" fmla="*/ 0 h 1703"/>
                <a:gd name="T68" fmla="*/ 0 w 2559"/>
                <a:gd name="T69" fmla="*/ 0 h 1703"/>
                <a:gd name="T70" fmla="*/ 0 w 2559"/>
                <a:gd name="T71" fmla="*/ 0 h 1703"/>
                <a:gd name="T72" fmla="*/ 0 w 2559"/>
                <a:gd name="T73" fmla="*/ 0 h 1703"/>
                <a:gd name="T74" fmla="*/ 0 w 2559"/>
                <a:gd name="T75" fmla="*/ 0 h 1703"/>
                <a:gd name="T76" fmla="*/ 0 w 2559"/>
                <a:gd name="T77" fmla="*/ 0 h 1703"/>
                <a:gd name="T78" fmla="*/ 0 w 2559"/>
                <a:gd name="T79" fmla="*/ 0 h 1703"/>
                <a:gd name="T80" fmla="*/ 0 w 2559"/>
                <a:gd name="T81" fmla="*/ 0 h 1703"/>
                <a:gd name="T82" fmla="*/ 0 w 2559"/>
                <a:gd name="T83" fmla="*/ 0 h 1703"/>
                <a:gd name="T84" fmla="*/ 0 w 2559"/>
                <a:gd name="T85" fmla="*/ 0 h 1703"/>
                <a:gd name="T86" fmla="*/ 0 w 2559"/>
                <a:gd name="T87" fmla="*/ 0 h 1703"/>
                <a:gd name="T88" fmla="*/ 0 w 2559"/>
                <a:gd name="T89" fmla="*/ 0 h 1703"/>
                <a:gd name="T90" fmla="*/ 0 w 2559"/>
                <a:gd name="T91" fmla="*/ 0 h 1703"/>
                <a:gd name="T92" fmla="*/ 0 w 2559"/>
                <a:gd name="T93" fmla="*/ 0 h 1703"/>
                <a:gd name="T94" fmla="*/ 0 w 2559"/>
                <a:gd name="T95" fmla="*/ 0 h 1703"/>
                <a:gd name="T96" fmla="*/ 0 w 2559"/>
                <a:gd name="T97" fmla="*/ 0 h 1703"/>
                <a:gd name="T98" fmla="*/ 0 w 2559"/>
                <a:gd name="T99" fmla="*/ 0 h 1703"/>
                <a:gd name="T100" fmla="*/ 0 w 2559"/>
                <a:gd name="T101" fmla="*/ 0 h 1703"/>
                <a:gd name="T102" fmla="*/ 0 w 2559"/>
                <a:gd name="T103" fmla="*/ 0 h 170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559"/>
                <a:gd name="T157" fmla="*/ 0 h 1703"/>
                <a:gd name="T158" fmla="*/ 2559 w 2559"/>
                <a:gd name="T159" fmla="*/ 1703 h 170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559" h="1703">
                  <a:moveTo>
                    <a:pt x="1584" y="87"/>
                  </a:moveTo>
                  <a:lnTo>
                    <a:pt x="1749" y="0"/>
                  </a:lnTo>
                  <a:lnTo>
                    <a:pt x="1878" y="48"/>
                  </a:lnTo>
                  <a:lnTo>
                    <a:pt x="1781" y="268"/>
                  </a:lnTo>
                  <a:lnTo>
                    <a:pt x="1800" y="365"/>
                  </a:lnTo>
                  <a:lnTo>
                    <a:pt x="1749" y="429"/>
                  </a:lnTo>
                  <a:lnTo>
                    <a:pt x="1807" y="542"/>
                  </a:lnTo>
                  <a:lnTo>
                    <a:pt x="1904" y="484"/>
                  </a:lnTo>
                  <a:lnTo>
                    <a:pt x="2059" y="590"/>
                  </a:lnTo>
                  <a:lnTo>
                    <a:pt x="2188" y="494"/>
                  </a:lnTo>
                  <a:lnTo>
                    <a:pt x="2233" y="323"/>
                  </a:lnTo>
                  <a:lnTo>
                    <a:pt x="2381" y="323"/>
                  </a:lnTo>
                  <a:lnTo>
                    <a:pt x="2388" y="210"/>
                  </a:lnTo>
                  <a:lnTo>
                    <a:pt x="2510" y="348"/>
                  </a:lnTo>
                  <a:lnTo>
                    <a:pt x="2523" y="510"/>
                  </a:lnTo>
                  <a:lnTo>
                    <a:pt x="2372" y="548"/>
                  </a:lnTo>
                  <a:lnTo>
                    <a:pt x="2436" y="662"/>
                  </a:lnTo>
                  <a:lnTo>
                    <a:pt x="2349" y="719"/>
                  </a:lnTo>
                  <a:lnTo>
                    <a:pt x="2349" y="855"/>
                  </a:lnTo>
                  <a:lnTo>
                    <a:pt x="2233" y="946"/>
                  </a:lnTo>
                  <a:lnTo>
                    <a:pt x="2275" y="993"/>
                  </a:lnTo>
                  <a:lnTo>
                    <a:pt x="2275" y="1220"/>
                  </a:lnTo>
                  <a:lnTo>
                    <a:pt x="2468" y="1243"/>
                  </a:lnTo>
                  <a:lnTo>
                    <a:pt x="2559" y="1468"/>
                  </a:lnTo>
                  <a:lnTo>
                    <a:pt x="2500" y="1623"/>
                  </a:lnTo>
                  <a:lnTo>
                    <a:pt x="1968" y="1703"/>
                  </a:lnTo>
                  <a:lnTo>
                    <a:pt x="1210" y="1090"/>
                  </a:lnTo>
                  <a:lnTo>
                    <a:pt x="1001" y="1123"/>
                  </a:lnTo>
                  <a:lnTo>
                    <a:pt x="674" y="1287"/>
                  </a:lnTo>
                  <a:lnTo>
                    <a:pt x="566" y="1139"/>
                  </a:lnTo>
                  <a:lnTo>
                    <a:pt x="555" y="1016"/>
                  </a:lnTo>
                  <a:lnTo>
                    <a:pt x="477" y="904"/>
                  </a:lnTo>
                  <a:lnTo>
                    <a:pt x="468" y="785"/>
                  </a:lnTo>
                  <a:lnTo>
                    <a:pt x="362" y="806"/>
                  </a:lnTo>
                  <a:lnTo>
                    <a:pt x="316" y="704"/>
                  </a:lnTo>
                  <a:lnTo>
                    <a:pt x="155" y="840"/>
                  </a:lnTo>
                  <a:lnTo>
                    <a:pt x="161" y="655"/>
                  </a:lnTo>
                  <a:lnTo>
                    <a:pt x="0" y="671"/>
                  </a:lnTo>
                  <a:lnTo>
                    <a:pt x="4" y="565"/>
                  </a:lnTo>
                  <a:lnTo>
                    <a:pt x="168" y="501"/>
                  </a:lnTo>
                  <a:lnTo>
                    <a:pt x="265" y="565"/>
                  </a:lnTo>
                  <a:lnTo>
                    <a:pt x="349" y="494"/>
                  </a:lnTo>
                  <a:lnTo>
                    <a:pt x="477" y="533"/>
                  </a:lnTo>
                  <a:lnTo>
                    <a:pt x="607" y="468"/>
                  </a:lnTo>
                  <a:lnTo>
                    <a:pt x="749" y="548"/>
                  </a:lnTo>
                  <a:lnTo>
                    <a:pt x="865" y="494"/>
                  </a:lnTo>
                  <a:lnTo>
                    <a:pt x="1001" y="510"/>
                  </a:lnTo>
                  <a:lnTo>
                    <a:pt x="1065" y="446"/>
                  </a:lnTo>
                  <a:lnTo>
                    <a:pt x="1253" y="338"/>
                  </a:lnTo>
                  <a:lnTo>
                    <a:pt x="1362" y="338"/>
                  </a:lnTo>
                  <a:lnTo>
                    <a:pt x="1414" y="187"/>
                  </a:lnTo>
                  <a:lnTo>
                    <a:pt x="1584" y="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14"/>
            <p:cNvSpPr>
              <a:spLocks noChangeAspect="1"/>
            </p:cNvSpPr>
            <p:nvPr/>
          </p:nvSpPr>
          <p:spPr bwMode="auto">
            <a:xfrm rot="815464">
              <a:off x="6481775" y="3800583"/>
              <a:ext cx="1096971" cy="1789045"/>
            </a:xfrm>
            <a:custGeom>
              <a:avLst/>
              <a:gdLst>
                <a:gd name="T0" fmla="*/ 0 w 2695"/>
                <a:gd name="T1" fmla="*/ 0 h 4363"/>
                <a:gd name="T2" fmla="*/ 0 w 2695"/>
                <a:gd name="T3" fmla="*/ 0 h 4363"/>
                <a:gd name="T4" fmla="*/ 0 w 2695"/>
                <a:gd name="T5" fmla="*/ 0 h 4363"/>
                <a:gd name="T6" fmla="*/ 0 w 2695"/>
                <a:gd name="T7" fmla="*/ 0 h 4363"/>
                <a:gd name="T8" fmla="*/ 0 w 2695"/>
                <a:gd name="T9" fmla="*/ 0 h 4363"/>
                <a:gd name="T10" fmla="*/ 0 w 2695"/>
                <a:gd name="T11" fmla="*/ 0 h 4363"/>
                <a:gd name="T12" fmla="*/ 0 w 2695"/>
                <a:gd name="T13" fmla="*/ 0 h 4363"/>
                <a:gd name="T14" fmla="*/ 0 w 2695"/>
                <a:gd name="T15" fmla="*/ 0 h 4363"/>
                <a:gd name="T16" fmla="*/ 0 w 2695"/>
                <a:gd name="T17" fmla="*/ 0 h 4363"/>
                <a:gd name="T18" fmla="*/ 0 w 2695"/>
                <a:gd name="T19" fmla="*/ 0 h 4363"/>
                <a:gd name="T20" fmla="*/ 0 w 2695"/>
                <a:gd name="T21" fmla="*/ 0 h 4363"/>
                <a:gd name="T22" fmla="*/ 0 w 2695"/>
                <a:gd name="T23" fmla="*/ 0 h 4363"/>
                <a:gd name="T24" fmla="*/ 0 w 2695"/>
                <a:gd name="T25" fmla="*/ 0 h 4363"/>
                <a:gd name="T26" fmla="*/ 0 w 2695"/>
                <a:gd name="T27" fmla="*/ 0 h 4363"/>
                <a:gd name="T28" fmla="*/ 0 w 2695"/>
                <a:gd name="T29" fmla="*/ 0 h 4363"/>
                <a:gd name="T30" fmla="*/ 0 w 2695"/>
                <a:gd name="T31" fmla="*/ 0 h 4363"/>
                <a:gd name="T32" fmla="*/ 0 w 2695"/>
                <a:gd name="T33" fmla="*/ 0 h 4363"/>
                <a:gd name="T34" fmla="*/ 0 w 2695"/>
                <a:gd name="T35" fmla="*/ 0 h 4363"/>
                <a:gd name="T36" fmla="*/ 0 w 2695"/>
                <a:gd name="T37" fmla="*/ 0 h 4363"/>
                <a:gd name="T38" fmla="*/ 0 w 2695"/>
                <a:gd name="T39" fmla="*/ 0 h 4363"/>
                <a:gd name="T40" fmla="*/ 0 w 2695"/>
                <a:gd name="T41" fmla="*/ 0 h 4363"/>
                <a:gd name="T42" fmla="*/ 0 w 2695"/>
                <a:gd name="T43" fmla="*/ 0 h 4363"/>
                <a:gd name="T44" fmla="*/ 0 w 2695"/>
                <a:gd name="T45" fmla="*/ 0 h 4363"/>
                <a:gd name="T46" fmla="*/ 0 w 2695"/>
                <a:gd name="T47" fmla="*/ 0 h 4363"/>
                <a:gd name="T48" fmla="*/ 0 w 2695"/>
                <a:gd name="T49" fmla="*/ 0 h 4363"/>
                <a:gd name="T50" fmla="*/ 0 w 2695"/>
                <a:gd name="T51" fmla="*/ 0 h 4363"/>
                <a:gd name="T52" fmla="*/ 0 w 2695"/>
                <a:gd name="T53" fmla="*/ 0 h 4363"/>
                <a:gd name="T54" fmla="*/ 0 w 2695"/>
                <a:gd name="T55" fmla="*/ 0 h 4363"/>
                <a:gd name="T56" fmla="*/ 0 w 2695"/>
                <a:gd name="T57" fmla="*/ 0 h 4363"/>
                <a:gd name="T58" fmla="*/ 0 w 2695"/>
                <a:gd name="T59" fmla="*/ 0 h 4363"/>
                <a:gd name="T60" fmla="*/ 0 w 2695"/>
                <a:gd name="T61" fmla="*/ 0 h 4363"/>
                <a:gd name="T62" fmla="*/ 0 w 2695"/>
                <a:gd name="T63" fmla="*/ 0 h 4363"/>
                <a:gd name="T64" fmla="*/ 0 w 2695"/>
                <a:gd name="T65" fmla="*/ 0 h 4363"/>
                <a:gd name="T66" fmla="*/ 0 w 2695"/>
                <a:gd name="T67" fmla="*/ 0 h 4363"/>
                <a:gd name="T68" fmla="*/ 0 w 2695"/>
                <a:gd name="T69" fmla="*/ 0 h 4363"/>
                <a:gd name="T70" fmla="*/ 0 w 2695"/>
                <a:gd name="T71" fmla="*/ 0 h 4363"/>
                <a:gd name="T72" fmla="*/ 0 w 2695"/>
                <a:gd name="T73" fmla="*/ 0 h 4363"/>
                <a:gd name="T74" fmla="*/ 0 w 2695"/>
                <a:gd name="T75" fmla="*/ 0 h 4363"/>
                <a:gd name="T76" fmla="*/ 0 w 2695"/>
                <a:gd name="T77" fmla="*/ 0 h 4363"/>
                <a:gd name="T78" fmla="*/ 0 w 2695"/>
                <a:gd name="T79" fmla="*/ 0 h 4363"/>
                <a:gd name="T80" fmla="*/ 0 w 2695"/>
                <a:gd name="T81" fmla="*/ 0 h 4363"/>
                <a:gd name="T82" fmla="*/ 0 w 2695"/>
                <a:gd name="T83" fmla="*/ 0 h 4363"/>
                <a:gd name="T84" fmla="*/ 0 w 2695"/>
                <a:gd name="T85" fmla="*/ 0 h 4363"/>
                <a:gd name="T86" fmla="*/ 0 w 2695"/>
                <a:gd name="T87" fmla="*/ 0 h 4363"/>
                <a:gd name="T88" fmla="*/ 0 w 2695"/>
                <a:gd name="T89" fmla="*/ 0 h 4363"/>
                <a:gd name="T90" fmla="*/ 0 w 2695"/>
                <a:gd name="T91" fmla="*/ 0 h 436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695"/>
                <a:gd name="T139" fmla="*/ 0 h 4363"/>
                <a:gd name="T140" fmla="*/ 2695 w 2695"/>
                <a:gd name="T141" fmla="*/ 4363 h 436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695" h="4363">
                  <a:moveTo>
                    <a:pt x="1959" y="3983"/>
                  </a:moveTo>
                  <a:lnTo>
                    <a:pt x="1904" y="3905"/>
                  </a:lnTo>
                  <a:lnTo>
                    <a:pt x="1711" y="4066"/>
                  </a:lnTo>
                  <a:lnTo>
                    <a:pt x="1694" y="4195"/>
                  </a:lnTo>
                  <a:lnTo>
                    <a:pt x="1469" y="4363"/>
                  </a:lnTo>
                  <a:lnTo>
                    <a:pt x="1213" y="4166"/>
                  </a:lnTo>
                  <a:lnTo>
                    <a:pt x="1272" y="4011"/>
                  </a:lnTo>
                  <a:lnTo>
                    <a:pt x="1181" y="3786"/>
                  </a:lnTo>
                  <a:lnTo>
                    <a:pt x="988" y="3763"/>
                  </a:lnTo>
                  <a:lnTo>
                    <a:pt x="988" y="3536"/>
                  </a:lnTo>
                  <a:lnTo>
                    <a:pt x="946" y="3489"/>
                  </a:lnTo>
                  <a:lnTo>
                    <a:pt x="1062" y="3398"/>
                  </a:lnTo>
                  <a:lnTo>
                    <a:pt x="1062" y="3262"/>
                  </a:lnTo>
                  <a:lnTo>
                    <a:pt x="1149" y="3205"/>
                  </a:lnTo>
                  <a:lnTo>
                    <a:pt x="1085" y="3091"/>
                  </a:lnTo>
                  <a:lnTo>
                    <a:pt x="1236" y="3053"/>
                  </a:lnTo>
                  <a:lnTo>
                    <a:pt x="1223" y="2891"/>
                  </a:lnTo>
                  <a:lnTo>
                    <a:pt x="1101" y="2753"/>
                  </a:lnTo>
                  <a:lnTo>
                    <a:pt x="1094" y="2866"/>
                  </a:lnTo>
                  <a:lnTo>
                    <a:pt x="946" y="2866"/>
                  </a:lnTo>
                  <a:lnTo>
                    <a:pt x="901" y="3037"/>
                  </a:lnTo>
                  <a:lnTo>
                    <a:pt x="772" y="3133"/>
                  </a:lnTo>
                  <a:lnTo>
                    <a:pt x="617" y="3027"/>
                  </a:lnTo>
                  <a:lnTo>
                    <a:pt x="520" y="3085"/>
                  </a:lnTo>
                  <a:lnTo>
                    <a:pt x="462" y="2972"/>
                  </a:lnTo>
                  <a:lnTo>
                    <a:pt x="513" y="2908"/>
                  </a:lnTo>
                  <a:lnTo>
                    <a:pt x="494" y="2811"/>
                  </a:lnTo>
                  <a:lnTo>
                    <a:pt x="591" y="2591"/>
                  </a:lnTo>
                  <a:lnTo>
                    <a:pt x="462" y="2543"/>
                  </a:lnTo>
                  <a:lnTo>
                    <a:pt x="297" y="2630"/>
                  </a:lnTo>
                  <a:lnTo>
                    <a:pt x="227" y="2485"/>
                  </a:lnTo>
                  <a:lnTo>
                    <a:pt x="259" y="2308"/>
                  </a:lnTo>
                  <a:lnTo>
                    <a:pt x="146" y="2308"/>
                  </a:lnTo>
                  <a:lnTo>
                    <a:pt x="146" y="2130"/>
                  </a:lnTo>
                  <a:lnTo>
                    <a:pt x="32" y="2050"/>
                  </a:lnTo>
                  <a:lnTo>
                    <a:pt x="81" y="1936"/>
                  </a:lnTo>
                  <a:lnTo>
                    <a:pt x="0" y="1647"/>
                  </a:lnTo>
                  <a:lnTo>
                    <a:pt x="275" y="1533"/>
                  </a:lnTo>
                  <a:lnTo>
                    <a:pt x="259" y="1388"/>
                  </a:lnTo>
                  <a:lnTo>
                    <a:pt x="371" y="1388"/>
                  </a:lnTo>
                  <a:lnTo>
                    <a:pt x="485" y="1162"/>
                  </a:lnTo>
                  <a:lnTo>
                    <a:pt x="307" y="839"/>
                  </a:lnTo>
                  <a:lnTo>
                    <a:pt x="356" y="613"/>
                  </a:lnTo>
                  <a:lnTo>
                    <a:pt x="242" y="501"/>
                  </a:lnTo>
                  <a:lnTo>
                    <a:pt x="259" y="339"/>
                  </a:lnTo>
                  <a:lnTo>
                    <a:pt x="420" y="388"/>
                  </a:lnTo>
                  <a:lnTo>
                    <a:pt x="549" y="291"/>
                  </a:lnTo>
                  <a:lnTo>
                    <a:pt x="727" y="242"/>
                  </a:lnTo>
                  <a:lnTo>
                    <a:pt x="704" y="132"/>
                  </a:lnTo>
                  <a:lnTo>
                    <a:pt x="856" y="0"/>
                  </a:lnTo>
                  <a:lnTo>
                    <a:pt x="1065" y="130"/>
                  </a:lnTo>
                  <a:lnTo>
                    <a:pt x="1098" y="388"/>
                  </a:lnTo>
                  <a:lnTo>
                    <a:pt x="1211" y="307"/>
                  </a:lnTo>
                  <a:lnTo>
                    <a:pt x="1388" y="323"/>
                  </a:lnTo>
                  <a:lnTo>
                    <a:pt x="1404" y="433"/>
                  </a:lnTo>
                  <a:lnTo>
                    <a:pt x="1372" y="468"/>
                  </a:lnTo>
                  <a:lnTo>
                    <a:pt x="1355" y="566"/>
                  </a:lnTo>
                  <a:lnTo>
                    <a:pt x="1275" y="566"/>
                  </a:lnTo>
                  <a:lnTo>
                    <a:pt x="1017" y="888"/>
                  </a:lnTo>
                  <a:lnTo>
                    <a:pt x="1017" y="1275"/>
                  </a:lnTo>
                  <a:lnTo>
                    <a:pt x="1081" y="1420"/>
                  </a:lnTo>
                  <a:lnTo>
                    <a:pt x="1017" y="2018"/>
                  </a:lnTo>
                  <a:lnTo>
                    <a:pt x="904" y="2421"/>
                  </a:lnTo>
                  <a:lnTo>
                    <a:pt x="1113" y="2421"/>
                  </a:lnTo>
                  <a:lnTo>
                    <a:pt x="1211" y="2340"/>
                  </a:lnTo>
                  <a:lnTo>
                    <a:pt x="1259" y="2518"/>
                  </a:lnTo>
                  <a:lnTo>
                    <a:pt x="1372" y="2485"/>
                  </a:lnTo>
                  <a:lnTo>
                    <a:pt x="1308" y="2356"/>
                  </a:lnTo>
                  <a:lnTo>
                    <a:pt x="1501" y="2436"/>
                  </a:lnTo>
                  <a:lnTo>
                    <a:pt x="1501" y="2291"/>
                  </a:lnTo>
                  <a:lnTo>
                    <a:pt x="1436" y="2211"/>
                  </a:lnTo>
                  <a:lnTo>
                    <a:pt x="1630" y="2082"/>
                  </a:lnTo>
                  <a:lnTo>
                    <a:pt x="1968" y="2194"/>
                  </a:lnTo>
                  <a:lnTo>
                    <a:pt x="2211" y="2485"/>
                  </a:lnTo>
                  <a:lnTo>
                    <a:pt x="2194" y="2614"/>
                  </a:lnTo>
                  <a:lnTo>
                    <a:pt x="2565" y="3131"/>
                  </a:lnTo>
                  <a:lnTo>
                    <a:pt x="2695" y="3307"/>
                  </a:lnTo>
                  <a:lnTo>
                    <a:pt x="2663" y="3624"/>
                  </a:lnTo>
                  <a:lnTo>
                    <a:pt x="2565" y="3614"/>
                  </a:lnTo>
                  <a:lnTo>
                    <a:pt x="2459" y="3485"/>
                  </a:lnTo>
                  <a:lnTo>
                    <a:pt x="2339" y="3576"/>
                  </a:lnTo>
                  <a:lnTo>
                    <a:pt x="2404" y="3656"/>
                  </a:lnTo>
                  <a:lnTo>
                    <a:pt x="2517" y="3695"/>
                  </a:lnTo>
                  <a:lnTo>
                    <a:pt x="2523" y="3775"/>
                  </a:lnTo>
                  <a:lnTo>
                    <a:pt x="2426" y="3856"/>
                  </a:lnTo>
                  <a:lnTo>
                    <a:pt x="2459" y="3985"/>
                  </a:lnTo>
                  <a:lnTo>
                    <a:pt x="2249" y="4108"/>
                  </a:lnTo>
                  <a:lnTo>
                    <a:pt x="2120" y="4125"/>
                  </a:lnTo>
                  <a:lnTo>
                    <a:pt x="2137" y="4276"/>
                  </a:lnTo>
                  <a:lnTo>
                    <a:pt x="2042" y="4279"/>
                  </a:lnTo>
                  <a:lnTo>
                    <a:pt x="1968" y="4131"/>
                  </a:lnTo>
                  <a:lnTo>
                    <a:pt x="2017" y="4066"/>
                  </a:lnTo>
                  <a:lnTo>
                    <a:pt x="1959" y="398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5"/>
            <p:cNvSpPr>
              <a:spLocks noChangeAspect="1"/>
            </p:cNvSpPr>
            <p:nvPr/>
          </p:nvSpPr>
          <p:spPr bwMode="auto">
            <a:xfrm rot="815464">
              <a:off x="6831027" y="5381673"/>
              <a:ext cx="285752" cy="74610"/>
            </a:xfrm>
            <a:custGeom>
              <a:avLst/>
              <a:gdLst>
                <a:gd name="T0" fmla="*/ 0 w 704"/>
                <a:gd name="T1" fmla="*/ 0 h 177"/>
                <a:gd name="T2" fmla="*/ 0 w 704"/>
                <a:gd name="T3" fmla="*/ 0 h 177"/>
                <a:gd name="T4" fmla="*/ 0 w 704"/>
                <a:gd name="T5" fmla="*/ 0 h 177"/>
                <a:gd name="T6" fmla="*/ 0 w 704"/>
                <a:gd name="T7" fmla="*/ 0 h 177"/>
                <a:gd name="T8" fmla="*/ 0 w 704"/>
                <a:gd name="T9" fmla="*/ 0 h 177"/>
                <a:gd name="T10" fmla="*/ 0 w 704"/>
                <a:gd name="T11" fmla="*/ 0 h 177"/>
                <a:gd name="T12" fmla="*/ 0 w 704"/>
                <a:gd name="T13" fmla="*/ 0 h 177"/>
                <a:gd name="T14" fmla="*/ 0 w 704"/>
                <a:gd name="T15" fmla="*/ 0 h 177"/>
                <a:gd name="T16" fmla="*/ 0 w 704"/>
                <a:gd name="T17" fmla="*/ 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04"/>
                <a:gd name="T28" fmla="*/ 0 h 177"/>
                <a:gd name="T29" fmla="*/ 704 w 704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04" h="177">
                  <a:moveTo>
                    <a:pt x="687" y="149"/>
                  </a:moveTo>
                  <a:lnTo>
                    <a:pt x="704" y="103"/>
                  </a:lnTo>
                  <a:lnTo>
                    <a:pt x="655" y="0"/>
                  </a:lnTo>
                  <a:lnTo>
                    <a:pt x="568" y="0"/>
                  </a:lnTo>
                  <a:lnTo>
                    <a:pt x="445" y="54"/>
                  </a:lnTo>
                  <a:lnTo>
                    <a:pt x="284" y="7"/>
                  </a:lnTo>
                  <a:lnTo>
                    <a:pt x="148" y="64"/>
                  </a:lnTo>
                  <a:lnTo>
                    <a:pt x="0" y="177"/>
                  </a:lnTo>
                  <a:lnTo>
                    <a:pt x="687" y="1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6"/>
            <p:cNvSpPr>
              <a:spLocks noChangeAspect="1"/>
            </p:cNvSpPr>
            <p:nvPr/>
          </p:nvSpPr>
          <p:spPr bwMode="auto">
            <a:xfrm rot="815464">
              <a:off x="5292727" y="4680024"/>
              <a:ext cx="773119" cy="1125495"/>
            </a:xfrm>
            <a:custGeom>
              <a:avLst/>
              <a:gdLst>
                <a:gd name="T0" fmla="*/ 0 w 1897"/>
                <a:gd name="T1" fmla="*/ 0 h 2752"/>
                <a:gd name="T2" fmla="*/ 0 w 1897"/>
                <a:gd name="T3" fmla="*/ 0 h 2752"/>
                <a:gd name="T4" fmla="*/ 0 w 1897"/>
                <a:gd name="T5" fmla="*/ 0 h 2752"/>
                <a:gd name="T6" fmla="*/ 0 w 1897"/>
                <a:gd name="T7" fmla="*/ 0 h 2752"/>
                <a:gd name="T8" fmla="*/ 0 w 1897"/>
                <a:gd name="T9" fmla="*/ 0 h 2752"/>
                <a:gd name="T10" fmla="*/ 0 w 1897"/>
                <a:gd name="T11" fmla="*/ 0 h 2752"/>
                <a:gd name="T12" fmla="*/ 0 w 1897"/>
                <a:gd name="T13" fmla="*/ 0 h 2752"/>
                <a:gd name="T14" fmla="*/ 0 w 1897"/>
                <a:gd name="T15" fmla="*/ 0 h 2752"/>
                <a:gd name="T16" fmla="*/ 0 w 1897"/>
                <a:gd name="T17" fmla="*/ 0 h 2752"/>
                <a:gd name="T18" fmla="*/ 0 w 1897"/>
                <a:gd name="T19" fmla="*/ 0 h 2752"/>
                <a:gd name="T20" fmla="*/ 0 w 1897"/>
                <a:gd name="T21" fmla="*/ 0 h 2752"/>
                <a:gd name="T22" fmla="*/ 0 w 1897"/>
                <a:gd name="T23" fmla="*/ 0 h 2752"/>
                <a:gd name="T24" fmla="*/ 0 w 1897"/>
                <a:gd name="T25" fmla="*/ 0 h 2752"/>
                <a:gd name="T26" fmla="*/ 0 w 1897"/>
                <a:gd name="T27" fmla="*/ 0 h 2752"/>
                <a:gd name="T28" fmla="*/ 0 w 1897"/>
                <a:gd name="T29" fmla="*/ 0 h 2752"/>
                <a:gd name="T30" fmla="*/ 0 w 1897"/>
                <a:gd name="T31" fmla="*/ 0 h 2752"/>
                <a:gd name="T32" fmla="*/ 0 w 1897"/>
                <a:gd name="T33" fmla="*/ 0 h 2752"/>
                <a:gd name="T34" fmla="*/ 0 w 1897"/>
                <a:gd name="T35" fmla="*/ 0 h 2752"/>
                <a:gd name="T36" fmla="*/ 0 w 1897"/>
                <a:gd name="T37" fmla="*/ 0 h 2752"/>
                <a:gd name="T38" fmla="*/ 0 w 1897"/>
                <a:gd name="T39" fmla="*/ 0 h 2752"/>
                <a:gd name="T40" fmla="*/ 0 w 1897"/>
                <a:gd name="T41" fmla="*/ 0 h 2752"/>
                <a:gd name="T42" fmla="*/ 0 w 1897"/>
                <a:gd name="T43" fmla="*/ 0 h 2752"/>
                <a:gd name="T44" fmla="*/ 0 w 1897"/>
                <a:gd name="T45" fmla="*/ 0 h 2752"/>
                <a:gd name="T46" fmla="*/ 0 w 1897"/>
                <a:gd name="T47" fmla="*/ 0 h 2752"/>
                <a:gd name="T48" fmla="*/ 0 w 1897"/>
                <a:gd name="T49" fmla="*/ 0 h 2752"/>
                <a:gd name="T50" fmla="*/ 0 w 1897"/>
                <a:gd name="T51" fmla="*/ 0 h 2752"/>
                <a:gd name="T52" fmla="*/ 0 w 1897"/>
                <a:gd name="T53" fmla="*/ 0 h 2752"/>
                <a:gd name="T54" fmla="*/ 0 w 1897"/>
                <a:gd name="T55" fmla="*/ 0 h 2752"/>
                <a:gd name="T56" fmla="*/ 0 w 1897"/>
                <a:gd name="T57" fmla="*/ 0 h 2752"/>
                <a:gd name="T58" fmla="*/ 0 w 1897"/>
                <a:gd name="T59" fmla="*/ 0 h 2752"/>
                <a:gd name="T60" fmla="*/ 0 w 1897"/>
                <a:gd name="T61" fmla="*/ 0 h 2752"/>
                <a:gd name="T62" fmla="*/ 0 w 1897"/>
                <a:gd name="T63" fmla="*/ 0 h 2752"/>
                <a:gd name="T64" fmla="*/ 0 w 1897"/>
                <a:gd name="T65" fmla="*/ 0 h 2752"/>
                <a:gd name="T66" fmla="*/ 0 w 1897"/>
                <a:gd name="T67" fmla="*/ 0 h 2752"/>
                <a:gd name="T68" fmla="*/ 0 w 1897"/>
                <a:gd name="T69" fmla="*/ 0 h 2752"/>
                <a:gd name="T70" fmla="*/ 0 w 1897"/>
                <a:gd name="T71" fmla="*/ 0 h 2752"/>
                <a:gd name="T72" fmla="*/ 0 w 1897"/>
                <a:gd name="T73" fmla="*/ 0 h 2752"/>
                <a:gd name="T74" fmla="*/ 0 w 1897"/>
                <a:gd name="T75" fmla="*/ 0 h 2752"/>
                <a:gd name="T76" fmla="*/ 0 w 1897"/>
                <a:gd name="T77" fmla="*/ 0 h 2752"/>
                <a:gd name="T78" fmla="*/ 0 w 1897"/>
                <a:gd name="T79" fmla="*/ 0 h 2752"/>
                <a:gd name="T80" fmla="*/ 0 w 1897"/>
                <a:gd name="T81" fmla="*/ 0 h 2752"/>
                <a:gd name="T82" fmla="*/ 0 w 1897"/>
                <a:gd name="T83" fmla="*/ 0 h 2752"/>
                <a:gd name="T84" fmla="*/ 0 w 1897"/>
                <a:gd name="T85" fmla="*/ 0 h 2752"/>
                <a:gd name="T86" fmla="*/ 0 w 1897"/>
                <a:gd name="T87" fmla="*/ 0 h 2752"/>
                <a:gd name="T88" fmla="*/ 0 w 1897"/>
                <a:gd name="T89" fmla="*/ 0 h 2752"/>
                <a:gd name="T90" fmla="*/ 0 w 1897"/>
                <a:gd name="T91" fmla="*/ 0 h 2752"/>
                <a:gd name="T92" fmla="*/ 0 w 1897"/>
                <a:gd name="T93" fmla="*/ 0 h 2752"/>
                <a:gd name="T94" fmla="*/ 0 w 1897"/>
                <a:gd name="T95" fmla="*/ 0 h 2752"/>
                <a:gd name="T96" fmla="*/ 0 w 1897"/>
                <a:gd name="T97" fmla="*/ 0 h 2752"/>
                <a:gd name="T98" fmla="*/ 0 w 1897"/>
                <a:gd name="T99" fmla="*/ 0 h 2752"/>
                <a:gd name="T100" fmla="*/ 0 w 1897"/>
                <a:gd name="T101" fmla="*/ 0 h 2752"/>
                <a:gd name="T102" fmla="*/ 0 w 1897"/>
                <a:gd name="T103" fmla="*/ 0 h 2752"/>
                <a:gd name="T104" fmla="*/ 0 w 1897"/>
                <a:gd name="T105" fmla="*/ 0 h 2752"/>
                <a:gd name="T106" fmla="*/ 0 w 1897"/>
                <a:gd name="T107" fmla="*/ 0 h 2752"/>
                <a:gd name="T108" fmla="*/ 0 w 1897"/>
                <a:gd name="T109" fmla="*/ 0 h 2752"/>
                <a:gd name="T110" fmla="*/ 0 w 1897"/>
                <a:gd name="T111" fmla="*/ 0 h 2752"/>
                <a:gd name="T112" fmla="*/ 0 w 1897"/>
                <a:gd name="T113" fmla="*/ 0 h 2752"/>
                <a:gd name="T114" fmla="*/ 0 w 1897"/>
                <a:gd name="T115" fmla="*/ 0 h 275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897"/>
                <a:gd name="T175" fmla="*/ 0 h 2752"/>
                <a:gd name="T176" fmla="*/ 1897 w 1897"/>
                <a:gd name="T177" fmla="*/ 2752 h 275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897" h="2752">
                  <a:moveTo>
                    <a:pt x="0" y="2630"/>
                  </a:moveTo>
                  <a:lnTo>
                    <a:pt x="74" y="2639"/>
                  </a:lnTo>
                  <a:lnTo>
                    <a:pt x="123" y="2752"/>
                  </a:lnTo>
                  <a:lnTo>
                    <a:pt x="687" y="2639"/>
                  </a:lnTo>
                  <a:lnTo>
                    <a:pt x="897" y="2461"/>
                  </a:lnTo>
                  <a:lnTo>
                    <a:pt x="1123" y="2171"/>
                  </a:lnTo>
                  <a:lnTo>
                    <a:pt x="1316" y="2219"/>
                  </a:lnTo>
                  <a:lnTo>
                    <a:pt x="1490" y="2200"/>
                  </a:lnTo>
                  <a:lnTo>
                    <a:pt x="1736" y="2171"/>
                  </a:lnTo>
                  <a:lnTo>
                    <a:pt x="1881" y="1946"/>
                  </a:lnTo>
                  <a:lnTo>
                    <a:pt x="1832" y="1477"/>
                  </a:lnTo>
                  <a:lnTo>
                    <a:pt x="1897" y="1380"/>
                  </a:lnTo>
                  <a:lnTo>
                    <a:pt x="1832" y="1251"/>
                  </a:lnTo>
                  <a:lnTo>
                    <a:pt x="1751" y="1300"/>
                  </a:lnTo>
                  <a:lnTo>
                    <a:pt x="1704" y="1251"/>
                  </a:lnTo>
                  <a:lnTo>
                    <a:pt x="1893" y="964"/>
                  </a:lnTo>
                  <a:lnTo>
                    <a:pt x="1785" y="816"/>
                  </a:lnTo>
                  <a:lnTo>
                    <a:pt x="1774" y="693"/>
                  </a:lnTo>
                  <a:lnTo>
                    <a:pt x="1696" y="581"/>
                  </a:lnTo>
                  <a:lnTo>
                    <a:pt x="1687" y="462"/>
                  </a:lnTo>
                  <a:lnTo>
                    <a:pt x="1581" y="483"/>
                  </a:lnTo>
                  <a:lnTo>
                    <a:pt x="1535" y="381"/>
                  </a:lnTo>
                  <a:lnTo>
                    <a:pt x="1374" y="517"/>
                  </a:lnTo>
                  <a:lnTo>
                    <a:pt x="1380" y="332"/>
                  </a:lnTo>
                  <a:lnTo>
                    <a:pt x="1219" y="348"/>
                  </a:lnTo>
                  <a:lnTo>
                    <a:pt x="1223" y="242"/>
                  </a:lnTo>
                  <a:lnTo>
                    <a:pt x="1107" y="145"/>
                  </a:lnTo>
                  <a:lnTo>
                    <a:pt x="1000" y="80"/>
                  </a:lnTo>
                  <a:lnTo>
                    <a:pt x="968" y="0"/>
                  </a:lnTo>
                  <a:lnTo>
                    <a:pt x="807" y="64"/>
                  </a:lnTo>
                  <a:lnTo>
                    <a:pt x="793" y="235"/>
                  </a:lnTo>
                  <a:lnTo>
                    <a:pt x="913" y="322"/>
                  </a:lnTo>
                  <a:lnTo>
                    <a:pt x="913" y="435"/>
                  </a:lnTo>
                  <a:lnTo>
                    <a:pt x="801" y="517"/>
                  </a:lnTo>
                  <a:lnTo>
                    <a:pt x="655" y="509"/>
                  </a:lnTo>
                  <a:lnTo>
                    <a:pt x="687" y="606"/>
                  </a:lnTo>
                  <a:lnTo>
                    <a:pt x="801" y="703"/>
                  </a:lnTo>
                  <a:lnTo>
                    <a:pt x="865" y="839"/>
                  </a:lnTo>
                  <a:lnTo>
                    <a:pt x="1000" y="880"/>
                  </a:lnTo>
                  <a:lnTo>
                    <a:pt x="1009" y="1026"/>
                  </a:lnTo>
                  <a:lnTo>
                    <a:pt x="954" y="1041"/>
                  </a:lnTo>
                  <a:lnTo>
                    <a:pt x="826" y="1274"/>
                  </a:lnTo>
                  <a:lnTo>
                    <a:pt x="710" y="1403"/>
                  </a:lnTo>
                  <a:lnTo>
                    <a:pt x="710" y="1494"/>
                  </a:lnTo>
                  <a:lnTo>
                    <a:pt x="839" y="1509"/>
                  </a:lnTo>
                  <a:lnTo>
                    <a:pt x="826" y="1623"/>
                  </a:lnTo>
                  <a:lnTo>
                    <a:pt x="645" y="1823"/>
                  </a:lnTo>
                  <a:lnTo>
                    <a:pt x="581" y="1823"/>
                  </a:lnTo>
                  <a:lnTo>
                    <a:pt x="471" y="1984"/>
                  </a:lnTo>
                  <a:lnTo>
                    <a:pt x="381" y="2130"/>
                  </a:lnTo>
                  <a:lnTo>
                    <a:pt x="252" y="2130"/>
                  </a:lnTo>
                  <a:lnTo>
                    <a:pt x="220" y="2177"/>
                  </a:lnTo>
                  <a:lnTo>
                    <a:pt x="51" y="2171"/>
                  </a:lnTo>
                  <a:lnTo>
                    <a:pt x="42" y="2429"/>
                  </a:lnTo>
                  <a:lnTo>
                    <a:pt x="106" y="2446"/>
                  </a:lnTo>
                  <a:lnTo>
                    <a:pt x="148" y="2510"/>
                  </a:lnTo>
                  <a:lnTo>
                    <a:pt x="10" y="2581"/>
                  </a:lnTo>
                  <a:lnTo>
                    <a:pt x="0" y="26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7"/>
            <p:cNvSpPr>
              <a:spLocks noChangeAspect="1"/>
            </p:cNvSpPr>
            <p:nvPr/>
          </p:nvSpPr>
          <p:spPr bwMode="auto">
            <a:xfrm rot="815464">
              <a:off x="4652960" y="4718123"/>
              <a:ext cx="1049345" cy="952464"/>
            </a:xfrm>
            <a:custGeom>
              <a:avLst/>
              <a:gdLst>
                <a:gd name="T0" fmla="*/ 0 w 2564"/>
                <a:gd name="T1" fmla="*/ 0 h 2324"/>
                <a:gd name="T2" fmla="*/ 0 w 2564"/>
                <a:gd name="T3" fmla="*/ 0 h 2324"/>
                <a:gd name="T4" fmla="*/ 0 w 2564"/>
                <a:gd name="T5" fmla="*/ 0 h 2324"/>
                <a:gd name="T6" fmla="*/ 0 w 2564"/>
                <a:gd name="T7" fmla="*/ 0 h 2324"/>
                <a:gd name="T8" fmla="*/ 0 w 2564"/>
                <a:gd name="T9" fmla="*/ 0 h 2324"/>
                <a:gd name="T10" fmla="*/ 0 w 2564"/>
                <a:gd name="T11" fmla="*/ 0 h 2324"/>
                <a:gd name="T12" fmla="*/ 0 w 2564"/>
                <a:gd name="T13" fmla="*/ 0 h 2324"/>
                <a:gd name="T14" fmla="*/ 0 w 2564"/>
                <a:gd name="T15" fmla="*/ 0 h 2324"/>
                <a:gd name="T16" fmla="*/ 0 w 2564"/>
                <a:gd name="T17" fmla="*/ 0 h 2324"/>
                <a:gd name="T18" fmla="*/ 0 w 2564"/>
                <a:gd name="T19" fmla="*/ 0 h 2324"/>
                <a:gd name="T20" fmla="*/ 0 w 2564"/>
                <a:gd name="T21" fmla="*/ 0 h 2324"/>
                <a:gd name="T22" fmla="*/ 0 w 2564"/>
                <a:gd name="T23" fmla="*/ 0 h 2324"/>
                <a:gd name="T24" fmla="*/ 0 w 2564"/>
                <a:gd name="T25" fmla="*/ 0 h 2324"/>
                <a:gd name="T26" fmla="*/ 0 w 2564"/>
                <a:gd name="T27" fmla="*/ 0 h 2324"/>
                <a:gd name="T28" fmla="*/ 0 w 2564"/>
                <a:gd name="T29" fmla="*/ 0 h 2324"/>
                <a:gd name="T30" fmla="*/ 0 w 2564"/>
                <a:gd name="T31" fmla="*/ 0 h 2324"/>
                <a:gd name="T32" fmla="*/ 0 w 2564"/>
                <a:gd name="T33" fmla="*/ 0 h 2324"/>
                <a:gd name="T34" fmla="*/ 0 w 2564"/>
                <a:gd name="T35" fmla="*/ 0 h 2324"/>
                <a:gd name="T36" fmla="*/ 0 w 2564"/>
                <a:gd name="T37" fmla="*/ 0 h 2324"/>
                <a:gd name="T38" fmla="*/ 0 w 2564"/>
                <a:gd name="T39" fmla="*/ 0 h 2324"/>
                <a:gd name="T40" fmla="*/ 0 w 2564"/>
                <a:gd name="T41" fmla="*/ 0 h 2324"/>
                <a:gd name="T42" fmla="*/ 0 w 2564"/>
                <a:gd name="T43" fmla="*/ 0 h 2324"/>
                <a:gd name="T44" fmla="*/ 0 w 2564"/>
                <a:gd name="T45" fmla="*/ 0 h 2324"/>
                <a:gd name="T46" fmla="*/ 0 w 2564"/>
                <a:gd name="T47" fmla="*/ 0 h 2324"/>
                <a:gd name="T48" fmla="*/ 0 w 2564"/>
                <a:gd name="T49" fmla="*/ 0 h 2324"/>
                <a:gd name="T50" fmla="*/ 0 w 2564"/>
                <a:gd name="T51" fmla="*/ 0 h 2324"/>
                <a:gd name="T52" fmla="*/ 0 w 2564"/>
                <a:gd name="T53" fmla="*/ 0 h 2324"/>
                <a:gd name="T54" fmla="*/ 0 w 2564"/>
                <a:gd name="T55" fmla="*/ 0 h 2324"/>
                <a:gd name="T56" fmla="*/ 0 w 2564"/>
                <a:gd name="T57" fmla="*/ 0 h 2324"/>
                <a:gd name="T58" fmla="*/ 0 w 2564"/>
                <a:gd name="T59" fmla="*/ 0 h 2324"/>
                <a:gd name="T60" fmla="*/ 0 w 2564"/>
                <a:gd name="T61" fmla="*/ 0 h 2324"/>
                <a:gd name="T62" fmla="*/ 0 w 2564"/>
                <a:gd name="T63" fmla="*/ 0 h 2324"/>
                <a:gd name="T64" fmla="*/ 0 w 2564"/>
                <a:gd name="T65" fmla="*/ 0 h 2324"/>
                <a:gd name="T66" fmla="*/ 0 w 2564"/>
                <a:gd name="T67" fmla="*/ 0 h 2324"/>
                <a:gd name="T68" fmla="*/ 0 w 2564"/>
                <a:gd name="T69" fmla="*/ 0 h 2324"/>
                <a:gd name="T70" fmla="*/ 0 w 2564"/>
                <a:gd name="T71" fmla="*/ 0 h 2324"/>
                <a:gd name="T72" fmla="*/ 0 w 2564"/>
                <a:gd name="T73" fmla="*/ 0 h 2324"/>
                <a:gd name="T74" fmla="*/ 0 w 2564"/>
                <a:gd name="T75" fmla="*/ 0 h 2324"/>
                <a:gd name="T76" fmla="*/ 0 w 2564"/>
                <a:gd name="T77" fmla="*/ 0 h 2324"/>
                <a:gd name="T78" fmla="*/ 0 w 2564"/>
                <a:gd name="T79" fmla="*/ 0 h 2324"/>
                <a:gd name="T80" fmla="*/ 0 w 2564"/>
                <a:gd name="T81" fmla="*/ 0 h 2324"/>
                <a:gd name="T82" fmla="*/ 0 w 2564"/>
                <a:gd name="T83" fmla="*/ 0 h 2324"/>
                <a:gd name="T84" fmla="*/ 0 w 2564"/>
                <a:gd name="T85" fmla="*/ 0 h 2324"/>
                <a:gd name="T86" fmla="*/ 0 w 2564"/>
                <a:gd name="T87" fmla="*/ 0 h 2324"/>
                <a:gd name="T88" fmla="*/ 0 w 2564"/>
                <a:gd name="T89" fmla="*/ 0 h 2324"/>
                <a:gd name="T90" fmla="*/ 0 w 2564"/>
                <a:gd name="T91" fmla="*/ 0 h 2324"/>
                <a:gd name="T92" fmla="*/ 0 w 2564"/>
                <a:gd name="T93" fmla="*/ 0 h 2324"/>
                <a:gd name="T94" fmla="*/ 0 w 2564"/>
                <a:gd name="T95" fmla="*/ 0 h 2324"/>
                <a:gd name="T96" fmla="*/ 0 w 2564"/>
                <a:gd name="T97" fmla="*/ 0 h 2324"/>
                <a:gd name="T98" fmla="*/ 0 w 2564"/>
                <a:gd name="T99" fmla="*/ 0 h 2324"/>
                <a:gd name="T100" fmla="*/ 0 w 2564"/>
                <a:gd name="T101" fmla="*/ 0 h 2324"/>
                <a:gd name="T102" fmla="*/ 0 w 2564"/>
                <a:gd name="T103" fmla="*/ 0 h 2324"/>
                <a:gd name="T104" fmla="*/ 0 w 2564"/>
                <a:gd name="T105" fmla="*/ 0 h 2324"/>
                <a:gd name="T106" fmla="*/ 0 w 2564"/>
                <a:gd name="T107" fmla="*/ 0 h 2324"/>
                <a:gd name="T108" fmla="*/ 0 w 2564"/>
                <a:gd name="T109" fmla="*/ 0 h 2324"/>
                <a:gd name="T110" fmla="*/ 0 w 2564"/>
                <a:gd name="T111" fmla="*/ 0 h 2324"/>
                <a:gd name="T112" fmla="*/ 0 w 2564"/>
                <a:gd name="T113" fmla="*/ 0 h 2324"/>
                <a:gd name="T114" fmla="*/ 0 w 2564"/>
                <a:gd name="T115" fmla="*/ 0 h 2324"/>
                <a:gd name="T116" fmla="*/ 0 w 2564"/>
                <a:gd name="T117" fmla="*/ 0 h 2324"/>
                <a:gd name="T118" fmla="*/ 0 w 2564"/>
                <a:gd name="T119" fmla="*/ 0 h 2324"/>
                <a:gd name="T120" fmla="*/ 0 w 2564"/>
                <a:gd name="T121" fmla="*/ 0 h 2324"/>
                <a:gd name="T122" fmla="*/ 0 w 2564"/>
                <a:gd name="T123" fmla="*/ 0 h 23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564"/>
                <a:gd name="T187" fmla="*/ 0 h 2324"/>
                <a:gd name="T188" fmla="*/ 2564 w 2564"/>
                <a:gd name="T189" fmla="*/ 2324 h 232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564" h="2324">
                  <a:moveTo>
                    <a:pt x="2210" y="113"/>
                  </a:moveTo>
                  <a:lnTo>
                    <a:pt x="2242" y="210"/>
                  </a:lnTo>
                  <a:lnTo>
                    <a:pt x="2356" y="307"/>
                  </a:lnTo>
                  <a:lnTo>
                    <a:pt x="2420" y="443"/>
                  </a:lnTo>
                  <a:lnTo>
                    <a:pt x="2555" y="484"/>
                  </a:lnTo>
                  <a:lnTo>
                    <a:pt x="2564" y="630"/>
                  </a:lnTo>
                  <a:lnTo>
                    <a:pt x="2509" y="645"/>
                  </a:lnTo>
                  <a:lnTo>
                    <a:pt x="2381" y="878"/>
                  </a:lnTo>
                  <a:lnTo>
                    <a:pt x="2265" y="1007"/>
                  </a:lnTo>
                  <a:lnTo>
                    <a:pt x="2265" y="1098"/>
                  </a:lnTo>
                  <a:lnTo>
                    <a:pt x="2394" y="1113"/>
                  </a:lnTo>
                  <a:lnTo>
                    <a:pt x="2381" y="1227"/>
                  </a:lnTo>
                  <a:lnTo>
                    <a:pt x="2200" y="1427"/>
                  </a:lnTo>
                  <a:lnTo>
                    <a:pt x="2136" y="1427"/>
                  </a:lnTo>
                  <a:lnTo>
                    <a:pt x="2026" y="1588"/>
                  </a:lnTo>
                  <a:lnTo>
                    <a:pt x="1936" y="1734"/>
                  </a:lnTo>
                  <a:lnTo>
                    <a:pt x="1807" y="1734"/>
                  </a:lnTo>
                  <a:lnTo>
                    <a:pt x="1775" y="1781"/>
                  </a:lnTo>
                  <a:lnTo>
                    <a:pt x="1606" y="1775"/>
                  </a:lnTo>
                  <a:lnTo>
                    <a:pt x="1597" y="2033"/>
                  </a:lnTo>
                  <a:lnTo>
                    <a:pt x="1661" y="2050"/>
                  </a:lnTo>
                  <a:lnTo>
                    <a:pt x="1703" y="2114"/>
                  </a:lnTo>
                  <a:lnTo>
                    <a:pt x="1565" y="2185"/>
                  </a:lnTo>
                  <a:lnTo>
                    <a:pt x="1555" y="2234"/>
                  </a:lnTo>
                  <a:lnTo>
                    <a:pt x="1145" y="2194"/>
                  </a:lnTo>
                  <a:lnTo>
                    <a:pt x="855" y="2324"/>
                  </a:lnTo>
                  <a:lnTo>
                    <a:pt x="677" y="2292"/>
                  </a:lnTo>
                  <a:lnTo>
                    <a:pt x="548" y="2033"/>
                  </a:lnTo>
                  <a:lnTo>
                    <a:pt x="291" y="2050"/>
                  </a:lnTo>
                  <a:lnTo>
                    <a:pt x="0" y="1891"/>
                  </a:lnTo>
                  <a:lnTo>
                    <a:pt x="0" y="1711"/>
                  </a:lnTo>
                  <a:lnTo>
                    <a:pt x="0" y="1717"/>
                  </a:lnTo>
                  <a:lnTo>
                    <a:pt x="58" y="1717"/>
                  </a:lnTo>
                  <a:lnTo>
                    <a:pt x="204" y="1605"/>
                  </a:lnTo>
                  <a:lnTo>
                    <a:pt x="355" y="1766"/>
                  </a:lnTo>
                  <a:lnTo>
                    <a:pt x="526" y="1808"/>
                  </a:lnTo>
                  <a:lnTo>
                    <a:pt x="607" y="1823"/>
                  </a:lnTo>
                  <a:lnTo>
                    <a:pt x="694" y="2008"/>
                  </a:lnTo>
                  <a:lnTo>
                    <a:pt x="887" y="2114"/>
                  </a:lnTo>
                  <a:lnTo>
                    <a:pt x="984" y="2072"/>
                  </a:lnTo>
                  <a:lnTo>
                    <a:pt x="1010" y="1985"/>
                  </a:lnTo>
                  <a:lnTo>
                    <a:pt x="1033" y="1808"/>
                  </a:lnTo>
                  <a:lnTo>
                    <a:pt x="1210" y="1637"/>
                  </a:lnTo>
                  <a:lnTo>
                    <a:pt x="1381" y="1437"/>
                  </a:lnTo>
                  <a:lnTo>
                    <a:pt x="1461" y="1227"/>
                  </a:lnTo>
                  <a:lnTo>
                    <a:pt x="1445" y="1001"/>
                  </a:lnTo>
                  <a:lnTo>
                    <a:pt x="1339" y="992"/>
                  </a:lnTo>
                  <a:lnTo>
                    <a:pt x="1323" y="742"/>
                  </a:lnTo>
                  <a:lnTo>
                    <a:pt x="1436" y="653"/>
                  </a:lnTo>
                  <a:lnTo>
                    <a:pt x="1387" y="613"/>
                  </a:lnTo>
                  <a:lnTo>
                    <a:pt x="1275" y="613"/>
                  </a:lnTo>
                  <a:lnTo>
                    <a:pt x="1268" y="539"/>
                  </a:lnTo>
                  <a:lnTo>
                    <a:pt x="1478" y="339"/>
                  </a:lnTo>
                  <a:lnTo>
                    <a:pt x="1581" y="323"/>
                  </a:lnTo>
                  <a:lnTo>
                    <a:pt x="1614" y="274"/>
                  </a:lnTo>
                  <a:lnTo>
                    <a:pt x="1767" y="233"/>
                  </a:lnTo>
                  <a:lnTo>
                    <a:pt x="1845" y="282"/>
                  </a:lnTo>
                  <a:lnTo>
                    <a:pt x="2104" y="210"/>
                  </a:lnTo>
                  <a:lnTo>
                    <a:pt x="2129" y="55"/>
                  </a:lnTo>
                  <a:lnTo>
                    <a:pt x="2265" y="0"/>
                  </a:lnTo>
                  <a:lnTo>
                    <a:pt x="2274" y="39"/>
                  </a:lnTo>
                  <a:lnTo>
                    <a:pt x="2210" y="1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8"/>
            <p:cNvSpPr>
              <a:spLocks noChangeAspect="1"/>
            </p:cNvSpPr>
            <p:nvPr/>
          </p:nvSpPr>
          <p:spPr bwMode="auto">
            <a:xfrm rot="815464">
              <a:off x="4505321" y="4129183"/>
              <a:ext cx="1255723" cy="1435046"/>
            </a:xfrm>
            <a:custGeom>
              <a:avLst/>
              <a:gdLst>
                <a:gd name="T0" fmla="*/ 0 w 3071"/>
                <a:gd name="T1" fmla="*/ 0 h 3508"/>
                <a:gd name="T2" fmla="*/ 0 w 3071"/>
                <a:gd name="T3" fmla="*/ 0 h 3508"/>
                <a:gd name="T4" fmla="*/ 0 w 3071"/>
                <a:gd name="T5" fmla="*/ 0 h 3508"/>
                <a:gd name="T6" fmla="*/ 0 w 3071"/>
                <a:gd name="T7" fmla="*/ 0 h 3508"/>
                <a:gd name="T8" fmla="*/ 0 w 3071"/>
                <a:gd name="T9" fmla="*/ 0 h 3508"/>
                <a:gd name="T10" fmla="*/ 0 w 3071"/>
                <a:gd name="T11" fmla="*/ 0 h 3508"/>
                <a:gd name="T12" fmla="*/ 0 w 3071"/>
                <a:gd name="T13" fmla="*/ 0 h 3508"/>
                <a:gd name="T14" fmla="*/ 0 w 3071"/>
                <a:gd name="T15" fmla="*/ 0 h 3508"/>
                <a:gd name="T16" fmla="*/ 0 w 3071"/>
                <a:gd name="T17" fmla="*/ 0 h 3508"/>
                <a:gd name="T18" fmla="*/ 0 w 3071"/>
                <a:gd name="T19" fmla="*/ 0 h 3508"/>
                <a:gd name="T20" fmla="*/ 0 w 3071"/>
                <a:gd name="T21" fmla="*/ 0 h 3508"/>
                <a:gd name="T22" fmla="*/ 0 w 3071"/>
                <a:gd name="T23" fmla="*/ 0 h 3508"/>
                <a:gd name="T24" fmla="*/ 0 w 3071"/>
                <a:gd name="T25" fmla="*/ 0 h 3508"/>
                <a:gd name="T26" fmla="*/ 0 w 3071"/>
                <a:gd name="T27" fmla="*/ 0 h 3508"/>
                <a:gd name="T28" fmla="*/ 0 w 3071"/>
                <a:gd name="T29" fmla="*/ 0 h 3508"/>
                <a:gd name="T30" fmla="*/ 0 w 3071"/>
                <a:gd name="T31" fmla="*/ 0 h 3508"/>
                <a:gd name="T32" fmla="*/ 0 w 3071"/>
                <a:gd name="T33" fmla="*/ 0 h 3508"/>
                <a:gd name="T34" fmla="*/ 0 w 3071"/>
                <a:gd name="T35" fmla="*/ 0 h 3508"/>
                <a:gd name="T36" fmla="*/ 0 w 3071"/>
                <a:gd name="T37" fmla="*/ 0 h 3508"/>
                <a:gd name="T38" fmla="*/ 0 w 3071"/>
                <a:gd name="T39" fmla="*/ 0 h 3508"/>
                <a:gd name="T40" fmla="*/ 0 w 3071"/>
                <a:gd name="T41" fmla="*/ 0 h 3508"/>
                <a:gd name="T42" fmla="*/ 0 w 3071"/>
                <a:gd name="T43" fmla="*/ 0 h 3508"/>
                <a:gd name="T44" fmla="*/ 0 w 3071"/>
                <a:gd name="T45" fmla="*/ 0 h 3508"/>
                <a:gd name="T46" fmla="*/ 0 w 3071"/>
                <a:gd name="T47" fmla="*/ 0 h 3508"/>
                <a:gd name="T48" fmla="*/ 0 w 3071"/>
                <a:gd name="T49" fmla="*/ 0 h 3508"/>
                <a:gd name="T50" fmla="*/ 0 w 3071"/>
                <a:gd name="T51" fmla="*/ 0 h 3508"/>
                <a:gd name="T52" fmla="*/ 0 w 3071"/>
                <a:gd name="T53" fmla="*/ 0 h 3508"/>
                <a:gd name="T54" fmla="*/ 0 w 3071"/>
                <a:gd name="T55" fmla="*/ 0 h 3508"/>
                <a:gd name="T56" fmla="*/ 0 w 3071"/>
                <a:gd name="T57" fmla="*/ 0 h 3508"/>
                <a:gd name="T58" fmla="*/ 0 w 3071"/>
                <a:gd name="T59" fmla="*/ 0 h 3508"/>
                <a:gd name="T60" fmla="*/ 0 w 3071"/>
                <a:gd name="T61" fmla="*/ 0 h 3508"/>
                <a:gd name="T62" fmla="*/ 0 w 3071"/>
                <a:gd name="T63" fmla="*/ 0 h 3508"/>
                <a:gd name="T64" fmla="*/ 0 w 3071"/>
                <a:gd name="T65" fmla="*/ 0 h 3508"/>
                <a:gd name="T66" fmla="*/ 0 w 3071"/>
                <a:gd name="T67" fmla="*/ 0 h 3508"/>
                <a:gd name="T68" fmla="*/ 0 w 3071"/>
                <a:gd name="T69" fmla="*/ 0 h 3508"/>
                <a:gd name="T70" fmla="*/ 0 w 3071"/>
                <a:gd name="T71" fmla="*/ 0 h 3508"/>
                <a:gd name="T72" fmla="*/ 0 w 3071"/>
                <a:gd name="T73" fmla="*/ 0 h 3508"/>
                <a:gd name="T74" fmla="*/ 0 w 3071"/>
                <a:gd name="T75" fmla="*/ 0 h 3508"/>
                <a:gd name="T76" fmla="*/ 0 w 3071"/>
                <a:gd name="T77" fmla="*/ 0 h 3508"/>
                <a:gd name="T78" fmla="*/ 0 w 3071"/>
                <a:gd name="T79" fmla="*/ 0 h 3508"/>
                <a:gd name="T80" fmla="*/ 0 w 3071"/>
                <a:gd name="T81" fmla="*/ 0 h 3508"/>
                <a:gd name="T82" fmla="*/ 0 w 3071"/>
                <a:gd name="T83" fmla="*/ 0 h 3508"/>
                <a:gd name="T84" fmla="*/ 0 w 3071"/>
                <a:gd name="T85" fmla="*/ 0 h 3508"/>
                <a:gd name="T86" fmla="*/ 0 w 3071"/>
                <a:gd name="T87" fmla="*/ 0 h 3508"/>
                <a:gd name="T88" fmla="*/ 0 w 3071"/>
                <a:gd name="T89" fmla="*/ 0 h 3508"/>
                <a:gd name="T90" fmla="*/ 0 w 3071"/>
                <a:gd name="T91" fmla="*/ 0 h 3508"/>
                <a:gd name="T92" fmla="*/ 0 w 3071"/>
                <a:gd name="T93" fmla="*/ 0 h 3508"/>
                <a:gd name="T94" fmla="*/ 0 w 3071"/>
                <a:gd name="T95" fmla="*/ 0 h 3508"/>
                <a:gd name="T96" fmla="*/ 0 w 3071"/>
                <a:gd name="T97" fmla="*/ 0 h 350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71"/>
                <a:gd name="T148" fmla="*/ 0 h 3508"/>
                <a:gd name="T149" fmla="*/ 3071 w 3071"/>
                <a:gd name="T150" fmla="*/ 3508 h 350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71" h="3508">
                  <a:moveTo>
                    <a:pt x="1297" y="0"/>
                  </a:moveTo>
                  <a:lnTo>
                    <a:pt x="1339" y="78"/>
                  </a:lnTo>
                  <a:lnTo>
                    <a:pt x="1484" y="214"/>
                  </a:lnTo>
                  <a:lnTo>
                    <a:pt x="1494" y="368"/>
                  </a:lnTo>
                  <a:lnTo>
                    <a:pt x="1606" y="407"/>
                  </a:lnTo>
                  <a:lnTo>
                    <a:pt x="1564" y="498"/>
                  </a:lnTo>
                  <a:lnTo>
                    <a:pt x="1613" y="604"/>
                  </a:lnTo>
                  <a:lnTo>
                    <a:pt x="1758" y="701"/>
                  </a:lnTo>
                  <a:lnTo>
                    <a:pt x="1719" y="1046"/>
                  </a:lnTo>
                  <a:lnTo>
                    <a:pt x="1751" y="1201"/>
                  </a:lnTo>
                  <a:lnTo>
                    <a:pt x="1855" y="1201"/>
                  </a:lnTo>
                  <a:lnTo>
                    <a:pt x="1880" y="1143"/>
                  </a:lnTo>
                  <a:lnTo>
                    <a:pt x="2081" y="1078"/>
                  </a:lnTo>
                  <a:lnTo>
                    <a:pt x="2107" y="1007"/>
                  </a:lnTo>
                  <a:lnTo>
                    <a:pt x="2162" y="1121"/>
                  </a:lnTo>
                  <a:lnTo>
                    <a:pt x="2296" y="949"/>
                  </a:lnTo>
                  <a:lnTo>
                    <a:pt x="2338" y="739"/>
                  </a:lnTo>
                  <a:lnTo>
                    <a:pt x="2490" y="578"/>
                  </a:lnTo>
                  <a:lnTo>
                    <a:pt x="2652" y="675"/>
                  </a:lnTo>
                  <a:lnTo>
                    <a:pt x="2741" y="797"/>
                  </a:lnTo>
                  <a:lnTo>
                    <a:pt x="2839" y="684"/>
                  </a:lnTo>
                  <a:lnTo>
                    <a:pt x="2919" y="718"/>
                  </a:lnTo>
                  <a:lnTo>
                    <a:pt x="2951" y="820"/>
                  </a:lnTo>
                  <a:lnTo>
                    <a:pt x="3071" y="998"/>
                  </a:lnTo>
                  <a:lnTo>
                    <a:pt x="2910" y="1062"/>
                  </a:lnTo>
                  <a:lnTo>
                    <a:pt x="2896" y="1233"/>
                  </a:lnTo>
                  <a:lnTo>
                    <a:pt x="3016" y="1320"/>
                  </a:lnTo>
                  <a:lnTo>
                    <a:pt x="3016" y="1433"/>
                  </a:lnTo>
                  <a:lnTo>
                    <a:pt x="2904" y="1515"/>
                  </a:lnTo>
                  <a:lnTo>
                    <a:pt x="2758" y="1507"/>
                  </a:lnTo>
                  <a:lnTo>
                    <a:pt x="2822" y="1433"/>
                  </a:lnTo>
                  <a:lnTo>
                    <a:pt x="2813" y="1394"/>
                  </a:lnTo>
                  <a:lnTo>
                    <a:pt x="2677" y="1449"/>
                  </a:lnTo>
                  <a:lnTo>
                    <a:pt x="2652" y="1604"/>
                  </a:lnTo>
                  <a:lnTo>
                    <a:pt x="2393" y="1676"/>
                  </a:lnTo>
                  <a:lnTo>
                    <a:pt x="2315" y="1627"/>
                  </a:lnTo>
                  <a:lnTo>
                    <a:pt x="2162" y="1668"/>
                  </a:lnTo>
                  <a:lnTo>
                    <a:pt x="2129" y="1717"/>
                  </a:lnTo>
                  <a:lnTo>
                    <a:pt x="2026" y="1733"/>
                  </a:lnTo>
                  <a:lnTo>
                    <a:pt x="1816" y="1933"/>
                  </a:lnTo>
                  <a:lnTo>
                    <a:pt x="1823" y="2007"/>
                  </a:lnTo>
                  <a:lnTo>
                    <a:pt x="1935" y="2007"/>
                  </a:lnTo>
                  <a:lnTo>
                    <a:pt x="1984" y="2047"/>
                  </a:lnTo>
                  <a:lnTo>
                    <a:pt x="1871" y="2136"/>
                  </a:lnTo>
                  <a:lnTo>
                    <a:pt x="1887" y="2386"/>
                  </a:lnTo>
                  <a:lnTo>
                    <a:pt x="1993" y="2395"/>
                  </a:lnTo>
                  <a:lnTo>
                    <a:pt x="2009" y="2621"/>
                  </a:lnTo>
                  <a:lnTo>
                    <a:pt x="1929" y="2831"/>
                  </a:lnTo>
                  <a:lnTo>
                    <a:pt x="1758" y="3031"/>
                  </a:lnTo>
                  <a:lnTo>
                    <a:pt x="1581" y="3202"/>
                  </a:lnTo>
                  <a:lnTo>
                    <a:pt x="1558" y="3379"/>
                  </a:lnTo>
                  <a:lnTo>
                    <a:pt x="1532" y="3466"/>
                  </a:lnTo>
                  <a:lnTo>
                    <a:pt x="1435" y="3508"/>
                  </a:lnTo>
                  <a:lnTo>
                    <a:pt x="1242" y="3402"/>
                  </a:lnTo>
                  <a:lnTo>
                    <a:pt x="1155" y="3217"/>
                  </a:lnTo>
                  <a:lnTo>
                    <a:pt x="1074" y="3202"/>
                  </a:lnTo>
                  <a:lnTo>
                    <a:pt x="903" y="3160"/>
                  </a:lnTo>
                  <a:lnTo>
                    <a:pt x="752" y="2999"/>
                  </a:lnTo>
                  <a:lnTo>
                    <a:pt x="606" y="3111"/>
                  </a:lnTo>
                  <a:lnTo>
                    <a:pt x="548" y="3111"/>
                  </a:lnTo>
                  <a:lnTo>
                    <a:pt x="548" y="3105"/>
                  </a:lnTo>
                  <a:lnTo>
                    <a:pt x="500" y="3063"/>
                  </a:lnTo>
                  <a:lnTo>
                    <a:pt x="349" y="3056"/>
                  </a:lnTo>
                  <a:lnTo>
                    <a:pt x="252" y="2944"/>
                  </a:lnTo>
                  <a:lnTo>
                    <a:pt x="161" y="2944"/>
                  </a:lnTo>
                  <a:lnTo>
                    <a:pt x="154" y="2944"/>
                  </a:lnTo>
                  <a:lnTo>
                    <a:pt x="10" y="2836"/>
                  </a:lnTo>
                  <a:lnTo>
                    <a:pt x="0" y="2766"/>
                  </a:lnTo>
                  <a:lnTo>
                    <a:pt x="154" y="2734"/>
                  </a:lnTo>
                  <a:lnTo>
                    <a:pt x="161" y="2401"/>
                  </a:lnTo>
                  <a:lnTo>
                    <a:pt x="273" y="2321"/>
                  </a:lnTo>
                  <a:lnTo>
                    <a:pt x="258" y="2159"/>
                  </a:lnTo>
                  <a:lnTo>
                    <a:pt x="154" y="2039"/>
                  </a:lnTo>
                  <a:lnTo>
                    <a:pt x="252" y="1950"/>
                  </a:lnTo>
                  <a:lnTo>
                    <a:pt x="241" y="1863"/>
                  </a:lnTo>
                  <a:lnTo>
                    <a:pt x="445" y="1837"/>
                  </a:lnTo>
                  <a:lnTo>
                    <a:pt x="468" y="1750"/>
                  </a:lnTo>
                  <a:lnTo>
                    <a:pt x="525" y="1756"/>
                  </a:lnTo>
                  <a:lnTo>
                    <a:pt x="612" y="1886"/>
                  </a:lnTo>
                  <a:lnTo>
                    <a:pt x="661" y="1895"/>
                  </a:lnTo>
                  <a:lnTo>
                    <a:pt x="687" y="1740"/>
                  </a:lnTo>
                  <a:lnTo>
                    <a:pt x="854" y="1562"/>
                  </a:lnTo>
                  <a:lnTo>
                    <a:pt x="841" y="1352"/>
                  </a:lnTo>
                  <a:lnTo>
                    <a:pt x="896" y="1352"/>
                  </a:lnTo>
                  <a:lnTo>
                    <a:pt x="994" y="1449"/>
                  </a:lnTo>
                  <a:lnTo>
                    <a:pt x="1170" y="1530"/>
                  </a:lnTo>
                  <a:lnTo>
                    <a:pt x="1210" y="1352"/>
                  </a:lnTo>
                  <a:lnTo>
                    <a:pt x="1138" y="1233"/>
                  </a:lnTo>
                  <a:lnTo>
                    <a:pt x="1203" y="1185"/>
                  </a:lnTo>
                  <a:lnTo>
                    <a:pt x="1178" y="1072"/>
                  </a:lnTo>
                  <a:lnTo>
                    <a:pt x="1042" y="975"/>
                  </a:lnTo>
                  <a:lnTo>
                    <a:pt x="1000" y="830"/>
                  </a:lnTo>
                  <a:lnTo>
                    <a:pt x="1155" y="587"/>
                  </a:lnTo>
                  <a:lnTo>
                    <a:pt x="1187" y="466"/>
                  </a:lnTo>
                  <a:lnTo>
                    <a:pt x="1090" y="311"/>
                  </a:lnTo>
                  <a:lnTo>
                    <a:pt x="1129" y="233"/>
                  </a:lnTo>
                  <a:lnTo>
                    <a:pt x="1161" y="46"/>
                  </a:lnTo>
                  <a:lnTo>
                    <a:pt x="1274" y="46"/>
                  </a:lnTo>
                  <a:lnTo>
                    <a:pt x="129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9"/>
            <p:cNvSpPr>
              <a:spLocks noChangeAspect="1"/>
            </p:cNvSpPr>
            <p:nvPr/>
          </p:nvSpPr>
          <p:spPr bwMode="auto">
            <a:xfrm rot="815464">
              <a:off x="3936992" y="5141970"/>
              <a:ext cx="657230" cy="422259"/>
            </a:xfrm>
            <a:custGeom>
              <a:avLst/>
              <a:gdLst>
                <a:gd name="T0" fmla="*/ 0 w 1612"/>
                <a:gd name="T1" fmla="*/ 0 h 1032"/>
                <a:gd name="T2" fmla="*/ 0 w 1612"/>
                <a:gd name="T3" fmla="*/ 0 h 1032"/>
                <a:gd name="T4" fmla="*/ 0 w 1612"/>
                <a:gd name="T5" fmla="*/ 0 h 1032"/>
                <a:gd name="T6" fmla="*/ 0 w 1612"/>
                <a:gd name="T7" fmla="*/ 0 h 1032"/>
                <a:gd name="T8" fmla="*/ 0 w 1612"/>
                <a:gd name="T9" fmla="*/ 0 h 1032"/>
                <a:gd name="T10" fmla="*/ 0 w 1612"/>
                <a:gd name="T11" fmla="*/ 0 h 1032"/>
                <a:gd name="T12" fmla="*/ 0 w 1612"/>
                <a:gd name="T13" fmla="*/ 0 h 1032"/>
                <a:gd name="T14" fmla="*/ 0 w 1612"/>
                <a:gd name="T15" fmla="*/ 0 h 1032"/>
                <a:gd name="T16" fmla="*/ 0 w 1612"/>
                <a:gd name="T17" fmla="*/ 0 h 1032"/>
                <a:gd name="T18" fmla="*/ 0 w 1612"/>
                <a:gd name="T19" fmla="*/ 0 h 1032"/>
                <a:gd name="T20" fmla="*/ 0 w 1612"/>
                <a:gd name="T21" fmla="*/ 0 h 1032"/>
                <a:gd name="T22" fmla="*/ 0 w 1612"/>
                <a:gd name="T23" fmla="*/ 0 h 1032"/>
                <a:gd name="T24" fmla="*/ 0 w 1612"/>
                <a:gd name="T25" fmla="*/ 0 h 1032"/>
                <a:gd name="T26" fmla="*/ 0 w 1612"/>
                <a:gd name="T27" fmla="*/ 0 h 1032"/>
                <a:gd name="T28" fmla="*/ 0 w 1612"/>
                <a:gd name="T29" fmla="*/ 0 h 1032"/>
                <a:gd name="T30" fmla="*/ 0 w 1612"/>
                <a:gd name="T31" fmla="*/ 0 h 1032"/>
                <a:gd name="T32" fmla="*/ 0 w 1612"/>
                <a:gd name="T33" fmla="*/ 0 h 1032"/>
                <a:gd name="T34" fmla="*/ 0 w 1612"/>
                <a:gd name="T35" fmla="*/ 0 h 1032"/>
                <a:gd name="T36" fmla="*/ 0 w 1612"/>
                <a:gd name="T37" fmla="*/ 0 h 1032"/>
                <a:gd name="T38" fmla="*/ 0 w 1612"/>
                <a:gd name="T39" fmla="*/ 0 h 1032"/>
                <a:gd name="T40" fmla="*/ 0 w 1612"/>
                <a:gd name="T41" fmla="*/ 0 h 1032"/>
                <a:gd name="T42" fmla="*/ 0 w 1612"/>
                <a:gd name="T43" fmla="*/ 0 h 1032"/>
                <a:gd name="T44" fmla="*/ 0 w 1612"/>
                <a:gd name="T45" fmla="*/ 0 h 1032"/>
                <a:gd name="T46" fmla="*/ 0 w 1612"/>
                <a:gd name="T47" fmla="*/ 0 h 1032"/>
                <a:gd name="T48" fmla="*/ 0 w 1612"/>
                <a:gd name="T49" fmla="*/ 0 h 1032"/>
                <a:gd name="T50" fmla="*/ 0 w 1612"/>
                <a:gd name="T51" fmla="*/ 0 h 1032"/>
                <a:gd name="T52" fmla="*/ 0 w 1612"/>
                <a:gd name="T53" fmla="*/ 0 h 1032"/>
                <a:gd name="T54" fmla="*/ 0 w 1612"/>
                <a:gd name="T55" fmla="*/ 0 h 1032"/>
                <a:gd name="T56" fmla="*/ 0 w 1612"/>
                <a:gd name="T57" fmla="*/ 0 h 1032"/>
                <a:gd name="T58" fmla="*/ 0 w 1612"/>
                <a:gd name="T59" fmla="*/ 0 h 1032"/>
                <a:gd name="T60" fmla="*/ 0 w 1612"/>
                <a:gd name="T61" fmla="*/ 0 h 1032"/>
                <a:gd name="T62" fmla="*/ 0 w 1612"/>
                <a:gd name="T63" fmla="*/ 0 h 1032"/>
                <a:gd name="T64" fmla="*/ 0 w 1612"/>
                <a:gd name="T65" fmla="*/ 0 h 1032"/>
                <a:gd name="T66" fmla="*/ 0 w 1612"/>
                <a:gd name="T67" fmla="*/ 0 h 1032"/>
                <a:gd name="T68" fmla="*/ 0 w 1612"/>
                <a:gd name="T69" fmla="*/ 0 h 1032"/>
                <a:gd name="T70" fmla="*/ 0 w 1612"/>
                <a:gd name="T71" fmla="*/ 0 h 1032"/>
                <a:gd name="T72" fmla="*/ 0 w 1612"/>
                <a:gd name="T73" fmla="*/ 0 h 1032"/>
                <a:gd name="T74" fmla="*/ 0 w 1612"/>
                <a:gd name="T75" fmla="*/ 0 h 1032"/>
                <a:gd name="T76" fmla="*/ 0 w 1612"/>
                <a:gd name="T77" fmla="*/ 0 h 1032"/>
                <a:gd name="T78" fmla="*/ 0 w 1612"/>
                <a:gd name="T79" fmla="*/ 0 h 1032"/>
                <a:gd name="T80" fmla="*/ 0 w 1612"/>
                <a:gd name="T81" fmla="*/ 0 h 1032"/>
                <a:gd name="T82" fmla="*/ 0 w 1612"/>
                <a:gd name="T83" fmla="*/ 0 h 1032"/>
                <a:gd name="T84" fmla="*/ 0 w 1612"/>
                <a:gd name="T85" fmla="*/ 0 h 1032"/>
                <a:gd name="T86" fmla="*/ 0 w 1612"/>
                <a:gd name="T87" fmla="*/ 0 h 1032"/>
                <a:gd name="T88" fmla="*/ 0 w 1612"/>
                <a:gd name="T89" fmla="*/ 0 h 1032"/>
                <a:gd name="T90" fmla="*/ 0 w 1612"/>
                <a:gd name="T91" fmla="*/ 0 h 1032"/>
                <a:gd name="T92" fmla="*/ 0 w 1612"/>
                <a:gd name="T93" fmla="*/ 0 h 1032"/>
                <a:gd name="T94" fmla="*/ 0 w 1612"/>
                <a:gd name="T95" fmla="*/ 0 h 1032"/>
                <a:gd name="T96" fmla="*/ 0 w 1612"/>
                <a:gd name="T97" fmla="*/ 0 h 1032"/>
                <a:gd name="T98" fmla="*/ 0 w 1612"/>
                <a:gd name="T99" fmla="*/ 0 h 1032"/>
                <a:gd name="T100" fmla="*/ 0 w 1612"/>
                <a:gd name="T101" fmla="*/ 0 h 1032"/>
                <a:gd name="T102" fmla="*/ 0 w 1612"/>
                <a:gd name="T103" fmla="*/ 0 h 103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2"/>
                <a:gd name="T157" fmla="*/ 0 h 1032"/>
                <a:gd name="T158" fmla="*/ 1612 w 1612"/>
                <a:gd name="T159" fmla="*/ 1032 h 103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2" h="1032">
                  <a:moveTo>
                    <a:pt x="15" y="612"/>
                  </a:moveTo>
                  <a:lnTo>
                    <a:pt x="0" y="758"/>
                  </a:lnTo>
                  <a:lnTo>
                    <a:pt x="5" y="763"/>
                  </a:lnTo>
                  <a:lnTo>
                    <a:pt x="19" y="778"/>
                  </a:lnTo>
                  <a:lnTo>
                    <a:pt x="39" y="799"/>
                  </a:lnTo>
                  <a:lnTo>
                    <a:pt x="63" y="823"/>
                  </a:lnTo>
                  <a:lnTo>
                    <a:pt x="88" y="847"/>
                  </a:lnTo>
                  <a:lnTo>
                    <a:pt x="112" y="870"/>
                  </a:lnTo>
                  <a:lnTo>
                    <a:pt x="123" y="878"/>
                  </a:lnTo>
                  <a:lnTo>
                    <a:pt x="132" y="885"/>
                  </a:lnTo>
                  <a:lnTo>
                    <a:pt x="139" y="891"/>
                  </a:lnTo>
                  <a:lnTo>
                    <a:pt x="144" y="894"/>
                  </a:lnTo>
                  <a:lnTo>
                    <a:pt x="146" y="895"/>
                  </a:lnTo>
                  <a:lnTo>
                    <a:pt x="148" y="896"/>
                  </a:lnTo>
                  <a:lnTo>
                    <a:pt x="149" y="897"/>
                  </a:lnTo>
                  <a:lnTo>
                    <a:pt x="149" y="898"/>
                  </a:lnTo>
                  <a:lnTo>
                    <a:pt x="148" y="902"/>
                  </a:lnTo>
                  <a:lnTo>
                    <a:pt x="144" y="907"/>
                  </a:lnTo>
                  <a:lnTo>
                    <a:pt x="133" y="916"/>
                  </a:lnTo>
                  <a:lnTo>
                    <a:pt x="119" y="926"/>
                  </a:lnTo>
                  <a:lnTo>
                    <a:pt x="102" y="935"/>
                  </a:lnTo>
                  <a:lnTo>
                    <a:pt x="88" y="944"/>
                  </a:lnTo>
                  <a:lnTo>
                    <a:pt x="77" y="950"/>
                  </a:lnTo>
                  <a:lnTo>
                    <a:pt x="74" y="951"/>
                  </a:lnTo>
                  <a:lnTo>
                    <a:pt x="74" y="1015"/>
                  </a:lnTo>
                  <a:lnTo>
                    <a:pt x="99" y="1032"/>
                  </a:lnTo>
                  <a:lnTo>
                    <a:pt x="579" y="822"/>
                  </a:lnTo>
                  <a:lnTo>
                    <a:pt x="709" y="919"/>
                  </a:lnTo>
                  <a:lnTo>
                    <a:pt x="886" y="871"/>
                  </a:lnTo>
                  <a:lnTo>
                    <a:pt x="983" y="1032"/>
                  </a:lnTo>
                  <a:lnTo>
                    <a:pt x="1403" y="1032"/>
                  </a:lnTo>
                  <a:lnTo>
                    <a:pt x="1612" y="871"/>
                  </a:lnTo>
                  <a:lnTo>
                    <a:pt x="1499" y="678"/>
                  </a:lnTo>
                  <a:lnTo>
                    <a:pt x="1596" y="468"/>
                  </a:lnTo>
                  <a:lnTo>
                    <a:pt x="1596" y="341"/>
                  </a:lnTo>
                  <a:lnTo>
                    <a:pt x="1596" y="161"/>
                  </a:lnTo>
                  <a:lnTo>
                    <a:pt x="1548" y="119"/>
                  </a:lnTo>
                  <a:lnTo>
                    <a:pt x="1397" y="112"/>
                  </a:lnTo>
                  <a:lnTo>
                    <a:pt x="1300" y="0"/>
                  </a:lnTo>
                  <a:lnTo>
                    <a:pt x="1209" y="0"/>
                  </a:lnTo>
                  <a:lnTo>
                    <a:pt x="1187" y="48"/>
                  </a:lnTo>
                  <a:lnTo>
                    <a:pt x="1026" y="102"/>
                  </a:lnTo>
                  <a:lnTo>
                    <a:pt x="863" y="264"/>
                  </a:lnTo>
                  <a:lnTo>
                    <a:pt x="774" y="451"/>
                  </a:lnTo>
                  <a:lnTo>
                    <a:pt x="687" y="483"/>
                  </a:lnTo>
                  <a:lnTo>
                    <a:pt x="622" y="570"/>
                  </a:lnTo>
                  <a:lnTo>
                    <a:pt x="331" y="532"/>
                  </a:lnTo>
                  <a:lnTo>
                    <a:pt x="267" y="447"/>
                  </a:lnTo>
                  <a:lnTo>
                    <a:pt x="257" y="458"/>
                  </a:lnTo>
                  <a:lnTo>
                    <a:pt x="193" y="483"/>
                  </a:lnTo>
                  <a:lnTo>
                    <a:pt x="112" y="602"/>
                  </a:lnTo>
                  <a:lnTo>
                    <a:pt x="15" y="61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20"/>
            <p:cNvSpPr>
              <a:spLocks noChangeAspect="1"/>
            </p:cNvSpPr>
            <p:nvPr/>
          </p:nvSpPr>
          <p:spPr bwMode="auto">
            <a:xfrm rot="815464">
              <a:off x="3749665" y="4732410"/>
              <a:ext cx="307977" cy="482582"/>
            </a:xfrm>
            <a:custGeom>
              <a:avLst/>
              <a:gdLst>
                <a:gd name="T0" fmla="*/ 0 w 748"/>
                <a:gd name="T1" fmla="*/ 0 h 1177"/>
                <a:gd name="T2" fmla="*/ 0 w 748"/>
                <a:gd name="T3" fmla="*/ 0 h 1177"/>
                <a:gd name="T4" fmla="*/ 0 w 748"/>
                <a:gd name="T5" fmla="*/ 0 h 1177"/>
                <a:gd name="T6" fmla="*/ 0 w 748"/>
                <a:gd name="T7" fmla="*/ 0 h 1177"/>
                <a:gd name="T8" fmla="*/ 0 w 748"/>
                <a:gd name="T9" fmla="*/ 0 h 1177"/>
                <a:gd name="T10" fmla="*/ 0 w 748"/>
                <a:gd name="T11" fmla="*/ 0 h 1177"/>
                <a:gd name="T12" fmla="*/ 0 w 748"/>
                <a:gd name="T13" fmla="*/ 0 h 1177"/>
                <a:gd name="T14" fmla="*/ 0 w 748"/>
                <a:gd name="T15" fmla="*/ 0 h 1177"/>
                <a:gd name="T16" fmla="*/ 0 w 748"/>
                <a:gd name="T17" fmla="*/ 0 h 1177"/>
                <a:gd name="T18" fmla="*/ 0 w 748"/>
                <a:gd name="T19" fmla="*/ 0 h 1177"/>
                <a:gd name="T20" fmla="*/ 0 w 748"/>
                <a:gd name="T21" fmla="*/ 0 h 1177"/>
                <a:gd name="T22" fmla="*/ 0 w 748"/>
                <a:gd name="T23" fmla="*/ 0 h 1177"/>
                <a:gd name="T24" fmla="*/ 0 w 748"/>
                <a:gd name="T25" fmla="*/ 0 h 1177"/>
                <a:gd name="T26" fmla="*/ 0 w 748"/>
                <a:gd name="T27" fmla="*/ 0 h 1177"/>
                <a:gd name="T28" fmla="*/ 0 w 748"/>
                <a:gd name="T29" fmla="*/ 0 h 1177"/>
                <a:gd name="T30" fmla="*/ 0 w 748"/>
                <a:gd name="T31" fmla="*/ 0 h 1177"/>
                <a:gd name="T32" fmla="*/ 0 w 748"/>
                <a:gd name="T33" fmla="*/ 0 h 1177"/>
                <a:gd name="T34" fmla="*/ 0 w 748"/>
                <a:gd name="T35" fmla="*/ 0 h 1177"/>
                <a:gd name="T36" fmla="*/ 0 w 748"/>
                <a:gd name="T37" fmla="*/ 0 h 1177"/>
                <a:gd name="T38" fmla="*/ 0 w 748"/>
                <a:gd name="T39" fmla="*/ 0 h 1177"/>
                <a:gd name="T40" fmla="*/ 0 w 748"/>
                <a:gd name="T41" fmla="*/ 0 h 1177"/>
                <a:gd name="T42" fmla="*/ 0 w 748"/>
                <a:gd name="T43" fmla="*/ 0 h 1177"/>
                <a:gd name="T44" fmla="*/ 0 w 748"/>
                <a:gd name="T45" fmla="*/ 0 h 1177"/>
                <a:gd name="T46" fmla="*/ 0 w 748"/>
                <a:gd name="T47" fmla="*/ 0 h 1177"/>
                <a:gd name="T48" fmla="*/ 0 w 748"/>
                <a:gd name="T49" fmla="*/ 0 h 1177"/>
                <a:gd name="T50" fmla="*/ 0 w 748"/>
                <a:gd name="T51" fmla="*/ 0 h 1177"/>
                <a:gd name="T52" fmla="*/ 0 w 748"/>
                <a:gd name="T53" fmla="*/ 0 h 117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748"/>
                <a:gd name="T82" fmla="*/ 0 h 1177"/>
                <a:gd name="T83" fmla="*/ 748 w 748"/>
                <a:gd name="T84" fmla="*/ 1177 h 117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748" h="1177">
                  <a:moveTo>
                    <a:pt x="71" y="593"/>
                  </a:moveTo>
                  <a:lnTo>
                    <a:pt x="103" y="579"/>
                  </a:lnTo>
                  <a:lnTo>
                    <a:pt x="174" y="708"/>
                  </a:lnTo>
                  <a:lnTo>
                    <a:pt x="336" y="838"/>
                  </a:lnTo>
                  <a:lnTo>
                    <a:pt x="320" y="967"/>
                  </a:lnTo>
                  <a:lnTo>
                    <a:pt x="384" y="1054"/>
                  </a:lnTo>
                  <a:lnTo>
                    <a:pt x="381" y="1102"/>
                  </a:lnTo>
                  <a:lnTo>
                    <a:pt x="606" y="1177"/>
                  </a:lnTo>
                  <a:lnTo>
                    <a:pt x="716" y="1005"/>
                  </a:lnTo>
                  <a:lnTo>
                    <a:pt x="668" y="861"/>
                  </a:lnTo>
                  <a:lnTo>
                    <a:pt x="701" y="676"/>
                  </a:lnTo>
                  <a:lnTo>
                    <a:pt x="594" y="644"/>
                  </a:lnTo>
                  <a:lnTo>
                    <a:pt x="594" y="596"/>
                  </a:lnTo>
                  <a:lnTo>
                    <a:pt x="659" y="499"/>
                  </a:lnTo>
                  <a:lnTo>
                    <a:pt x="604" y="467"/>
                  </a:lnTo>
                  <a:lnTo>
                    <a:pt x="604" y="377"/>
                  </a:lnTo>
                  <a:lnTo>
                    <a:pt x="652" y="354"/>
                  </a:lnTo>
                  <a:lnTo>
                    <a:pt x="748" y="225"/>
                  </a:lnTo>
                  <a:lnTo>
                    <a:pt x="627" y="70"/>
                  </a:lnTo>
                  <a:lnTo>
                    <a:pt x="619" y="0"/>
                  </a:lnTo>
                  <a:lnTo>
                    <a:pt x="481" y="87"/>
                  </a:lnTo>
                  <a:lnTo>
                    <a:pt x="394" y="32"/>
                  </a:lnTo>
                  <a:lnTo>
                    <a:pt x="281" y="53"/>
                  </a:lnTo>
                  <a:lnTo>
                    <a:pt x="169" y="161"/>
                  </a:lnTo>
                  <a:lnTo>
                    <a:pt x="0" y="161"/>
                  </a:lnTo>
                  <a:lnTo>
                    <a:pt x="71" y="257"/>
                  </a:lnTo>
                  <a:lnTo>
                    <a:pt x="71" y="59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21"/>
            <p:cNvSpPr>
              <a:spLocks noChangeAspect="1"/>
            </p:cNvSpPr>
            <p:nvPr/>
          </p:nvSpPr>
          <p:spPr bwMode="auto">
            <a:xfrm rot="815464">
              <a:off x="3359137" y="4192681"/>
              <a:ext cx="800106" cy="592115"/>
            </a:xfrm>
            <a:custGeom>
              <a:avLst/>
              <a:gdLst>
                <a:gd name="T0" fmla="*/ 0 w 1961"/>
                <a:gd name="T1" fmla="*/ 0 h 1446"/>
                <a:gd name="T2" fmla="*/ 0 w 1961"/>
                <a:gd name="T3" fmla="*/ 0 h 1446"/>
                <a:gd name="T4" fmla="*/ 0 w 1961"/>
                <a:gd name="T5" fmla="*/ 0 h 1446"/>
                <a:gd name="T6" fmla="*/ 0 w 1961"/>
                <a:gd name="T7" fmla="*/ 0 h 1446"/>
                <a:gd name="T8" fmla="*/ 0 w 1961"/>
                <a:gd name="T9" fmla="*/ 0 h 1446"/>
                <a:gd name="T10" fmla="*/ 0 w 1961"/>
                <a:gd name="T11" fmla="*/ 0 h 1446"/>
                <a:gd name="T12" fmla="*/ 0 w 1961"/>
                <a:gd name="T13" fmla="*/ 0 h 1446"/>
                <a:gd name="T14" fmla="*/ 0 w 1961"/>
                <a:gd name="T15" fmla="*/ 0 h 1446"/>
                <a:gd name="T16" fmla="*/ 0 w 1961"/>
                <a:gd name="T17" fmla="*/ 0 h 1446"/>
                <a:gd name="T18" fmla="*/ 0 w 1961"/>
                <a:gd name="T19" fmla="*/ 0 h 1446"/>
                <a:gd name="T20" fmla="*/ 0 w 1961"/>
                <a:gd name="T21" fmla="*/ 0 h 1446"/>
                <a:gd name="T22" fmla="*/ 0 w 1961"/>
                <a:gd name="T23" fmla="*/ 0 h 1446"/>
                <a:gd name="T24" fmla="*/ 0 w 1961"/>
                <a:gd name="T25" fmla="*/ 0 h 1446"/>
                <a:gd name="T26" fmla="*/ 0 w 1961"/>
                <a:gd name="T27" fmla="*/ 0 h 1446"/>
                <a:gd name="T28" fmla="*/ 0 w 1961"/>
                <a:gd name="T29" fmla="*/ 0 h 1446"/>
                <a:gd name="T30" fmla="*/ 0 w 1961"/>
                <a:gd name="T31" fmla="*/ 0 h 1446"/>
                <a:gd name="T32" fmla="*/ 0 w 1961"/>
                <a:gd name="T33" fmla="*/ 0 h 1446"/>
                <a:gd name="T34" fmla="*/ 0 w 1961"/>
                <a:gd name="T35" fmla="*/ 0 h 1446"/>
                <a:gd name="T36" fmla="*/ 0 w 1961"/>
                <a:gd name="T37" fmla="*/ 0 h 1446"/>
                <a:gd name="T38" fmla="*/ 0 w 1961"/>
                <a:gd name="T39" fmla="*/ 0 h 1446"/>
                <a:gd name="T40" fmla="*/ 0 w 1961"/>
                <a:gd name="T41" fmla="*/ 0 h 1446"/>
                <a:gd name="T42" fmla="*/ 0 w 1961"/>
                <a:gd name="T43" fmla="*/ 0 h 1446"/>
                <a:gd name="T44" fmla="*/ 0 w 1961"/>
                <a:gd name="T45" fmla="*/ 0 h 1446"/>
                <a:gd name="T46" fmla="*/ 0 w 1961"/>
                <a:gd name="T47" fmla="*/ 0 h 1446"/>
                <a:gd name="T48" fmla="*/ 0 w 1961"/>
                <a:gd name="T49" fmla="*/ 0 h 1446"/>
                <a:gd name="T50" fmla="*/ 0 w 1961"/>
                <a:gd name="T51" fmla="*/ 0 h 1446"/>
                <a:gd name="T52" fmla="*/ 0 w 1961"/>
                <a:gd name="T53" fmla="*/ 0 h 1446"/>
                <a:gd name="T54" fmla="*/ 0 w 1961"/>
                <a:gd name="T55" fmla="*/ 0 h 1446"/>
                <a:gd name="T56" fmla="*/ 0 w 1961"/>
                <a:gd name="T57" fmla="*/ 0 h 1446"/>
                <a:gd name="T58" fmla="*/ 0 w 1961"/>
                <a:gd name="T59" fmla="*/ 0 h 1446"/>
                <a:gd name="T60" fmla="*/ 0 w 1961"/>
                <a:gd name="T61" fmla="*/ 0 h 1446"/>
                <a:gd name="T62" fmla="*/ 0 w 1961"/>
                <a:gd name="T63" fmla="*/ 0 h 1446"/>
                <a:gd name="T64" fmla="*/ 0 w 1961"/>
                <a:gd name="T65" fmla="*/ 0 h 1446"/>
                <a:gd name="T66" fmla="*/ 0 w 1961"/>
                <a:gd name="T67" fmla="*/ 0 h 1446"/>
                <a:gd name="T68" fmla="*/ 0 w 1961"/>
                <a:gd name="T69" fmla="*/ 0 h 1446"/>
                <a:gd name="T70" fmla="*/ 0 w 1961"/>
                <a:gd name="T71" fmla="*/ 0 h 1446"/>
                <a:gd name="T72" fmla="*/ 0 w 1961"/>
                <a:gd name="T73" fmla="*/ 0 h 1446"/>
                <a:gd name="T74" fmla="*/ 0 w 1961"/>
                <a:gd name="T75" fmla="*/ 0 h 1446"/>
                <a:gd name="T76" fmla="*/ 0 w 1961"/>
                <a:gd name="T77" fmla="*/ 0 h 1446"/>
                <a:gd name="T78" fmla="*/ 0 w 1961"/>
                <a:gd name="T79" fmla="*/ 0 h 1446"/>
                <a:gd name="T80" fmla="*/ 0 w 1961"/>
                <a:gd name="T81" fmla="*/ 0 h 1446"/>
                <a:gd name="T82" fmla="*/ 0 w 1961"/>
                <a:gd name="T83" fmla="*/ 0 h 1446"/>
                <a:gd name="T84" fmla="*/ 0 w 1961"/>
                <a:gd name="T85" fmla="*/ 0 h 1446"/>
                <a:gd name="T86" fmla="*/ 0 w 1961"/>
                <a:gd name="T87" fmla="*/ 0 h 1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961"/>
                <a:gd name="T133" fmla="*/ 0 h 1446"/>
                <a:gd name="T134" fmla="*/ 1961 w 1961"/>
                <a:gd name="T135" fmla="*/ 1446 h 1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961" h="1446">
                  <a:moveTo>
                    <a:pt x="1332" y="140"/>
                  </a:moveTo>
                  <a:lnTo>
                    <a:pt x="1374" y="210"/>
                  </a:lnTo>
                  <a:lnTo>
                    <a:pt x="1357" y="365"/>
                  </a:lnTo>
                  <a:lnTo>
                    <a:pt x="1574" y="349"/>
                  </a:lnTo>
                  <a:lnTo>
                    <a:pt x="1713" y="420"/>
                  </a:lnTo>
                  <a:lnTo>
                    <a:pt x="1761" y="534"/>
                  </a:lnTo>
                  <a:lnTo>
                    <a:pt x="1906" y="543"/>
                  </a:lnTo>
                  <a:lnTo>
                    <a:pt x="1923" y="598"/>
                  </a:lnTo>
                  <a:lnTo>
                    <a:pt x="1800" y="687"/>
                  </a:lnTo>
                  <a:lnTo>
                    <a:pt x="1761" y="817"/>
                  </a:lnTo>
                  <a:lnTo>
                    <a:pt x="1938" y="897"/>
                  </a:lnTo>
                  <a:lnTo>
                    <a:pt x="1961" y="994"/>
                  </a:lnTo>
                  <a:lnTo>
                    <a:pt x="1841" y="1091"/>
                  </a:lnTo>
                  <a:lnTo>
                    <a:pt x="1841" y="1189"/>
                  </a:lnTo>
                  <a:lnTo>
                    <a:pt x="1703" y="1276"/>
                  </a:lnTo>
                  <a:lnTo>
                    <a:pt x="1616" y="1221"/>
                  </a:lnTo>
                  <a:lnTo>
                    <a:pt x="1503" y="1242"/>
                  </a:lnTo>
                  <a:lnTo>
                    <a:pt x="1391" y="1350"/>
                  </a:lnTo>
                  <a:lnTo>
                    <a:pt x="1222" y="1350"/>
                  </a:lnTo>
                  <a:lnTo>
                    <a:pt x="1084" y="1446"/>
                  </a:lnTo>
                  <a:lnTo>
                    <a:pt x="1003" y="1333"/>
                  </a:lnTo>
                  <a:lnTo>
                    <a:pt x="1090" y="1276"/>
                  </a:lnTo>
                  <a:lnTo>
                    <a:pt x="977" y="1210"/>
                  </a:lnTo>
                  <a:lnTo>
                    <a:pt x="880" y="1268"/>
                  </a:lnTo>
                  <a:lnTo>
                    <a:pt x="783" y="1189"/>
                  </a:lnTo>
                  <a:lnTo>
                    <a:pt x="670" y="1195"/>
                  </a:lnTo>
                  <a:lnTo>
                    <a:pt x="445" y="1001"/>
                  </a:lnTo>
                  <a:lnTo>
                    <a:pt x="202" y="937"/>
                  </a:lnTo>
                  <a:lnTo>
                    <a:pt x="77" y="920"/>
                  </a:lnTo>
                  <a:lnTo>
                    <a:pt x="47" y="752"/>
                  </a:lnTo>
                  <a:lnTo>
                    <a:pt x="0" y="500"/>
                  </a:lnTo>
                  <a:lnTo>
                    <a:pt x="123" y="349"/>
                  </a:lnTo>
                  <a:lnTo>
                    <a:pt x="170" y="284"/>
                  </a:lnTo>
                  <a:lnTo>
                    <a:pt x="322" y="269"/>
                  </a:lnTo>
                  <a:lnTo>
                    <a:pt x="299" y="155"/>
                  </a:lnTo>
                  <a:lnTo>
                    <a:pt x="386" y="0"/>
                  </a:lnTo>
                  <a:lnTo>
                    <a:pt x="628" y="0"/>
                  </a:lnTo>
                  <a:lnTo>
                    <a:pt x="719" y="75"/>
                  </a:lnTo>
                  <a:lnTo>
                    <a:pt x="832" y="49"/>
                  </a:lnTo>
                  <a:lnTo>
                    <a:pt x="912" y="108"/>
                  </a:lnTo>
                  <a:lnTo>
                    <a:pt x="1052" y="155"/>
                  </a:lnTo>
                  <a:lnTo>
                    <a:pt x="1122" y="59"/>
                  </a:lnTo>
                  <a:lnTo>
                    <a:pt x="1196" y="26"/>
                  </a:lnTo>
                  <a:lnTo>
                    <a:pt x="1332" y="14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22"/>
            <p:cNvSpPr>
              <a:spLocks noChangeAspect="1"/>
            </p:cNvSpPr>
            <p:nvPr/>
          </p:nvSpPr>
          <p:spPr bwMode="auto">
            <a:xfrm rot="815464">
              <a:off x="2836846" y="3391023"/>
              <a:ext cx="1298585" cy="925478"/>
            </a:xfrm>
            <a:custGeom>
              <a:avLst/>
              <a:gdLst>
                <a:gd name="T0" fmla="*/ 0 w 3197"/>
                <a:gd name="T1" fmla="*/ 0 h 2268"/>
                <a:gd name="T2" fmla="*/ 0 w 3197"/>
                <a:gd name="T3" fmla="*/ 0 h 2268"/>
                <a:gd name="T4" fmla="*/ 0 w 3197"/>
                <a:gd name="T5" fmla="*/ 0 h 2268"/>
                <a:gd name="T6" fmla="*/ 0 w 3197"/>
                <a:gd name="T7" fmla="*/ 0 h 2268"/>
                <a:gd name="T8" fmla="*/ 0 w 3197"/>
                <a:gd name="T9" fmla="*/ 0 h 2268"/>
                <a:gd name="T10" fmla="*/ 0 w 3197"/>
                <a:gd name="T11" fmla="*/ 0 h 2268"/>
                <a:gd name="T12" fmla="*/ 0 w 3197"/>
                <a:gd name="T13" fmla="*/ 0 h 2268"/>
                <a:gd name="T14" fmla="*/ 0 w 3197"/>
                <a:gd name="T15" fmla="*/ 0 h 2268"/>
                <a:gd name="T16" fmla="*/ 0 w 3197"/>
                <a:gd name="T17" fmla="*/ 0 h 2268"/>
                <a:gd name="T18" fmla="*/ 0 w 3197"/>
                <a:gd name="T19" fmla="*/ 0 h 2268"/>
                <a:gd name="T20" fmla="*/ 0 w 3197"/>
                <a:gd name="T21" fmla="*/ 0 h 2268"/>
                <a:gd name="T22" fmla="*/ 0 w 3197"/>
                <a:gd name="T23" fmla="*/ 0 h 2268"/>
                <a:gd name="T24" fmla="*/ 0 w 3197"/>
                <a:gd name="T25" fmla="*/ 0 h 2268"/>
                <a:gd name="T26" fmla="*/ 0 w 3197"/>
                <a:gd name="T27" fmla="*/ 0 h 2268"/>
                <a:gd name="T28" fmla="*/ 0 w 3197"/>
                <a:gd name="T29" fmla="*/ 0 h 2268"/>
                <a:gd name="T30" fmla="*/ 0 w 3197"/>
                <a:gd name="T31" fmla="*/ 0 h 2268"/>
                <a:gd name="T32" fmla="*/ 0 w 3197"/>
                <a:gd name="T33" fmla="*/ 0 h 2268"/>
                <a:gd name="T34" fmla="*/ 0 w 3197"/>
                <a:gd name="T35" fmla="*/ 0 h 2268"/>
                <a:gd name="T36" fmla="*/ 0 w 3197"/>
                <a:gd name="T37" fmla="*/ 0 h 2268"/>
                <a:gd name="T38" fmla="*/ 0 w 3197"/>
                <a:gd name="T39" fmla="*/ 0 h 2268"/>
                <a:gd name="T40" fmla="*/ 0 w 3197"/>
                <a:gd name="T41" fmla="*/ 0 h 2268"/>
                <a:gd name="T42" fmla="*/ 0 w 3197"/>
                <a:gd name="T43" fmla="*/ 0 h 2268"/>
                <a:gd name="T44" fmla="*/ 0 w 3197"/>
                <a:gd name="T45" fmla="*/ 0 h 2268"/>
                <a:gd name="T46" fmla="*/ 0 w 3197"/>
                <a:gd name="T47" fmla="*/ 0 h 2268"/>
                <a:gd name="T48" fmla="*/ 0 w 3197"/>
                <a:gd name="T49" fmla="*/ 0 h 2268"/>
                <a:gd name="T50" fmla="*/ 0 w 3197"/>
                <a:gd name="T51" fmla="*/ 0 h 2268"/>
                <a:gd name="T52" fmla="*/ 0 w 3197"/>
                <a:gd name="T53" fmla="*/ 0 h 2268"/>
                <a:gd name="T54" fmla="*/ 0 w 3197"/>
                <a:gd name="T55" fmla="*/ 0 h 2268"/>
                <a:gd name="T56" fmla="*/ 0 w 3197"/>
                <a:gd name="T57" fmla="*/ 0 h 2268"/>
                <a:gd name="T58" fmla="*/ 0 w 3197"/>
                <a:gd name="T59" fmla="*/ 0 h 2268"/>
                <a:gd name="T60" fmla="*/ 0 w 3197"/>
                <a:gd name="T61" fmla="*/ 0 h 2268"/>
                <a:gd name="T62" fmla="*/ 0 w 3197"/>
                <a:gd name="T63" fmla="*/ 0 h 2268"/>
                <a:gd name="T64" fmla="*/ 0 w 3197"/>
                <a:gd name="T65" fmla="*/ 0 h 2268"/>
                <a:gd name="T66" fmla="*/ 0 w 3197"/>
                <a:gd name="T67" fmla="*/ 0 h 2268"/>
                <a:gd name="T68" fmla="*/ 0 w 3197"/>
                <a:gd name="T69" fmla="*/ 0 h 2268"/>
                <a:gd name="T70" fmla="*/ 0 w 3197"/>
                <a:gd name="T71" fmla="*/ 0 h 22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97"/>
                <a:gd name="T109" fmla="*/ 0 h 2268"/>
                <a:gd name="T110" fmla="*/ 3197 w 3197"/>
                <a:gd name="T111" fmla="*/ 2268 h 22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97" h="2268">
                  <a:moveTo>
                    <a:pt x="420" y="1930"/>
                  </a:moveTo>
                  <a:lnTo>
                    <a:pt x="374" y="1730"/>
                  </a:lnTo>
                  <a:lnTo>
                    <a:pt x="235" y="1601"/>
                  </a:lnTo>
                  <a:lnTo>
                    <a:pt x="261" y="1478"/>
                  </a:lnTo>
                  <a:lnTo>
                    <a:pt x="212" y="1359"/>
                  </a:lnTo>
                  <a:lnTo>
                    <a:pt x="235" y="1155"/>
                  </a:lnTo>
                  <a:lnTo>
                    <a:pt x="170" y="962"/>
                  </a:lnTo>
                  <a:lnTo>
                    <a:pt x="36" y="833"/>
                  </a:lnTo>
                  <a:lnTo>
                    <a:pt x="0" y="762"/>
                  </a:lnTo>
                  <a:lnTo>
                    <a:pt x="19" y="742"/>
                  </a:lnTo>
                  <a:lnTo>
                    <a:pt x="123" y="381"/>
                  </a:lnTo>
                  <a:lnTo>
                    <a:pt x="244" y="284"/>
                  </a:lnTo>
                  <a:lnTo>
                    <a:pt x="261" y="140"/>
                  </a:lnTo>
                  <a:lnTo>
                    <a:pt x="348" y="64"/>
                  </a:lnTo>
                  <a:lnTo>
                    <a:pt x="461" y="85"/>
                  </a:lnTo>
                  <a:lnTo>
                    <a:pt x="519" y="85"/>
                  </a:lnTo>
                  <a:lnTo>
                    <a:pt x="574" y="0"/>
                  </a:lnTo>
                  <a:lnTo>
                    <a:pt x="649" y="0"/>
                  </a:lnTo>
                  <a:lnTo>
                    <a:pt x="704" y="97"/>
                  </a:lnTo>
                  <a:lnTo>
                    <a:pt x="622" y="268"/>
                  </a:lnTo>
                  <a:lnTo>
                    <a:pt x="729" y="407"/>
                  </a:lnTo>
                  <a:lnTo>
                    <a:pt x="944" y="407"/>
                  </a:lnTo>
                  <a:lnTo>
                    <a:pt x="1052" y="462"/>
                  </a:lnTo>
                  <a:lnTo>
                    <a:pt x="1074" y="600"/>
                  </a:lnTo>
                  <a:lnTo>
                    <a:pt x="1228" y="607"/>
                  </a:lnTo>
                  <a:lnTo>
                    <a:pt x="1309" y="543"/>
                  </a:lnTo>
                  <a:lnTo>
                    <a:pt x="1423" y="645"/>
                  </a:lnTo>
                  <a:lnTo>
                    <a:pt x="1423" y="752"/>
                  </a:lnTo>
                  <a:lnTo>
                    <a:pt x="1493" y="817"/>
                  </a:lnTo>
                  <a:lnTo>
                    <a:pt x="1478" y="929"/>
                  </a:lnTo>
                  <a:lnTo>
                    <a:pt x="1648" y="956"/>
                  </a:lnTo>
                  <a:lnTo>
                    <a:pt x="1826" y="1075"/>
                  </a:lnTo>
                  <a:lnTo>
                    <a:pt x="2042" y="1107"/>
                  </a:lnTo>
                  <a:lnTo>
                    <a:pt x="2229" y="1301"/>
                  </a:lnTo>
                  <a:lnTo>
                    <a:pt x="2481" y="1317"/>
                  </a:lnTo>
                  <a:lnTo>
                    <a:pt x="2625" y="1188"/>
                  </a:lnTo>
                  <a:lnTo>
                    <a:pt x="2665" y="1310"/>
                  </a:lnTo>
                  <a:lnTo>
                    <a:pt x="2787" y="1310"/>
                  </a:lnTo>
                  <a:lnTo>
                    <a:pt x="3019" y="1465"/>
                  </a:lnTo>
                  <a:lnTo>
                    <a:pt x="3030" y="1592"/>
                  </a:lnTo>
                  <a:lnTo>
                    <a:pt x="3197" y="1666"/>
                  </a:lnTo>
                  <a:lnTo>
                    <a:pt x="3191" y="1720"/>
                  </a:lnTo>
                  <a:lnTo>
                    <a:pt x="3003" y="1817"/>
                  </a:lnTo>
                  <a:lnTo>
                    <a:pt x="2971" y="1908"/>
                  </a:lnTo>
                  <a:lnTo>
                    <a:pt x="2835" y="1794"/>
                  </a:lnTo>
                  <a:lnTo>
                    <a:pt x="2761" y="1827"/>
                  </a:lnTo>
                  <a:lnTo>
                    <a:pt x="2691" y="1923"/>
                  </a:lnTo>
                  <a:lnTo>
                    <a:pt x="2551" y="1876"/>
                  </a:lnTo>
                  <a:lnTo>
                    <a:pt x="2471" y="1817"/>
                  </a:lnTo>
                  <a:lnTo>
                    <a:pt x="2358" y="1843"/>
                  </a:lnTo>
                  <a:lnTo>
                    <a:pt x="2267" y="1768"/>
                  </a:lnTo>
                  <a:lnTo>
                    <a:pt x="2025" y="1768"/>
                  </a:lnTo>
                  <a:lnTo>
                    <a:pt x="1938" y="1923"/>
                  </a:lnTo>
                  <a:lnTo>
                    <a:pt x="1961" y="2037"/>
                  </a:lnTo>
                  <a:lnTo>
                    <a:pt x="1809" y="2052"/>
                  </a:lnTo>
                  <a:lnTo>
                    <a:pt x="1762" y="2117"/>
                  </a:lnTo>
                  <a:lnTo>
                    <a:pt x="1639" y="2268"/>
                  </a:lnTo>
                  <a:lnTo>
                    <a:pt x="1632" y="2253"/>
                  </a:lnTo>
                  <a:lnTo>
                    <a:pt x="1639" y="2268"/>
                  </a:lnTo>
                  <a:lnTo>
                    <a:pt x="1584" y="2198"/>
                  </a:lnTo>
                  <a:lnTo>
                    <a:pt x="1413" y="2166"/>
                  </a:lnTo>
                  <a:lnTo>
                    <a:pt x="1300" y="1946"/>
                  </a:lnTo>
                  <a:lnTo>
                    <a:pt x="1187" y="1810"/>
                  </a:lnTo>
                  <a:lnTo>
                    <a:pt x="1107" y="1785"/>
                  </a:lnTo>
                  <a:lnTo>
                    <a:pt x="993" y="1704"/>
                  </a:lnTo>
                  <a:lnTo>
                    <a:pt x="944" y="1785"/>
                  </a:lnTo>
                  <a:lnTo>
                    <a:pt x="777" y="1849"/>
                  </a:lnTo>
                  <a:lnTo>
                    <a:pt x="622" y="1859"/>
                  </a:lnTo>
                  <a:lnTo>
                    <a:pt x="558" y="1930"/>
                  </a:lnTo>
                  <a:lnTo>
                    <a:pt x="422" y="1946"/>
                  </a:lnTo>
                  <a:lnTo>
                    <a:pt x="420" y="19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23"/>
            <p:cNvSpPr>
              <a:spLocks noChangeAspect="1"/>
            </p:cNvSpPr>
            <p:nvPr/>
          </p:nvSpPr>
          <p:spPr bwMode="auto">
            <a:xfrm rot="815464">
              <a:off x="4149718" y="3514844"/>
              <a:ext cx="323853" cy="112709"/>
            </a:xfrm>
            <a:custGeom>
              <a:avLst/>
              <a:gdLst>
                <a:gd name="T0" fmla="*/ 0 w 797"/>
                <a:gd name="T1" fmla="*/ 0 h 271"/>
                <a:gd name="T2" fmla="*/ 0 w 797"/>
                <a:gd name="T3" fmla="*/ 0 h 271"/>
                <a:gd name="T4" fmla="*/ 0 w 797"/>
                <a:gd name="T5" fmla="*/ 0 h 271"/>
                <a:gd name="T6" fmla="*/ 0 w 797"/>
                <a:gd name="T7" fmla="*/ 0 h 271"/>
                <a:gd name="T8" fmla="*/ 0 w 797"/>
                <a:gd name="T9" fmla="*/ 0 h 271"/>
                <a:gd name="T10" fmla="*/ 0 w 797"/>
                <a:gd name="T11" fmla="*/ 0 h 271"/>
                <a:gd name="T12" fmla="*/ 0 w 797"/>
                <a:gd name="T13" fmla="*/ 0 h 271"/>
                <a:gd name="T14" fmla="*/ 0 w 797"/>
                <a:gd name="T15" fmla="*/ 0 h 271"/>
                <a:gd name="T16" fmla="*/ 0 w 797"/>
                <a:gd name="T17" fmla="*/ 0 h 271"/>
                <a:gd name="T18" fmla="*/ 0 w 797"/>
                <a:gd name="T19" fmla="*/ 0 h 27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7"/>
                <a:gd name="T31" fmla="*/ 0 h 271"/>
                <a:gd name="T32" fmla="*/ 797 w 797"/>
                <a:gd name="T33" fmla="*/ 271 h 27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7" h="271">
                  <a:moveTo>
                    <a:pt x="0" y="0"/>
                  </a:moveTo>
                  <a:lnTo>
                    <a:pt x="65" y="64"/>
                  </a:lnTo>
                  <a:lnTo>
                    <a:pt x="74" y="195"/>
                  </a:lnTo>
                  <a:lnTo>
                    <a:pt x="161" y="239"/>
                  </a:lnTo>
                  <a:lnTo>
                    <a:pt x="252" y="55"/>
                  </a:lnTo>
                  <a:lnTo>
                    <a:pt x="355" y="142"/>
                  </a:lnTo>
                  <a:lnTo>
                    <a:pt x="430" y="259"/>
                  </a:lnTo>
                  <a:lnTo>
                    <a:pt x="623" y="217"/>
                  </a:lnTo>
                  <a:lnTo>
                    <a:pt x="797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24"/>
            <p:cNvSpPr>
              <a:spLocks noChangeAspect="1"/>
            </p:cNvSpPr>
            <p:nvPr/>
          </p:nvSpPr>
          <p:spPr bwMode="auto">
            <a:xfrm rot="815464">
              <a:off x="3224199" y="4524455"/>
              <a:ext cx="596905" cy="436546"/>
            </a:xfrm>
            <a:custGeom>
              <a:avLst/>
              <a:gdLst>
                <a:gd name="T0" fmla="*/ 0 w 1461"/>
                <a:gd name="T1" fmla="*/ 0 h 1066"/>
                <a:gd name="T2" fmla="*/ 0 w 1461"/>
                <a:gd name="T3" fmla="*/ 0 h 1066"/>
                <a:gd name="T4" fmla="*/ 0 w 1461"/>
                <a:gd name="T5" fmla="*/ 0 h 1066"/>
                <a:gd name="T6" fmla="*/ 0 w 1461"/>
                <a:gd name="T7" fmla="*/ 0 h 1066"/>
                <a:gd name="T8" fmla="*/ 0 w 1461"/>
                <a:gd name="T9" fmla="*/ 0 h 1066"/>
                <a:gd name="T10" fmla="*/ 0 w 1461"/>
                <a:gd name="T11" fmla="*/ 0 h 1066"/>
                <a:gd name="T12" fmla="*/ 0 w 1461"/>
                <a:gd name="T13" fmla="*/ 0 h 1066"/>
                <a:gd name="T14" fmla="*/ 0 w 1461"/>
                <a:gd name="T15" fmla="*/ 0 h 1066"/>
                <a:gd name="T16" fmla="*/ 0 w 1461"/>
                <a:gd name="T17" fmla="*/ 0 h 1066"/>
                <a:gd name="T18" fmla="*/ 0 w 1461"/>
                <a:gd name="T19" fmla="*/ 0 h 1066"/>
                <a:gd name="T20" fmla="*/ 0 w 1461"/>
                <a:gd name="T21" fmla="*/ 0 h 1066"/>
                <a:gd name="T22" fmla="*/ 0 w 1461"/>
                <a:gd name="T23" fmla="*/ 0 h 1066"/>
                <a:gd name="T24" fmla="*/ 0 w 1461"/>
                <a:gd name="T25" fmla="*/ 0 h 1066"/>
                <a:gd name="T26" fmla="*/ 0 w 1461"/>
                <a:gd name="T27" fmla="*/ 0 h 1066"/>
                <a:gd name="T28" fmla="*/ 0 w 1461"/>
                <a:gd name="T29" fmla="*/ 0 h 1066"/>
                <a:gd name="T30" fmla="*/ 0 w 1461"/>
                <a:gd name="T31" fmla="*/ 0 h 1066"/>
                <a:gd name="T32" fmla="*/ 0 w 1461"/>
                <a:gd name="T33" fmla="*/ 0 h 1066"/>
                <a:gd name="T34" fmla="*/ 0 w 1461"/>
                <a:gd name="T35" fmla="*/ 0 h 1066"/>
                <a:gd name="T36" fmla="*/ 0 w 1461"/>
                <a:gd name="T37" fmla="*/ 0 h 1066"/>
                <a:gd name="T38" fmla="*/ 0 w 1461"/>
                <a:gd name="T39" fmla="*/ 0 h 1066"/>
                <a:gd name="T40" fmla="*/ 0 w 1461"/>
                <a:gd name="T41" fmla="*/ 0 h 1066"/>
                <a:gd name="T42" fmla="*/ 0 w 1461"/>
                <a:gd name="T43" fmla="*/ 0 h 1066"/>
                <a:gd name="T44" fmla="*/ 0 w 1461"/>
                <a:gd name="T45" fmla="*/ 0 h 1066"/>
                <a:gd name="T46" fmla="*/ 0 w 1461"/>
                <a:gd name="T47" fmla="*/ 0 h 1066"/>
                <a:gd name="T48" fmla="*/ 0 w 1461"/>
                <a:gd name="T49" fmla="*/ 0 h 1066"/>
                <a:gd name="T50" fmla="*/ 0 w 1461"/>
                <a:gd name="T51" fmla="*/ 0 h 1066"/>
                <a:gd name="T52" fmla="*/ 0 w 1461"/>
                <a:gd name="T53" fmla="*/ 0 h 1066"/>
                <a:gd name="T54" fmla="*/ 0 w 1461"/>
                <a:gd name="T55" fmla="*/ 0 h 1066"/>
                <a:gd name="T56" fmla="*/ 0 w 1461"/>
                <a:gd name="T57" fmla="*/ 0 h 1066"/>
                <a:gd name="T58" fmla="*/ 0 w 1461"/>
                <a:gd name="T59" fmla="*/ 0 h 1066"/>
                <a:gd name="T60" fmla="*/ 0 w 1461"/>
                <a:gd name="T61" fmla="*/ 0 h 1066"/>
                <a:gd name="T62" fmla="*/ 0 w 1461"/>
                <a:gd name="T63" fmla="*/ 0 h 1066"/>
                <a:gd name="T64" fmla="*/ 0 w 1461"/>
                <a:gd name="T65" fmla="*/ 0 h 1066"/>
                <a:gd name="T66" fmla="*/ 0 w 1461"/>
                <a:gd name="T67" fmla="*/ 0 h 1066"/>
                <a:gd name="T68" fmla="*/ 0 w 1461"/>
                <a:gd name="T69" fmla="*/ 0 h 106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61"/>
                <a:gd name="T106" fmla="*/ 0 h 1066"/>
                <a:gd name="T107" fmla="*/ 1461 w 1461"/>
                <a:gd name="T108" fmla="*/ 1066 h 106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61" h="1066">
                  <a:moveTo>
                    <a:pt x="310" y="984"/>
                  </a:moveTo>
                  <a:lnTo>
                    <a:pt x="119" y="816"/>
                  </a:lnTo>
                  <a:lnTo>
                    <a:pt x="232" y="752"/>
                  </a:lnTo>
                  <a:lnTo>
                    <a:pt x="39" y="720"/>
                  </a:lnTo>
                  <a:lnTo>
                    <a:pt x="22" y="723"/>
                  </a:lnTo>
                  <a:lnTo>
                    <a:pt x="22" y="646"/>
                  </a:lnTo>
                  <a:lnTo>
                    <a:pt x="81" y="606"/>
                  </a:lnTo>
                  <a:lnTo>
                    <a:pt x="0" y="462"/>
                  </a:lnTo>
                  <a:lnTo>
                    <a:pt x="22" y="322"/>
                  </a:lnTo>
                  <a:lnTo>
                    <a:pt x="242" y="226"/>
                  </a:lnTo>
                  <a:lnTo>
                    <a:pt x="200" y="146"/>
                  </a:lnTo>
                  <a:lnTo>
                    <a:pt x="248" y="42"/>
                  </a:lnTo>
                  <a:lnTo>
                    <a:pt x="245" y="0"/>
                  </a:lnTo>
                  <a:lnTo>
                    <a:pt x="370" y="17"/>
                  </a:lnTo>
                  <a:lnTo>
                    <a:pt x="613" y="81"/>
                  </a:lnTo>
                  <a:lnTo>
                    <a:pt x="838" y="275"/>
                  </a:lnTo>
                  <a:lnTo>
                    <a:pt x="951" y="269"/>
                  </a:lnTo>
                  <a:lnTo>
                    <a:pt x="1048" y="348"/>
                  </a:lnTo>
                  <a:lnTo>
                    <a:pt x="1145" y="290"/>
                  </a:lnTo>
                  <a:lnTo>
                    <a:pt x="1258" y="356"/>
                  </a:lnTo>
                  <a:lnTo>
                    <a:pt x="1171" y="413"/>
                  </a:lnTo>
                  <a:lnTo>
                    <a:pt x="1252" y="526"/>
                  </a:lnTo>
                  <a:lnTo>
                    <a:pt x="1390" y="430"/>
                  </a:lnTo>
                  <a:lnTo>
                    <a:pt x="1461" y="526"/>
                  </a:lnTo>
                  <a:lnTo>
                    <a:pt x="1461" y="862"/>
                  </a:lnTo>
                  <a:lnTo>
                    <a:pt x="1387" y="903"/>
                  </a:lnTo>
                  <a:lnTo>
                    <a:pt x="1355" y="968"/>
                  </a:lnTo>
                  <a:lnTo>
                    <a:pt x="1161" y="968"/>
                  </a:lnTo>
                  <a:lnTo>
                    <a:pt x="1058" y="1066"/>
                  </a:lnTo>
                  <a:lnTo>
                    <a:pt x="957" y="1011"/>
                  </a:lnTo>
                  <a:lnTo>
                    <a:pt x="925" y="903"/>
                  </a:lnTo>
                  <a:lnTo>
                    <a:pt x="781" y="848"/>
                  </a:lnTo>
                  <a:lnTo>
                    <a:pt x="499" y="994"/>
                  </a:lnTo>
                  <a:lnTo>
                    <a:pt x="387" y="952"/>
                  </a:lnTo>
                  <a:lnTo>
                    <a:pt x="310" y="98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25"/>
            <p:cNvSpPr>
              <a:spLocks noChangeAspect="1"/>
            </p:cNvSpPr>
            <p:nvPr/>
          </p:nvSpPr>
          <p:spPr bwMode="auto">
            <a:xfrm rot="815464">
              <a:off x="3595677" y="5165781"/>
              <a:ext cx="390528" cy="380986"/>
            </a:xfrm>
            <a:custGeom>
              <a:avLst/>
              <a:gdLst>
                <a:gd name="T0" fmla="*/ 0 w 952"/>
                <a:gd name="T1" fmla="*/ 0 h 933"/>
                <a:gd name="T2" fmla="*/ 0 w 952"/>
                <a:gd name="T3" fmla="*/ 0 h 933"/>
                <a:gd name="T4" fmla="*/ 0 w 952"/>
                <a:gd name="T5" fmla="*/ 0 h 933"/>
                <a:gd name="T6" fmla="*/ 0 w 952"/>
                <a:gd name="T7" fmla="*/ 0 h 933"/>
                <a:gd name="T8" fmla="*/ 0 w 952"/>
                <a:gd name="T9" fmla="*/ 0 h 933"/>
                <a:gd name="T10" fmla="*/ 0 w 952"/>
                <a:gd name="T11" fmla="*/ 0 h 933"/>
                <a:gd name="T12" fmla="*/ 0 w 952"/>
                <a:gd name="T13" fmla="*/ 0 h 933"/>
                <a:gd name="T14" fmla="*/ 0 w 952"/>
                <a:gd name="T15" fmla="*/ 0 h 933"/>
                <a:gd name="T16" fmla="*/ 0 w 952"/>
                <a:gd name="T17" fmla="*/ 0 h 933"/>
                <a:gd name="T18" fmla="*/ 0 w 952"/>
                <a:gd name="T19" fmla="*/ 0 h 933"/>
                <a:gd name="T20" fmla="*/ 0 w 952"/>
                <a:gd name="T21" fmla="*/ 0 h 933"/>
                <a:gd name="T22" fmla="*/ 0 w 952"/>
                <a:gd name="T23" fmla="*/ 0 h 933"/>
                <a:gd name="T24" fmla="*/ 0 w 952"/>
                <a:gd name="T25" fmla="*/ 0 h 933"/>
                <a:gd name="T26" fmla="*/ 0 w 952"/>
                <a:gd name="T27" fmla="*/ 0 h 933"/>
                <a:gd name="T28" fmla="*/ 0 w 952"/>
                <a:gd name="T29" fmla="*/ 0 h 933"/>
                <a:gd name="T30" fmla="*/ 0 w 952"/>
                <a:gd name="T31" fmla="*/ 0 h 933"/>
                <a:gd name="T32" fmla="*/ 0 w 952"/>
                <a:gd name="T33" fmla="*/ 0 h 933"/>
                <a:gd name="T34" fmla="*/ 0 w 952"/>
                <a:gd name="T35" fmla="*/ 0 h 933"/>
                <a:gd name="T36" fmla="*/ 0 w 952"/>
                <a:gd name="T37" fmla="*/ 0 h 933"/>
                <a:gd name="T38" fmla="*/ 0 w 952"/>
                <a:gd name="T39" fmla="*/ 0 h 933"/>
                <a:gd name="T40" fmla="*/ 0 w 952"/>
                <a:gd name="T41" fmla="*/ 0 h 933"/>
                <a:gd name="T42" fmla="*/ 0 w 952"/>
                <a:gd name="T43" fmla="*/ 0 h 933"/>
                <a:gd name="T44" fmla="*/ 0 w 952"/>
                <a:gd name="T45" fmla="*/ 0 h 933"/>
                <a:gd name="T46" fmla="*/ 0 w 952"/>
                <a:gd name="T47" fmla="*/ 0 h 933"/>
                <a:gd name="T48" fmla="*/ 0 w 952"/>
                <a:gd name="T49" fmla="*/ 0 h 933"/>
                <a:gd name="T50" fmla="*/ 0 w 952"/>
                <a:gd name="T51" fmla="*/ 0 h 933"/>
                <a:gd name="T52" fmla="*/ 0 w 952"/>
                <a:gd name="T53" fmla="*/ 0 h 933"/>
                <a:gd name="T54" fmla="*/ 0 w 952"/>
                <a:gd name="T55" fmla="*/ 0 h 933"/>
                <a:gd name="T56" fmla="*/ 0 w 952"/>
                <a:gd name="T57" fmla="*/ 0 h 933"/>
                <a:gd name="T58" fmla="*/ 0 w 952"/>
                <a:gd name="T59" fmla="*/ 0 h 93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952"/>
                <a:gd name="T91" fmla="*/ 0 h 933"/>
                <a:gd name="T92" fmla="*/ 952 w 952"/>
                <a:gd name="T93" fmla="*/ 933 h 93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952" h="933">
                  <a:moveTo>
                    <a:pt x="0" y="545"/>
                  </a:moveTo>
                  <a:lnTo>
                    <a:pt x="0" y="545"/>
                  </a:lnTo>
                  <a:lnTo>
                    <a:pt x="74" y="422"/>
                  </a:lnTo>
                  <a:lnTo>
                    <a:pt x="43" y="388"/>
                  </a:lnTo>
                  <a:lnTo>
                    <a:pt x="59" y="316"/>
                  </a:lnTo>
                  <a:lnTo>
                    <a:pt x="210" y="274"/>
                  </a:lnTo>
                  <a:lnTo>
                    <a:pt x="397" y="162"/>
                  </a:lnTo>
                  <a:lnTo>
                    <a:pt x="462" y="43"/>
                  </a:lnTo>
                  <a:lnTo>
                    <a:pt x="526" y="32"/>
                  </a:lnTo>
                  <a:lnTo>
                    <a:pt x="530" y="0"/>
                  </a:lnTo>
                  <a:lnTo>
                    <a:pt x="755" y="75"/>
                  </a:lnTo>
                  <a:lnTo>
                    <a:pt x="613" y="252"/>
                  </a:lnTo>
                  <a:lnTo>
                    <a:pt x="736" y="382"/>
                  </a:lnTo>
                  <a:lnTo>
                    <a:pt x="776" y="291"/>
                  </a:lnTo>
                  <a:lnTo>
                    <a:pt x="823" y="284"/>
                  </a:lnTo>
                  <a:lnTo>
                    <a:pt x="808" y="430"/>
                  </a:lnTo>
                  <a:lnTo>
                    <a:pt x="952" y="566"/>
                  </a:lnTo>
                  <a:lnTo>
                    <a:pt x="882" y="623"/>
                  </a:lnTo>
                  <a:lnTo>
                    <a:pt x="882" y="687"/>
                  </a:lnTo>
                  <a:lnTo>
                    <a:pt x="907" y="704"/>
                  </a:lnTo>
                  <a:lnTo>
                    <a:pt x="855" y="849"/>
                  </a:lnTo>
                  <a:lnTo>
                    <a:pt x="662" y="849"/>
                  </a:lnTo>
                  <a:lnTo>
                    <a:pt x="526" y="933"/>
                  </a:lnTo>
                  <a:lnTo>
                    <a:pt x="437" y="855"/>
                  </a:lnTo>
                  <a:lnTo>
                    <a:pt x="388" y="759"/>
                  </a:lnTo>
                  <a:lnTo>
                    <a:pt x="301" y="823"/>
                  </a:lnTo>
                  <a:lnTo>
                    <a:pt x="146" y="742"/>
                  </a:lnTo>
                  <a:lnTo>
                    <a:pt x="140" y="645"/>
                  </a:lnTo>
                  <a:lnTo>
                    <a:pt x="49" y="623"/>
                  </a:lnTo>
                  <a:lnTo>
                    <a:pt x="0" y="54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6"/>
            <p:cNvSpPr>
              <a:spLocks noChangeAspect="1"/>
            </p:cNvSpPr>
            <p:nvPr/>
          </p:nvSpPr>
          <p:spPr bwMode="auto">
            <a:xfrm rot="815464">
              <a:off x="2984484" y="4206967"/>
              <a:ext cx="392116" cy="577828"/>
            </a:xfrm>
            <a:custGeom>
              <a:avLst/>
              <a:gdLst>
                <a:gd name="T0" fmla="*/ 0 w 958"/>
                <a:gd name="T1" fmla="*/ 0 h 1405"/>
                <a:gd name="T2" fmla="*/ 0 w 958"/>
                <a:gd name="T3" fmla="*/ 0 h 1405"/>
                <a:gd name="T4" fmla="*/ 0 w 958"/>
                <a:gd name="T5" fmla="*/ 0 h 1405"/>
                <a:gd name="T6" fmla="*/ 0 w 958"/>
                <a:gd name="T7" fmla="*/ 0 h 1405"/>
                <a:gd name="T8" fmla="*/ 0 w 958"/>
                <a:gd name="T9" fmla="*/ 0 h 1405"/>
                <a:gd name="T10" fmla="*/ 0 w 958"/>
                <a:gd name="T11" fmla="*/ 0 h 1405"/>
                <a:gd name="T12" fmla="*/ 0 w 958"/>
                <a:gd name="T13" fmla="*/ 0 h 1405"/>
                <a:gd name="T14" fmla="*/ 0 w 958"/>
                <a:gd name="T15" fmla="*/ 0 h 1405"/>
                <a:gd name="T16" fmla="*/ 0 w 958"/>
                <a:gd name="T17" fmla="*/ 0 h 1405"/>
                <a:gd name="T18" fmla="*/ 0 w 958"/>
                <a:gd name="T19" fmla="*/ 0 h 1405"/>
                <a:gd name="T20" fmla="*/ 0 w 958"/>
                <a:gd name="T21" fmla="*/ 0 h 1405"/>
                <a:gd name="T22" fmla="*/ 0 w 958"/>
                <a:gd name="T23" fmla="*/ 0 h 1405"/>
                <a:gd name="T24" fmla="*/ 0 w 958"/>
                <a:gd name="T25" fmla="*/ 0 h 1405"/>
                <a:gd name="T26" fmla="*/ 0 w 958"/>
                <a:gd name="T27" fmla="*/ 0 h 1405"/>
                <a:gd name="T28" fmla="*/ 0 w 958"/>
                <a:gd name="T29" fmla="*/ 0 h 1405"/>
                <a:gd name="T30" fmla="*/ 0 w 958"/>
                <a:gd name="T31" fmla="*/ 0 h 1405"/>
                <a:gd name="T32" fmla="*/ 0 w 958"/>
                <a:gd name="T33" fmla="*/ 0 h 1405"/>
                <a:gd name="T34" fmla="*/ 0 w 958"/>
                <a:gd name="T35" fmla="*/ 0 h 1405"/>
                <a:gd name="T36" fmla="*/ 0 w 958"/>
                <a:gd name="T37" fmla="*/ 0 h 1405"/>
                <a:gd name="T38" fmla="*/ 0 w 958"/>
                <a:gd name="T39" fmla="*/ 0 h 1405"/>
                <a:gd name="T40" fmla="*/ 0 w 958"/>
                <a:gd name="T41" fmla="*/ 0 h 1405"/>
                <a:gd name="T42" fmla="*/ 0 w 958"/>
                <a:gd name="T43" fmla="*/ 0 h 1405"/>
                <a:gd name="T44" fmla="*/ 0 w 958"/>
                <a:gd name="T45" fmla="*/ 0 h 1405"/>
                <a:gd name="T46" fmla="*/ 0 w 958"/>
                <a:gd name="T47" fmla="*/ 0 h 1405"/>
                <a:gd name="T48" fmla="*/ 0 w 958"/>
                <a:gd name="T49" fmla="*/ 0 h 1405"/>
                <a:gd name="T50" fmla="*/ 0 w 958"/>
                <a:gd name="T51" fmla="*/ 0 h 1405"/>
                <a:gd name="T52" fmla="*/ 0 w 958"/>
                <a:gd name="T53" fmla="*/ 0 h 1405"/>
                <a:gd name="T54" fmla="*/ 0 w 958"/>
                <a:gd name="T55" fmla="*/ 0 h 1405"/>
                <a:gd name="T56" fmla="*/ 0 w 958"/>
                <a:gd name="T57" fmla="*/ 0 h 1405"/>
                <a:gd name="T58" fmla="*/ 0 w 958"/>
                <a:gd name="T59" fmla="*/ 0 h 1405"/>
                <a:gd name="T60" fmla="*/ 0 w 958"/>
                <a:gd name="T61" fmla="*/ 0 h 1405"/>
                <a:gd name="T62" fmla="*/ 0 w 958"/>
                <a:gd name="T63" fmla="*/ 0 h 1405"/>
                <a:gd name="T64" fmla="*/ 0 w 958"/>
                <a:gd name="T65" fmla="*/ 0 h 1405"/>
                <a:gd name="T66" fmla="*/ 0 w 958"/>
                <a:gd name="T67" fmla="*/ 0 h 1405"/>
                <a:gd name="T68" fmla="*/ 0 w 958"/>
                <a:gd name="T69" fmla="*/ 0 h 140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58"/>
                <a:gd name="T106" fmla="*/ 0 h 1405"/>
                <a:gd name="T107" fmla="*/ 958 w 958"/>
                <a:gd name="T108" fmla="*/ 1405 h 140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58" h="1405">
                  <a:moveTo>
                    <a:pt x="955" y="549"/>
                  </a:moveTo>
                  <a:lnTo>
                    <a:pt x="958" y="591"/>
                  </a:lnTo>
                  <a:lnTo>
                    <a:pt x="910" y="695"/>
                  </a:lnTo>
                  <a:lnTo>
                    <a:pt x="952" y="775"/>
                  </a:lnTo>
                  <a:lnTo>
                    <a:pt x="732" y="871"/>
                  </a:lnTo>
                  <a:lnTo>
                    <a:pt x="710" y="1011"/>
                  </a:lnTo>
                  <a:lnTo>
                    <a:pt x="791" y="1155"/>
                  </a:lnTo>
                  <a:lnTo>
                    <a:pt x="732" y="1195"/>
                  </a:lnTo>
                  <a:lnTo>
                    <a:pt x="732" y="1272"/>
                  </a:lnTo>
                  <a:lnTo>
                    <a:pt x="458" y="1405"/>
                  </a:lnTo>
                  <a:lnTo>
                    <a:pt x="378" y="1372"/>
                  </a:lnTo>
                  <a:lnTo>
                    <a:pt x="361" y="1285"/>
                  </a:lnTo>
                  <a:lnTo>
                    <a:pt x="452" y="1269"/>
                  </a:lnTo>
                  <a:lnTo>
                    <a:pt x="178" y="1091"/>
                  </a:lnTo>
                  <a:lnTo>
                    <a:pt x="0" y="1107"/>
                  </a:lnTo>
                  <a:lnTo>
                    <a:pt x="96" y="979"/>
                  </a:lnTo>
                  <a:lnTo>
                    <a:pt x="81" y="818"/>
                  </a:lnTo>
                  <a:lnTo>
                    <a:pt x="49" y="804"/>
                  </a:lnTo>
                  <a:lnTo>
                    <a:pt x="71" y="672"/>
                  </a:lnTo>
                  <a:lnTo>
                    <a:pt x="178" y="623"/>
                  </a:lnTo>
                  <a:lnTo>
                    <a:pt x="183" y="534"/>
                  </a:lnTo>
                  <a:lnTo>
                    <a:pt x="291" y="485"/>
                  </a:lnTo>
                  <a:lnTo>
                    <a:pt x="291" y="371"/>
                  </a:lnTo>
                  <a:lnTo>
                    <a:pt x="216" y="284"/>
                  </a:lnTo>
                  <a:lnTo>
                    <a:pt x="216" y="108"/>
                  </a:lnTo>
                  <a:lnTo>
                    <a:pt x="323" y="0"/>
                  </a:lnTo>
                  <a:lnTo>
                    <a:pt x="378" y="59"/>
                  </a:lnTo>
                  <a:lnTo>
                    <a:pt x="361" y="172"/>
                  </a:lnTo>
                  <a:lnTo>
                    <a:pt x="554" y="242"/>
                  </a:lnTo>
                  <a:lnTo>
                    <a:pt x="630" y="178"/>
                  </a:lnTo>
                  <a:lnTo>
                    <a:pt x="726" y="236"/>
                  </a:lnTo>
                  <a:lnTo>
                    <a:pt x="871" y="114"/>
                  </a:lnTo>
                  <a:lnTo>
                    <a:pt x="878" y="129"/>
                  </a:lnTo>
                  <a:lnTo>
                    <a:pt x="925" y="381"/>
                  </a:lnTo>
                  <a:lnTo>
                    <a:pt x="955" y="5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27"/>
            <p:cNvSpPr>
              <a:spLocks noChangeAspect="1"/>
            </p:cNvSpPr>
            <p:nvPr/>
          </p:nvSpPr>
          <p:spPr bwMode="auto">
            <a:xfrm rot="815464">
              <a:off x="2335192" y="2883043"/>
              <a:ext cx="1154121" cy="706411"/>
            </a:xfrm>
            <a:custGeom>
              <a:avLst/>
              <a:gdLst>
                <a:gd name="T0" fmla="*/ 0 w 2832"/>
                <a:gd name="T1" fmla="*/ 0 h 1726"/>
                <a:gd name="T2" fmla="*/ 0 w 2832"/>
                <a:gd name="T3" fmla="*/ 0 h 1726"/>
                <a:gd name="T4" fmla="*/ 0 w 2832"/>
                <a:gd name="T5" fmla="*/ 0 h 1726"/>
                <a:gd name="T6" fmla="*/ 0 w 2832"/>
                <a:gd name="T7" fmla="*/ 0 h 1726"/>
                <a:gd name="T8" fmla="*/ 0 w 2832"/>
                <a:gd name="T9" fmla="*/ 0 h 1726"/>
                <a:gd name="T10" fmla="*/ 0 w 2832"/>
                <a:gd name="T11" fmla="*/ 0 h 1726"/>
                <a:gd name="T12" fmla="*/ 0 w 2832"/>
                <a:gd name="T13" fmla="*/ 0 h 1726"/>
                <a:gd name="T14" fmla="*/ 0 w 2832"/>
                <a:gd name="T15" fmla="*/ 0 h 1726"/>
                <a:gd name="T16" fmla="*/ 0 w 2832"/>
                <a:gd name="T17" fmla="*/ 0 h 1726"/>
                <a:gd name="T18" fmla="*/ 0 w 2832"/>
                <a:gd name="T19" fmla="*/ 0 h 1726"/>
                <a:gd name="T20" fmla="*/ 0 w 2832"/>
                <a:gd name="T21" fmla="*/ 0 h 1726"/>
                <a:gd name="T22" fmla="*/ 0 w 2832"/>
                <a:gd name="T23" fmla="*/ 0 h 1726"/>
                <a:gd name="T24" fmla="*/ 0 w 2832"/>
                <a:gd name="T25" fmla="*/ 0 h 1726"/>
                <a:gd name="T26" fmla="*/ 0 w 2832"/>
                <a:gd name="T27" fmla="*/ 0 h 1726"/>
                <a:gd name="T28" fmla="*/ 0 w 2832"/>
                <a:gd name="T29" fmla="*/ 0 h 1726"/>
                <a:gd name="T30" fmla="*/ 0 w 2832"/>
                <a:gd name="T31" fmla="*/ 0 h 1726"/>
                <a:gd name="T32" fmla="*/ 0 w 2832"/>
                <a:gd name="T33" fmla="*/ 0 h 1726"/>
                <a:gd name="T34" fmla="*/ 0 w 2832"/>
                <a:gd name="T35" fmla="*/ 0 h 1726"/>
                <a:gd name="T36" fmla="*/ 0 w 2832"/>
                <a:gd name="T37" fmla="*/ 0 h 1726"/>
                <a:gd name="T38" fmla="*/ 0 w 2832"/>
                <a:gd name="T39" fmla="*/ 0 h 1726"/>
                <a:gd name="T40" fmla="*/ 0 w 2832"/>
                <a:gd name="T41" fmla="*/ 0 h 1726"/>
                <a:gd name="T42" fmla="*/ 0 w 2832"/>
                <a:gd name="T43" fmla="*/ 0 h 1726"/>
                <a:gd name="T44" fmla="*/ 0 w 2832"/>
                <a:gd name="T45" fmla="*/ 0 h 1726"/>
                <a:gd name="T46" fmla="*/ 0 w 2832"/>
                <a:gd name="T47" fmla="*/ 0 h 1726"/>
                <a:gd name="T48" fmla="*/ 0 w 2832"/>
                <a:gd name="T49" fmla="*/ 0 h 1726"/>
                <a:gd name="T50" fmla="*/ 0 w 2832"/>
                <a:gd name="T51" fmla="*/ 0 h 1726"/>
                <a:gd name="T52" fmla="*/ 0 w 2832"/>
                <a:gd name="T53" fmla="*/ 0 h 1726"/>
                <a:gd name="T54" fmla="*/ 0 w 2832"/>
                <a:gd name="T55" fmla="*/ 0 h 1726"/>
                <a:gd name="T56" fmla="*/ 0 w 2832"/>
                <a:gd name="T57" fmla="*/ 0 h 1726"/>
                <a:gd name="T58" fmla="*/ 0 w 2832"/>
                <a:gd name="T59" fmla="*/ 0 h 1726"/>
                <a:gd name="T60" fmla="*/ 0 w 2832"/>
                <a:gd name="T61" fmla="*/ 0 h 1726"/>
                <a:gd name="T62" fmla="*/ 0 w 2832"/>
                <a:gd name="T63" fmla="*/ 0 h 1726"/>
                <a:gd name="T64" fmla="*/ 0 w 2832"/>
                <a:gd name="T65" fmla="*/ 0 h 1726"/>
                <a:gd name="T66" fmla="*/ 0 w 2832"/>
                <a:gd name="T67" fmla="*/ 0 h 1726"/>
                <a:gd name="T68" fmla="*/ 0 w 2832"/>
                <a:gd name="T69" fmla="*/ 0 h 1726"/>
                <a:gd name="T70" fmla="*/ 0 w 2832"/>
                <a:gd name="T71" fmla="*/ 0 h 1726"/>
                <a:gd name="T72" fmla="*/ 0 w 2832"/>
                <a:gd name="T73" fmla="*/ 0 h 1726"/>
                <a:gd name="T74" fmla="*/ 0 w 2832"/>
                <a:gd name="T75" fmla="*/ 0 h 1726"/>
                <a:gd name="T76" fmla="*/ 0 w 2832"/>
                <a:gd name="T77" fmla="*/ 0 h 1726"/>
                <a:gd name="T78" fmla="*/ 0 w 2832"/>
                <a:gd name="T79" fmla="*/ 0 h 1726"/>
                <a:gd name="T80" fmla="*/ 0 w 2832"/>
                <a:gd name="T81" fmla="*/ 0 h 1726"/>
                <a:gd name="T82" fmla="*/ 0 w 2832"/>
                <a:gd name="T83" fmla="*/ 0 h 1726"/>
                <a:gd name="T84" fmla="*/ 0 w 2832"/>
                <a:gd name="T85" fmla="*/ 0 h 1726"/>
                <a:gd name="T86" fmla="*/ 0 w 2832"/>
                <a:gd name="T87" fmla="*/ 0 h 1726"/>
                <a:gd name="T88" fmla="*/ 0 w 2832"/>
                <a:gd name="T89" fmla="*/ 0 h 1726"/>
                <a:gd name="T90" fmla="*/ 0 w 2832"/>
                <a:gd name="T91" fmla="*/ 0 h 1726"/>
                <a:gd name="T92" fmla="*/ 0 w 2832"/>
                <a:gd name="T93" fmla="*/ 0 h 1726"/>
                <a:gd name="T94" fmla="*/ 0 w 2832"/>
                <a:gd name="T95" fmla="*/ 0 h 1726"/>
                <a:gd name="T96" fmla="*/ 0 w 2832"/>
                <a:gd name="T97" fmla="*/ 0 h 1726"/>
                <a:gd name="T98" fmla="*/ 0 w 2832"/>
                <a:gd name="T99" fmla="*/ 0 h 1726"/>
                <a:gd name="T100" fmla="*/ 0 w 2832"/>
                <a:gd name="T101" fmla="*/ 0 h 1726"/>
                <a:gd name="T102" fmla="*/ 0 w 2832"/>
                <a:gd name="T103" fmla="*/ 0 h 1726"/>
                <a:gd name="T104" fmla="*/ 0 w 2832"/>
                <a:gd name="T105" fmla="*/ 0 h 1726"/>
                <a:gd name="T106" fmla="*/ 0 w 2832"/>
                <a:gd name="T107" fmla="*/ 0 h 1726"/>
                <a:gd name="T108" fmla="*/ 0 w 2832"/>
                <a:gd name="T109" fmla="*/ 0 h 1726"/>
                <a:gd name="T110" fmla="*/ 0 w 2832"/>
                <a:gd name="T111" fmla="*/ 0 h 1726"/>
                <a:gd name="T112" fmla="*/ 0 w 2832"/>
                <a:gd name="T113" fmla="*/ 0 h 1726"/>
                <a:gd name="T114" fmla="*/ 0 w 2832"/>
                <a:gd name="T115" fmla="*/ 0 h 1726"/>
                <a:gd name="T116" fmla="*/ 0 w 2832"/>
                <a:gd name="T117" fmla="*/ 0 h 172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832"/>
                <a:gd name="T178" fmla="*/ 0 h 1726"/>
                <a:gd name="T179" fmla="*/ 2832 w 2832"/>
                <a:gd name="T180" fmla="*/ 1726 h 172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832" h="1726">
                  <a:moveTo>
                    <a:pt x="2790" y="287"/>
                  </a:moveTo>
                  <a:lnTo>
                    <a:pt x="2784" y="403"/>
                  </a:lnTo>
                  <a:lnTo>
                    <a:pt x="2832" y="499"/>
                  </a:lnTo>
                  <a:lnTo>
                    <a:pt x="2597" y="662"/>
                  </a:lnTo>
                  <a:lnTo>
                    <a:pt x="2436" y="694"/>
                  </a:lnTo>
                  <a:lnTo>
                    <a:pt x="2252" y="829"/>
                  </a:lnTo>
                  <a:lnTo>
                    <a:pt x="2188" y="861"/>
                  </a:lnTo>
                  <a:lnTo>
                    <a:pt x="2113" y="861"/>
                  </a:lnTo>
                  <a:lnTo>
                    <a:pt x="2058" y="946"/>
                  </a:lnTo>
                  <a:lnTo>
                    <a:pt x="2000" y="946"/>
                  </a:lnTo>
                  <a:lnTo>
                    <a:pt x="1887" y="925"/>
                  </a:lnTo>
                  <a:lnTo>
                    <a:pt x="1800" y="1001"/>
                  </a:lnTo>
                  <a:lnTo>
                    <a:pt x="1783" y="1145"/>
                  </a:lnTo>
                  <a:lnTo>
                    <a:pt x="1662" y="1242"/>
                  </a:lnTo>
                  <a:lnTo>
                    <a:pt x="1558" y="1603"/>
                  </a:lnTo>
                  <a:lnTo>
                    <a:pt x="1539" y="1623"/>
                  </a:lnTo>
                  <a:lnTo>
                    <a:pt x="1419" y="1726"/>
                  </a:lnTo>
                  <a:lnTo>
                    <a:pt x="1162" y="1580"/>
                  </a:lnTo>
                  <a:lnTo>
                    <a:pt x="887" y="1603"/>
                  </a:lnTo>
                  <a:lnTo>
                    <a:pt x="703" y="1533"/>
                  </a:lnTo>
                  <a:lnTo>
                    <a:pt x="670" y="1436"/>
                  </a:lnTo>
                  <a:lnTo>
                    <a:pt x="484" y="1442"/>
                  </a:lnTo>
                  <a:lnTo>
                    <a:pt x="503" y="1580"/>
                  </a:lnTo>
                  <a:lnTo>
                    <a:pt x="365" y="1603"/>
                  </a:lnTo>
                  <a:lnTo>
                    <a:pt x="322" y="1565"/>
                  </a:lnTo>
                  <a:lnTo>
                    <a:pt x="155" y="1558"/>
                  </a:lnTo>
                  <a:lnTo>
                    <a:pt x="91" y="1629"/>
                  </a:lnTo>
                  <a:lnTo>
                    <a:pt x="10" y="1623"/>
                  </a:lnTo>
                  <a:lnTo>
                    <a:pt x="0" y="1397"/>
                  </a:lnTo>
                  <a:lnTo>
                    <a:pt x="119" y="1219"/>
                  </a:lnTo>
                  <a:lnTo>
                    <a:pt x="193" y="1145"/>
                  </a:lnTo>
                  <a:lnTo>
                    <a:pt x="348" y="1152"/>
                  </a:lnTo>
                  <a:lnTo>
                    <a:pt x="322" y="1001"/>
                  </a:lnTo>
                  <a:lnTo>
                    <a:pt x="574" y="855"/>
                  </a:lnTo>
                  <a:lnTo>
                    <a:pt x="429" y="774"/>
                  </a:lnTo>
                  <a:lnTo>
                    <a:pt x="332" y="848"/>
                  </a:lnTo>
                  <a:lnTo>
                    <a:pt x="252" y="742"/>
                  </a:lnTo>
                  <a:lnTo>
                    <a:pt x="339" y="662"/>
                  </a:lnTo>
                  <a:lnTo>
                    <a:pt x="435" y="429"/>
                  </a:lnTo>
                  <a:lnTo>
                    <a:pt x="339" y="291"/>
                  </a:lnTo>
                  <a:lnTo>
                    <a:pt x="381" y="242"/>
                  </a:lnTo>
                  <a:lnTo>
                    <a:pt x="558" y="323"/>
                  </a:lnTo>
                  <a:lnTo>
                    <a:pt x="670" y="461"/>
                  </a:lnTo>
                  <a:lnTo>
                    <a:pt x="791" y="429"/>
                  </a:lnTo>
                  <a:lnTo>
                    <a:pt x="871" y="499"/>
                  </a:lnTo>
                  <a:lnTo>
                    <a:pt x="935" y="435"/>
                  </a:lnTo>
                  <a:lnTo>
                    <a:pt x="913" y="268"/>
                  </a:lnTo>
                  <a:lnTo>
                    <a:pt x="871" y="193"/>
                  </a:lnTo>
                  <a:lnTo>
                    <a:pt x="984" y="64"/>
                  </a:lnTo>
                  <a:lnTo>
                    <a:pt x="1306" y="54"/>
                  </a:lnTo>
                  <a:lnTo>
                    <a:pt x="1355" y="0"/>
                  </a:lnTo>
                  <a:lnTo>
                    <a:pt x="1446" y="41"/>
                  </a:lnTo>
                  <a:lnTo>
                    <a:pt x="1836" y="270"/>
                  </a:lnTo>
                  <a:lnTo>
                    <a:pt x="2226" y="442"/>
                  </a:lnTo>
                  <a:lnTo>
                    <a:pt x="2404" y="435"/>
                  </a:lnTo>
                  <a:lnTo>
                    <a:pt x="2478" y="371"/>
                  </a:lnTo>
                  <a:lnTo>
                    <a:pt x="2606" y="365"/>
                  </a:lnTo>
                  <a:lnTo>
                    <a:pt x="2655" y="300"/>
                  </a:lnTo>
                  <a:lnTo>
                    <a:pt x="2790" y="2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8"/>
            <p:cNvSpPr>
              <a:spLocks noChangeAspect="1"/>
            </p:cNvSpPr>
            <p:nvPr/>
          </p:nvSpPr>
          <p:spPr bwMode="auto">
            <a:xfrm rot="815464">
              <a:off x="2049440" y="2475071"/>
              <a:ext cx="1520837" cy="874679"/>
            </a:xfrm>
            <a:custGeom>
              <a:avLst/>
              <a:gdLst>
                <a:gd name="T0" fmla="*/ 0 w 3732"/>
                <a:gd name="T1" fmla="*/ 0 h 2132"/>
                <a:gd name="T2" fmla="*/ 0 w 3732"/>
                <a:gd name="T3" fmla="*/ 0 h 2132"/>
                <a:gd name="T4" fmla="*/ 0 w 3732"/>
                <a:gd name="T5" fmla="*/ 0 h 2132"/>
                <a:gd name="T6" fmla="*/ 0 w 3732"/>
                <a:gd name="T7" fmla="*/ 0 h 2132"/>
                <a:gd name="T8" fmla="*/ 0 w 3732"/>
                <a:gd name="T9" fmla="*/ 0 h 2132"/>
                <a:gd name="T10" fmla="*/ 0 w 3732"/>
                <a:gd name="T11" fmla="*/ 0 h 2132"/>
                <a:gd name="T12" fmla="*/ 0 w 3732"/>
                <a:gd name="T13" fmla="*/ 0 h 2132"/>
                <a:gd name="T14" fmla="*/ 0 w 3732"/>
                <a:gd name="T15" fmla="*/ 0 h 2132"/>
                <a:gd name="T16" fmla="*/ 0 w 3732"/>
                <a:gd name="T17" fmla="*/ 0 h 2132"/>
                <a:gd name="T18" fmla="*/ 0 w 3732"/>
                <a:gd name="T19" fmla="*/ 0 h 2132"/>
                <a:gd name="T20" fmla="*/ 0 w 3732"/>
                <a:gd name="T21" fmla="*/ 0 h 2132"/>
                <a:gd name="T22" fmla="*/ 0 w 3732"/>
                <a:gd name="T23" fmla="*/ 0 h 2132"/>
                <a:gd name="T24" fmla="*/ 0 w 3732"/>
                <a:gd name="T25" fmla="*/ 0 h 2132"/>
                <a:gd name="T26" fmla="*/ 0 w 3732"/>
                <a:gd name="T27" fmla="*/ 0 h 2132"/>
                <a:gd name="T28" fmla="*/ 0 w 3732"/>
                <a:gd name="T29" fmla="*/ 0 h 2132"/>
                <a:gd name="T30" fmla="*/ 0 w 3732"/>
                <a:gd name="T31" fmla="*/ 0 h 2132"/>
                <a:gd name="T32" fmla="*/ 0 w 3732"/>
                <a:gd name="T33" fmla="*/ 0 h 2132"/>
                <a:gd name="T34" fmla="*/ 0 w 3732"/>
                <a:gd name="T35" fmla="*/ 0 h 2132"/>
                <a:gd name="T36" fmla="*/ 0 w 3732"/>
                <a:gd name="T37" fmla="*/ 0 h 2132"/>
                <a:gd name="T38" fmla="*/ 0 w 3732"/>
                <a:gd name="T39" fmla="*/ 0 h 2132"/>
                <a:gd name="T40" fmla="*/ 0 w 3732"/>
                <a:gd name="T41" fmla="*/ 0 h 2132"/>
                <a:gd name="T42" fmla="*/ 0 w 3732"/>
                <a:gd name="T43" fmla="*/ 0 h 2132"/>
                <a:gd name="T44" fmla="*/ 0 w 3732"/>
                <a:gd name="T45" fmla="*/ 0 h 2132"/>
                <a:gd name="T46" fmla="*/ 0 w 3732"/>
                <a:gd name="T47" fmla="*/ 0 h 2132"/>
                <a:gd name="T48" fmla="*/ 0 w 3732"/>
                <a:gd name="T49" fmla="*/ 0 h 2132"/>
                <a:gd name="T50" fmla="*/ 0 w 3732"/>
                <a:gd name="T51" fmla="*/ 0 h 2132"/>
                <a:gd name="T52" fmla="*/ 0 w 3732"/>
                <a:gd name="T53" fmla="*/ 0 h 2132"/>
                <a:gd name="T54" fmla="*/ 0 w 3732"/>
                <a:gd name="T55" fmla="*/ 0 h 2132"/>
                <a:gd name="T56" fmla="*/ 0 w 3732"/>
                <a:gd name="T57" fmla="*/ 0 h 2132"/>
                <a:gd name="T58" fmla="*/ 0 w 3732"/>
                <a:gd name="T59" fmla="*/ 0 h 2132"/>
                <a:gd name="T60" fmla="*/ 0 w 3732"/>
                <a:gd name="T61" fmla="*/ 0 h 2132"/>
                <a:gd name="T62" fmla="*/ 0 w 3732"/>
                <a:gd name="T63" fmla="*/ 0 h 2132"/>
                <a:gd name="T64" fmla="*/ 0 w 3732"/>
                <a:gd name="T65" fmla="*/ 0 h 2132"/>
                <a:gd name="T66" fmla="*/ 0 w 3732"/>
                <a:gd name="T67" fmla="*/ 0 h 2132"/>
                <a:gd name="T68" fmla="*/ 0 w 3732"/>
                <a:gd name="T69" fmla="*/ 0 h 2132"/>
                <a:gd name="T70" fmla="*/ 0 w 3732"/>
                <a:gd name="T71" fmla="*/ 0 h 2132"/>
                <a:gd name="T72" fmla="*/ 0 w 3732"/>
                <a:gd name="T73" fmla="*/ 0 h 2132"/>
                <a:gd name="T74" fmla="*/ 0 w 3732"/>
                <a:gd name="T75" fmla="*/ 0 h 2132"/>
                <a:gd name="T76" fmla="*/ 0 w 3732"/>
                <a:gd name="T77" fmla="*/ 0 h 2132"/>
                <a:gd name="T78" fmla="*/ 0 w 3732"/>
                <a:gd name="T79" fmla="*/ 0 h 2132"/>
                <a:gd name="T80" fmla="*/ 0 w 3732"/>
                <a:gd name="T81" fmla="*/ 0 h 2132"/>
                <a:gd name="T82" fmla="*/ 0 w 3732"/>
                <a:gd name="T83" fmla="*/ 0 h 2132"/>
                <a:gd name="T84" fmla="*/ 0 w 3732"/>
                <a:gd name="T85" fmla="*/ 0 h 2132"/>
                <a:gd name="T86" fmla="*/ 0 w 3732"/>
                <a:gd name="T87" fmla="*/ 0 h 2132"/>
                <a:gd name="T88" fmla="*/ 0 w 3732"/>
                <a:gd name="T89" fmla="*/ 0 h 2132"/>
                <a:gd name="T90" fmla="*/ 0 w 3732"/>
                <a:gd name="T91" fmla="*/ 0 h 2132"/>
                <a:gd name="T92" fmla="*/ 0 w 3732"/>
                <a:gd name="T93" fmla="*/ 0 h 21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32"/>
                <a:gd name="T142" fmla="*/ 0 h 2132"/>
                <a:gd name="T143" fmla="*/ 3732 w 3732"/>
                <a:gd name="T144" fmla="*/ 2132 h 21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32" h="2132">
                  <a:moveTo>
                    <a:pt x="1862" y="977"/>
                  </a:moveTo>
                  <a:lnTo>
                    <a:pt x="2184" y="967"/>
                  </a:lnTo>
                  <a:lnTo>
                    <a:pt x="2233" y="913"/>
                  </a:lnTo>
                  <a:lnTo>
                    <a:pt x="2324" y="954"/>
                  </a:lnTo>
                  <a:lnTo>
                    <a:pt x="2714" y="1183"/>
                  </a:lnTo>
                  <a:lnTo>
                    <a:pt x="3104" y="1355"/>
                  </a:lnTo>
                  <a:lnTo>
                    <a:pt x="3282" y="1348"/>
                  </a:lnTo>
                  <a:lnTo>
                    <a:pt x="3356" y="1284"/>
                  </a:lnTo>
                  <a:lnTo>
                    <a:pt x="3484" y="1278"/>
                  </a:lnTo>
                  <a:lnTo>
                    <a:pt x="3533" y="1213"/>
                  </a:lnTo>
                  <a:lnTo>
                    <a:pt x="3668" y="1200"/>
                  </a:lnTo>
                  <a:lnTo>
                    <a:pt x="3694" y="1194"/>
                  </a:lnTo>
                  <a:lnTo>
                    <a:pt x="3732" y="1117"/>
                  </a:lnTo>
                  <a:lnTo>
                    <a:pt x="3662" y="1058"/>
                  </a:lnTo>
                  <a:lnTo>
                    <a:pt x="3732" y="994"/>
                  </a:lnTo>
                  <a:lnTo>
                    <a:pt x="3726" y="987"/>
                  </a:lnTo>
                  <a:lnTo>
                    <a:pt x="3726" y="858"/>
                  </a:lnTo>
                  <a:lnTo>
                    <a:pt x="3501" y="678"/>
                  </a:lnTo>
                  <a:lnTo>
                    <a:pt x="3371" y="678"/>
                  </a:lnTo>
                  <a:lnTo>
                    <a:pt x="3388" y="484"/>
                  </a:lnTo>
                  <a:lnTo>
                    <a:pt x="3259" y="374"/>
                  </a:lnTo>
                  <a:lnTo>
                    <a:pt x="3242" y="503"/>
                  </a:lnTo>
                  <a:lnTo>
                    <a:pt x="3323" y="697"/>
                  </a:lnTo>
                  <a:lnTo>
                    <a:pt x="3323" y="871"/>
                  </a:lnTo>
                  <a:lnTo>
                    <a:pt x="3210" y="922"/>
                  </a:lnTo>
                  <a:lnTo>
                    <a:pt x="3162" y="1032"/>
                  </a:lnTo>
                  <a:lnTo>
                    <a:pt x="3066" y="967"/>
                  </a:lnTo>
                  <a:lnTo>
                    <a:pt x="3146" y="890"/>
                  </a:lnTo>
                  <a:lnTo>
                    <a:pt x="3113" y="774"/>
                  </a:lnTo>
                  <a:lnTo>
                    <a:pt x="2920" y="806"/>
                  </a:lnTo>
                  <a:lnTo>
                    <a:pt x="2775" y="729"/>
                  </a:lnTo>
                  <a:lnTo>
                    <a:pt x="2629" y="793"/>
                  </a:lnTo>
                  <a:lnTo>
                    <a:pt x="2532" y="710"/>
                  </a:lnTo>
                  <a:lnTo>
                    <a:pt x="2727" y="664"/>
                  </a:lnTo>
                  <a:lnTo>
                    <a:pt x="2742" y="568"/>
                  </a:lnTo>
                  <a:lnTo>
                    <a:pt x="2549" y="549"/>
                  </a:lnTo>
                  <a:lnTo>
                    <a:pt x="2485" y="632"/>
                  </a:lnTo>
                  <a:lnTo>
                    <a:pt x="2420" y="568"/>
                  </a:lnTo>
                  <a:lnTo>
                    <a:pt x="2129" y="549"/>
                  </a:lnTo>
                  <a:lnTo>
                    <a:pt x="2065" y="600"/>
                  </a:lnTo>
                  <a:lnTo>
                    <a:pt x="1968" y="549"/>
                  </a:lnTo>
                  <a:lnTo>
                    <a:pt x="1855" y="664"/>
                  </a:lnTo>
                  <a:lnTo>
                    <a:pt x="1711" y="613"/>
                  </a:lnTo>
                  <a:lnTo>
                    <a:pt x="1775" y="407"/>
                  </a:lnTo>
                  <a:lnTo>
                    <a:pt x="1936" y="439"/>
                  </a:lnTo>
                  <a:lnTo>
                    <a:pt x="1952" y="212"/>
                  </a:lnTo>
                  <a:lnTo>
                    <a:pt x="1743" y="0"/>
                  </a:lnTo>
                  <a:lnTo>
                    <a:pt x="1775" y="225"/>
                  </a:lnTo>
                  <a:lnTo>
                    <a:pt x="1565" y="354"/>
                  </a:lnTo>
                  <a:lnTo>
                    <a:pt x="1548" y="536"/>
                  </a:lnTo>
                  <a:lnTo>
                    <a:pt x="1488" y="574"/>
                  </a:lnTo>
                  <a:lnTo>
                    <a:pt x="1452" y="600"/>
                  </a:lnTo>
                  <a:lnTo>
                    <a:pt x="1307" y="419"/>
                  </a:lnTo>
                  <a:lnTo>
                    <a:pt x="1049" y="419"/>
                  </a:lnTo>
                  <a:lnTo>
                    <a:pt x="904" y="516"/>
                  </a:lnTo>
                  <a:lnTo>
                    <a:pt x="839" y="664"/>
                  </a:lnTo>
                  <a:lnTo>
                    <a:pt x="694" y="503"/>
                  </a:lnTo>
                  <a:lnTo>
                    <a:pt x="598" y="310"/>
                  </a:lnTo>
                  <a:lnTo>
                    <a:pt x="517" y="407"/>
                  </a:lnTo>
                  <a:lnTo>
                    <a:pt x="533" y="600"/>
                  </a:lnTo>
                  <a:lnTo>
                    <a:pt x="342" y="568"/>
                  </a:lnTo>
                  <a:lnTo>
                    <a:pt x="282" y="574"/>
                  </a:lnTo>
                  <a:lnTo>
                    <a:pt x="178" y="719"/>
                  </a:lnTo>
                  <a:lnTo>
                    <a:pt x="242" y="833"/>
                  </a:lnTo>
                  <a:lnTo>
                    <a:pt x="178" y="1009"/>
                  </a:lnTo>
                  <a:lnTo>
                    <a:pt x="65" y="1106"/>
                  </a:lnTo>
                  <a:lnTo>
                    <a:pt x="0" y="1161"/>
                  </a:lnTo>
                  <a:lnTo>
                    <a:pt x="23" y="1348"/>
                  </a:lnTo>
                  <a:lnTo>
                    <a:pt x="259" y="1581"/>
                  </a:lnTo>
                  <a:lnTo>
                    <a:pt x="388" y="1575"/>
                  </a:lnTo>
                  <a:lnTo>
                    <a:pt x="410" y="1677"/>
                  </a:lnTo>
                  <a:lnTo>
                    <a:pt x="555" y="1710"/>
                  </a:lnTo>
                  <a:lnTo>
                    <a:pt x="765" y="1838"/>
                  </a:lnTo>
                  <a:lnTo>
                    <a:pt x="839" y="1948"/>
                  </a:lnTo>
                  <a:lnTo>
                    <a:pt x="991" y="1978"/>
                  </a:lnTo>
                  <a:lnTo>
                    <a:pt x="997" y="2132"/>
                  </a:lnTo>
                  <a:lnTo>
                    <a:pt x="1071" y="2058"/>
                  </a:lnTo>
                  <a:lnTo>
                    <a:pt x="1226" y="2065"/>
                  </a:lnTo>
                  <a:lnTo>
                    <a:pt x="1200" y="1914"/>
                  </a:lnTo>
                  <a:lnTo>
                    <a:pt x="1452" y="1768"/>
                  </a:lnTo>
                  <a:lnTo>
                    <a:pt x="1307" y="1687"/>
                  </a:lnTo>
                  <a:lnTo>
                    <a:pt x="1210" y="1761"/>
                  </a:lnTo>
                  <a:lnTo>
                    <a:pt x="1130" y="1655"/>
                  </a:lnTo>
                  <a:lnTo>
                    <a:pt x="1217" y="1575"/>
                  </a:lnTo>
                  <a:lnTo>
                    <a:pt x="1313" y="1342"/>
                  </a:lnTo>
                  <a:lnTo>
                    <a:pt x="1217" y="1204"/>
                  </a:lnTo>
                  <a:lnTo>
                    <a:pt x="1259" y="1155"/>
                  </a:lnTo>
                  <a:lnTo>
                    <a:pt x="1436" y="1236"/>
                  </a:lnTo>
                  <a:lnTo>
                    <a:pt x="1548" y="1374"/>
                  </a:lnTo>
                  <a:lnTo>
                    <a:pt x="1669" y="1342"/>
                  </a:lnTo>
                  <a:lnTo>
                    <a:pt x="1749" y="1412"/>
                  </a:lnTo>
                  <a:lnTo>
                    <a:pt x="1813" y="1348"/>
                  </a:lnTo>
                  <a:lnTo>
                    <a:pt x="1791" y="1181"/>
                  </a:lnTo>
                  <a:lnTo>
                    <a:pt x="1749" y="1106"/>
                  </a:lnTo>
                  <a:lnTo>
                    <a:pt x="1862" y="9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9"/>
            <p:cNvSpPr>
              <a:spLocks noChangeAspect="1"/>
            </p:cNvSpPr>
            <p:nvPr/>
          </p:nvSpPr>
          <p:spPr bwMode="auto">
            <a:xfrm rot="815464">
              <a:off x="2522519" y="4146645"/>
              <a:ext cx="401640" cy="293677"/>
            </a:xfrm>
            <a:custGeom>
              <a:avLst/>
              <a:gdLst>
                <a:gd name="T0" fmla="*/ 0 w 987"/>
                <a:gd name="T1" fmla="*/ 0 h 719"/>
                <a:gd name="T2" fmla="*/ 0 w 987"/>
                <a:gd name="T3" fmla="*/ 0 h 719"/>
                <a:gd name="T4" fmla="*/ 0 w 987"/>
                <a:gd name="T5" fmla="*/ 0 h 719"/>
                <a:gd name="T6" fmla="*/ 0 w 987"/>
                <a:gd name="T7" fmla="*/ 0 h 719"/>
                <a:gd name="T8" fmla="*/ 0 w 987"/>
                <a:gd name="T9" fmla="*/ 0 h 719"/>
                <a:gd name="T10" fmla="*/ 0 w 987"/>
                <a:gd name="T11" fmla="*/ 0 h 719"/>
                <a:gd name="T12" fmla="*/ 0 w 987"/>
                <a:gd name="T13" fmla="*/ 0 h 719"/>
                <a:gd name="T14" fmla="*/ 0 w 987"/>
                <a:gd name="T15" fmla="*/ 0 h 719"/>
                <a:gd name="T16" fmla="*/ 0 w 987"/>
                <a:gd name="T17" fmla="*/ 0 h 719"/>
                <a:gd name="T18" fmla="*/ 0 w 987"/>
                <a:gd name="T19" fmla="*/ 0 h 719"/>
                <a:gd name="T20" fmla="*/ 0 w 987"/>
                <a:gd name="T21" fmla="*/ 0 h 719"/>
                <a:gd name="T22" fmla="*/ 0 w 987"/>
                <a:gd name="T23" fmla="*/ 0 h 719"/>
                <a:gd name="T24" fmla="*/ 0 w 987"/>
                <a:gd name="T25" fmla="*/ 0 h 719"/>
                <a:gd name="T26" fmla="*/ 0 w 987"/>
                <a:gd name="T27" fmla="*/ 0 h 719"/>
                <a:gd name="T28" fmla="*/ 0 w 987"/>
                <a:gd name="T29" fmla="*/ 0 h 719"/>
                <a:gd name="T30" fmla="*/ 0 w 987"/>
                <a:gd name="T31" fmla="*/ 0 h 719"/>
                <a:gd name="T32" fmla="*/ 0 w 987"/>
                <a:gd name="T33" fmla="*/ 0 h 719"/>
                <a:gd name="T34" fmla="*/ 0 w 987"/>
                <a:gd name="T35" fmla="*/ 0 h 719"/>
                <a:gd name="T36" fmla="*/ 0 w 987"/>
                <a:gd name="T37" fmla="*/ 0 h 719"/>
                <a:gd name="T38" fmla="*/ 0 w 987"/>
                <a:gd name="T39" fmla="*/ 0 h 719"/>
                <a:gd name="T40" fmla="*/ 0 w 987"/>
                <a:gd name="T41" fmla="*/ 0 h 719"/>
                <a:gd name="T42" fmla="*/ 0 w 987"/>
                <a:gd name="T43" fmla="*/ 0 h 7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87"/>
                <a:gd name="T67" fmla="*/ 0 h 719"/>
                <a:gd name="T68" fmla="*/ 987 w 987"/>
                <a:gd name="T69" fmla="*/ 719 h 7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87" h="719">
                  <a:moveTo>
                    <a:pt x="936" y="484"/>
                  </a:moveTo>
                  <a:lnTo>
                    <a:pt x="845" y="445"/>
                  </a:lnTo>
                  <a:lnTo>
                    <a:pt x="813" y="354"/>
                  </a:lnTo>
                  <a:lnTo>
                    <a:pt x="700" y="354"/>
                  </a:lnTo>
                  <a:lnTo>
                    <a:pt x="620" y="225"/>
                  </a:lnTo>
                  <a:lnTo>
                    <a:pt x="613" y="83"/>
                  </a:lnTo>
                  <a:lnTo>
                    <a:pt x="555" y="64"/>
                  </a:lnTo>
                  <a:lnTo>
                    <a:pt x="436" y="106"/>
                  </a:lnTo>
                  <a:lnTo>
                    <a:pt x="291" y="0"/>
                  </a:lnTo>
                  <a:lnTo>
                    <a:pt x="226" y="9"/>
                  </a:lnTo>
                  <a:lnTo>
                    <a:pt x="149" y="70"/>
                  </a:lnTo>
                  <a:lnTo>
                    <a:pt x="113" y="235"/>
                  </a:lnTo>
                  <a:lnTo>
                    <a:pt x="0" y="332"/>
                  </a:lnTo>
                  <a:lnTo>
                    <a:pt x="33" y="445"/>
                  </a:lnTo>
                  <a:lnTo>
                    <a:pt x="120" y="477"/>
                  </a:lnTo>
                  <a:lnTo>
                    <a:pt x="113" y="606"/>
                  </a:lnTo>
                  <a:lnTo>
                    <a:pt x="274" y="606"/>
                  </a:lnTo>
                  <a:lnTo>
                    <a:pt x="355" y="719"/>
                  </a:lnTo>
                  <a:lnTo>
                    <a:pt x="452" y="622"/>
                  </a:lnTo>
                  <a:lnTo>
                    <a:pt x="807" y="655"/>
                  </a:lnTo>
                  <a:lnTo>
                    <a:pt x="987" y="590"/>
                  </a:lnTo>
                  <a:lnTo>
                    <a:pt x="936" y="48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30"/>
            <p:cNvSpPr>
              <a:spLocks noChangeAspect="1"/>
            </p:cNvSpPr>
            <p:nvPr/>
          </p:nvSpPr>
          <p:spPr bwMode="auto">
            <a:xfrm rot="815464">
              <a:off x="2236766" y="4002188"/>
              <a:ext cx="352428" cy="444483"/>
            </a:xfrm>
            <a:custGeom>
              <a:avLst/>
              <a:gdLst>
                <a:gd name="T0" fmla="*/ 0 w 852"/>
                <a:gd name="T1" fmla="*/ 0 h 1073"/>
                <a:gd name="T2" fmla="*/ 0 w 852"/>
                <a:gd name="T3" fmla="*/ 0 h 1073"/>
                <a:gd name="T4" fmla="*/ 0 w 852"/>
                <a:gd name="T5" fmla="*/ 0 h 1073"/>
                <a:gd name="T6" fmla="*/ 0 w 852"/>
                <a:gd name="T7" fmla="*/ 0 h 1073"/>
                <a:gd name="T8" fmla="*/ 0 w 852"/>
                <a:gd name="T9" fmla="*/ 0 h 1073"/>
                <a:gd name="T10" fmla="*/ 0 w 852"/>
                <a:gd name="T11" fmla="*/ 0 h 1073"/>
                <a:gd name="T12" fmla="*/ 0 w 852"/>
                <a:gd name="T13" fmla="*/ 0 h 1073"/>
                <a:gd name="T14" fmla="*/ 0 w 852"/>
                <a:gd name="T15" fmla="*/ 0 h 1073"/>
                <a:gd name="T16" fmla="*/ 0 w 852"/>
                <a:gd name="T17" fmla="*/ 0 h 1073"/>
                <a:gd name="T18" fmla="*/ 0 w 852"/>
                <a:gd name="T19" fmla="*/ 0 h 1073"/>
                <a:gd name="T20" fmla="*/ 0 w 852"/>
                <a:gd name="T21" fmla="*/ 0 h 1073"/>
                <a:gd name="T22" fmla="*/ 0 w 852"/>
                <a:gd name="T23" fmla="*/ 0 h 1073"/>
                <a:gd name="T24" fmla="*/ 0 w 852"/>
                <a:gd name="T25" fmla="*/ 0 h 1073"/>
                <a:gd name="T26" fmla="*/ 0 w 852"/>
                <a:gd name="T27" fmla="*/ 0 h 1073"/>
                <a:gd name="T28" fmla="*/ 0 w 852"/>
                <a:gd name="T29" fmla="*/ 0 h 1073"/>
                <a:gd name="T30" fmla="*/ 0 w 852"/>
                <a:gd name="T31" fmla="*/ 0 h 1073"/>
                <a:gd name="T32" fmla="*/ 0 w 852"/>
                <a:gd name="T33" fmla="*/ 0 h 1073"/>
                <a:gd name="T34" fmla="*/ 0 w 852"/>
                <a:gd name="T35" fmla="*/ 0 h 1073"/>
                <a:gd name="T36" fmla="*/ 0 w 852"/>
                <a:gd name="T37" fmla="*/ 0 h 1073"/>
                <a:gd name="T38" fmla="*/ 0 w 852"/>
                <a:gd name="T39" fmla="*/ 0 h 1073"/>
                <a:gd name="T40" fmla="*/ 0 w 852"/>
                <a:gd name="T41" fmla="*/ 0 h 1073"/>
                <a:gd name="T42" fmla="*/ 0 w 852"/>
                <a:gd name="T43" fmla="*/ 0 h 1073"/>
                <a:gd name="T44" fmla="*/ 0 w 852"/>
                <a:gd name="T45" fmla="*/ 0 h 1073"/>
                <a:gd name="T46" fmla="*/ 0 w 852"/>
                <a:gd name="T47" fmla="*/ 0 h 1073"/>
                <a:gd name="T48" fmla="*/ 0 w 852"/>
                <a:gd name="T49" fmla="*/ 0 h 1073"/>
                <a:gd name="T50" fmla="*/ 0 w 852"/>
                <a:gd name="T51" fmla="*/ 0 h 1073"/>
                <a:gd name="T52" fmla="*/ 0 w 852"/>
                <a:gd name="T53" fmla="*/ 0 h 1073"/>
                <a:gd name="T54" fmla="*/ 0 w 852"/>
                <a:gd name="T55" fmla="*/ 0 h 1073"/>
                <a:gd name="T56" fmla="*/ 0 w 852"/>
                <a:gd name="T57" fmla="*/ 0 h 1073"/>
                <a:gd name="T58" fmla="*/ 0 w 852"/>
                <a:gd name="T59" fmla="*/ 0 h 1073"/>
                <a:gd name="T60" fmla="*/ 0 w 852"/>
                <a:gd name="T61" fmla="*/ 0 h 1073"/>
                <a:gd name="T62" fmla="*/ 0 w 852"/>
                <a:gd name="T63" fmla="*/ 0 h 1073"/>
                <a:gd name="T64" fmla="*/ 0 w 852"/>
                <a:gd name="T65" fmla="*/ 0 h 107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52"/>
                <a:gd name="T100" fmla="*/ 0 h 1073"/>
                <a:gd name="T101" fmla="*/ 852 w 852"/>
                <a:gd name="T102" fmla="*/ 1073 h 107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52" h="1073">
                  <a:moveTo>
                    <a:pt x="0" y="944"/>
                  </a:moveTo>
                  <a:lnTo>
                    <a:pt x="16" y="799"/>
                  </a:lnTo>
                  <a:lnTo>
                    <a:pt x="178" y="547"/>
                  </a:lnTo>
                  <a:lnTo>
                    <a:pt x="307" y="558"/>
                  </a:lnTo>
                  <a:lnTo>
                    <a:pt x="397" y="412"/>
                  </a:lnTo>
                  <a:lnTo>
                    <a:pt x="106" y="386"/>
                  </a:lnTo>
                  <a:lnTo>
                    <a:pt x="58" y="299"/>
                  </a:lnTo>
                  <a:lnTo>
                    <a:pt x="32" y="187"/>
                  </a:lnTo>
                  <a:lnTo>
                    <a:pt x="113" y="122"/>
                  </a:lnTo>
                  <a:lnTo>
                    <a:pt x="225" y="193"/>
                  </a:lnTo>
                  <a:lnTo>
                    <a:pt x="178" y="242"/>
                  </a:lnTo>
                  <a:lnTo>
                    <a:pt x="290" y="267"/>
                  </a:lnTo>
                  <a:lnTo>
                    <a:pt x="462" y="210"/>
                  </a:lnTo>
                  <a:lnTo>
                    <a:pt x="462" y="47"/>
                  </a:lnTo>
                  <a:lnTo>
                    <a:pt x="500" y="0"/>
                  </a:lnTo>
                  <a:lnTo>
                    <a:pt x="629" y="128"/>
                  </a:lnTo>
                  <a:lnTo>
                    <a:pt x="757" y="128"/>
                  </a:lnTo>
                  <a:lnTo>
                    <a:pt x="852" y="231"/>
                  </a:lnTo>
                  <a:lnTo>
                    <a:pt x="816" y="396"/>
                  </a:lnTo>
                  <a:lnTo>
                    <a:pt x="703" y="493"/>
                  </a:lnTo>
                  <a:lnTo>
                    <a:pt x="736" y="606"/>
                  </a:lnTo>
                  <a:lnTo>
                    <a:pt x="823" y="638"/>
                  </a:lnTo>
                  <a:lnTo>
                    <a:pt x="816" y="767"/>
                  </a:lnTo>
                  <a:lnTo>
                    <a:pt x="623" y="767"/>
                  </a:lnTo>
                  <a:lnTo>
                    <a:pt x="477" y="687"/>
                  </a:lnTo>
                  <a:lnTo>
                    <a:pt x="413" y="848"/>
                  </a:lnTo>
                  <a:lnTo>
                    <a:pt x="494" y="1026"/>
                  </a:lnTo>
                  <a:lnTo>
                    <a:pt x="252" y="977"/>
                  </a:lnTo>
                  <a:lnTo>
                    <a:pt x="267" y="1073"/>
                  </a:lnTo>
                  <a:lnTo>
                    <a:pt x="113" y="1071"/>
                  </a:lnTo>
                  <a:lnTo>
                    <a:pt x="155" y="999"/>
                  </a:lnTo>
                  <a:lnTo>
                    <a:pt x="106" y="944"/>
                  </a:lnTo>
                  <a:lnTo>
                    <a:pt x="0" y="9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31"/>
            <p:cNvSpPr>
              <a:spLocks noChangeAspect="1"/>
            </p:cNvSpPr>
            <p:nvPr/>
          </p:nvSpPr>
          <p:spPr bwMode="auto">
            <a:xfrm rot="815464">
              <a:off x="2035152" y="3814870"/>
              <a:ext cx="415928" cy="582590"/>
            </a:xfrm>
            <a:custGeom>
              <a:avLst/>
              <a:gdLst>
                <a:gd name="T0" fmla="*/ 0 w 1017"/>
                <a:gd name="T1" fmla="*/ 0 h 1420"/>
                <a:gd name="T2" fmla="*/ 0 w 1017"/>
                <a:gd name="T3" fmla="*/ 0 h 1420"/>
                <a:gd name="T4" fmla="*/ 0 w 1017"/>
                <a:gd name="T5" fmla="*/ 0 h 1420"/>
                <a:gd name="T6" fmla="*/ 0 w 1017"/>
                <a:gd name="T7" fmla="*/ 0 h 1420"/>
                <a:gd name="T8" fmla="*/ 0 w 1017"/>
                <a:gd name="T9" fmla="*/ 0 h 1420"/>
                <a:gd name="T10" fmla="*/ 0 w 1017"/>
                <a:gd name="T11" fmla="*/ 0 h 1420"/>
                <a:gd name="T12" fmla="*/ 0 w 1017"/>
                <a:gd name="T13" fmla="*/ 0 h 1420"/>
                <a:gd name="T14" fmla="*/ 0 w 1017"/>
                <a:gd name="T15" fmla="*/ 0 h 1420"/>
                <a:gd name="T16" fmla="*/ 0 w 1017"/>
                <a:gd name="T17" fmla="*/ 0 h 1420"/>
                <a:gd name="T18" fmla="*/ 0 w 1017"/>
                <a:gd name="T19" fmla="*/ 0 h 1420"/>
                <a:gd name="T20" fmla="*/ 0 w 1017"/>
                <a:gd name="T21" fmla="*/ 0 h 1420"/>
                <a:gd name="T22" fmla="*/ 0 w 1017"/>
                <a:gd name="T23" fmla="*/ 0 h 1420"/>
                <a:gd name="T24" fmla="*/ 0 w 1017"/>
                <a:gd name="T25" fmla="*/ 0 h 1420"/>
                <a:gd name="T26" fmla="*/ 0 w 1017"/>
                <a:gd name="T27" fmla="*/ 0 h 1420"/>
                <a:gd name="T28" fmla="*/ 0 w 1017"/>
                <a:gd name="T29" fmla="*/ 0 h 1420"/>
                <a:gd name="T30" fmla="*/ 0 w 1017"/>
                <a:gd name="T31" fmla="*/ 0 h 1420"/>
                <a:gd name="T32" fmla="*/ 0 w 1017"/>
                <a:gd name="T33" fmla="*/ 0 h 1420"/>
                <a:gd name="T34" fmla="*/ 0 w 1017"/>
                <a:gd name="T35" fmla="*/ 0 h 1420"/>
                <a:gd name="T36" fmla="*/ 0 w 1017"/>
                <a:gd name="T37" fmla="*/ 0 h 1420"/>
                <a:gd name="T38" fmla="*/ 0 w 1017"/>
                <a:gd name="T39" fmla="*/ 0 h 1420"/>
                <a:gd name="T40" fmla="*/ 0 w 1017"/>
                <a:gd name="T41" fmla="*/ 0 h 1420"/>
                <a:gd name="T42" fmla="*/ 0 w 1017"/>
                <a:gd name="T43" fmla="*/ 0 h 1420"/>
                <a:gd name="T44" fmla="*/ 0 w 1017"/>
                <a:gd name="T45" fmla="*/ 0 h 1420"/>
                <a:gd name="T46" fmla="*/ 0 w 1017"/>
                <a:gd name="T47" fmla="*/ 0 h 1420"/>
                <a:gd name="T48" fmla="*/ 0 w 1017"/>
                <a:gd name="T49" fmla="*/ 0 h 1420"/>
                <a:gd name="T50" fmla="*/ 0 w 1017"/>
                <a:gd name="T51" fmla="*/ 0 h 1420"/>
                <a:gd name="T52" fmla="*/ 0 w 1017"/>
                <a:gd name="T53" fmla="*/ 0 h 1420"/>
                <a:gd name="T54" fmla="*/ 0 w 1017"/>
                <a:gd name="T55" fmla="*/ 0 h 1420"/>
                <a:gd name="T56" fmla="*/ 0 w 1017"/>
                <a:gd name="T57" fmla="*/ 0 h 1420"/>
                <a:gd name="T58" fmla="*/ 0 w 1017"/>
                <a:gd name="T59" fmla="*/ 0 h 1420"/>
                <a:gd name="T60" fmla="*/ 0 w 1017"/>
                <a:gd name="T61" fmla="*/ 0 h 1420"/>
                <a:gd name="T62" fmla="*/ 0 w 1017"/>
                <a:gd name="T63" fmla="*/ 0 h 1420"/>
                <a:gd name="T64" fmla="*/ 0 w 1017"/>
                <a:gd name="T65" fmla="*/ 0 h 1420"/>
                <a:gd name="T66" fmla="*/ 0 w 1017"/>
                <a:gd name="T67" fmla="*/ 0 h 1420"/>
                <a:gd name="T68" fmla="*/ 0 w 1017"/>
                <a:gd name="T69" fmla="*/ 0 h 1420"/>
                <a:gd name="T70" fmla="*/ 0 w 1017"/>
                <a:gd name="T71" fmla="*/ 0 h 1420"/>
                <a:gd name="T72" fmla="*/ 0 w 1017"/>
                <a:gd name="T73" fmla="*/ 0 h 1420"/>
                <a:gd name="T74" fmla="*/ 0 w 1017"/>
                <a:gd name="T75" fmla="*/ 0 h 1420"/>
                <a:gd name="T76" fmla="*/ 0 w 1017"/>
                <a:gd name="T77" fmla="*/ 0 h 1420"/>
                <a:gd name="T78" fmla="*/ 0 w 1017"/>
                <a:gd name="T79" fmla="*/ 0 h 1420"/>
                <a:gd name="T80" fmla="*/ 0 w 1017"/>
                <a:gd name="T81" fmla="*/ 0 h 1420"/>
                <a:gd name="T82" fmla="*/ 0 w 1017"/>
                <a:gd name="T83" fmla="*/ 0 h 1420"/>
                <a:gd name="T84" fmla="*/ 0 w 1017"/>
                <a:gd name="T85" fmla="*/ 0 h 142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7"/>
                <a:gd name="T130" fmla="*/ 0 h 1420"/>
                <a:gd name="T131" fmla="*/ 1017 w 1017"/>
                <a:gd name="T132" fmla="*/ 1420 h 142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7" h="1420">
                  <a:moveTo>
                    <a:pt x="555" y="1306"/>
                  </a:moveTo>
                  <a:lnTo>
                    <a:pt x="523" y="1306"/>
                  </a:lnTo>
                  <a:lnTo>
                    <a:pt x="419" y="1394"/>
                  </a:lnTo>
                  <a:lnTo>
                    <a:pt x="355" y="1420"/>
                  </a:lnTo>
                  <a:lnTo>
                    <a:pt x="339" y="1346"/>
                  </a:lnTo>
                  <a:lnTo>
                    <a:pt x="281" y="1314"/>
                  </a:lnTo>
                  <a:lnTo>
                    <a:pt x="184" y="1371"/>
                  </a:lnTo>
                  <a:lnTo>
                    <a:pt x="145" y="1297"/>
                  </a:lnTo>
                  <a:lnTo>
                    <a:pt x="135" y="1151"/>
                  </a:lnTo>
                  <a:lnTo>
                    <a:pt x="200" y="1087"/>
                  </a:lnTo>
                  <a:lnTo>
                    <a:pt x="135" y="1032"/>
                  </a:lnTo>
                  <a:lnTo>
                    <a:pt x="80" y="1096"/>
                  </a:lnTo>
                  <a:lnTo>
                    <a:pt x="48" y="984"/>
                  </a:lnTo>
                  <a:lnTo>
                    <a:pt x="87" y="839"/>
                  </a:lnTo>
                  <a:lnTo>
                    <a:pt x="0" y="684"/>
                  </a:lnTo>
                  <a:lnTo>
                    <a:pt x="0" y="409"/>
                  </a:lnTo>
                  <a:lnTo>
                    <a:pt x="103" y="339"/>
                  </a:lnTo>
                  <a:lnTo>
                    <a:pt x="87" y="242"/>
                  </a:lnTo>
                  <a:lnTo>
                    <a:pt x="248" y="242"/>
                  </a:lnTo>
                  <a:lnTo>
                    <a:pt x="268" y="106"/>
                  </a:lnTo>
                  <a:lnTo>
                    <a:pt x="419" y="0"/>
                  </a:lnTo>
                  <a:lnTo>
                    <a:pt x="451" y="6"/>
                  </a:lnTo>
                  <a:lnTo>
                    <a:pt x="468" y="70"/>
                  </a:lnTo>
                  <a:lnTo>
                    <a:pt x="523" y="97"/>
                  </a:lnTo>
                  <a:lnTo>
                    <a:pt x="538" y="152"/>
                  </a:lnTo>
                  <a:lnTo>
                    <a:pt x="661" y="152"/>
                  </a:lnTo>
                  <a:lnTo>
                    <a:pt x="668" y="233"/>
                  </a:lnTo>
                  <a:lnTo>
                    <a:pt x="767" y="274"/>
                  </a:lnTo>
                  <a:lnTo>
                    <a:pt x="829" y="354"/>
                  </a:lnTo>
                  <a:lnTo>
                    <a:pt x="1017" y="409"/>
                  </a:lnTo>
                  <a:lnTo>
                    <a:pt x="1017" y="572"/>
                  </a:lnTo>
                  <a:lnTo>
                    <a:pt x="845" y="629"/>
                  </a:lnTo>
                  <a:lnTo>
                    <a:pt x="733" y="604"/>
                  </a:lnTo>
                  <a:lnTo>
                    <a:pt x="780" y="555"/>
                  </a:lnTo>
                  <a:lnTo>
                    <a:pt x="668" y="484"/>
                  </a:lnTo>
                  <a:lnTo>
                    <a:pt x="587" y="549"/>
                  </a:lnTo>
                  <a:lnTo>
                    <a:pt x="613" y="661"/>
                  </a:lnTo>
                  <a:lnTo>
                    <a:pt x="661" y="748"/>
                  </a:lnTo>
                  <a:lnTo>
                    <a:pt x="952" y="774"/>
                  </a:lnTo>
                  <a:lnTo>
                    <a:pt x="862" y="920"/>
                  </a:lnTo>
                  <a:lnTo>
                    <a:pt x="733" y="909"/>
                  </a:lnTo>
                  <a:lnTo>
                    <a:pt x="571" y="1161"/>
                  </a:lnTo>
                  <a:lnTo>
                    <a:pt x="555" y="130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32"/>
            <p:cNvSpPr>
              <a:spLocks noChangeAspect="1"/>
            </p:cNvSpPr>
            <p:nvPr/>
          </p:nvSpPr>
          <p:spPr bwMode="auto">
            <a:xfrm rot="815464">
              <a:off x="1717649" y="3906942"/>
              <a:ext cx="620718" cy="623863"/>
            </a:xfrm>
            <a:custGeom>
              <a:avLst/>
              <a:gdLst>
                <a:gd name="T0" fmla="*/ 0 w 1522"/>
                <a:gd name="T1" fmla="*/ 0 h 1523"/>
                <a:gd name="T2" fmla="*/ 0 w 1522"/>
                <a:gd name="T3" fmla="*/ 0 h 1523"/>
                <a:gd name="T4" fmla="*/ 0 w 1522"/>
                <a:gd name="T5" fmla="*/ 0 h 1523"/>
                <a:gd name="T6" fmla="*/ 0 w 1522"/>
                <a:gd name="T7" fmla="*/ 0 h 1523"/>
                <a:gd name="T8" fmla="*/ 0 w 1522"/>
                <a:gd name="T9" fmla="*/ 0 h 1523"/>
                <a:gd name="T10" fmla="*/ 0 w 1522"/>
                <a:gd name="T11" fmla="*/ 0 h 1523"/>
                <a:gd name="T12" fmla="*/ 0 w 1522"/>
                <a:gd name="T13" fmla="*/ 0 h 1523"/>
                <a:gd name="T14" fmla="*/ 0 w 1522"/>
                <a:gd name="T15" fmla="*/ 0 h 1523"/>
                <a:gd name="T16" fmla="*/ 0 w 1522"/>
                <a:gd name="T17" fmla="*/ 0 h 1523"/>
                <a:gd name="T18" fmla="*/ 0 w 1522"/>
                <a:gd name="T19" fmla="*/ 0 h 1523"/>
                <a:gd name="T20" fmla="*/ 0 w 1522"/>
                <a:gd name="T21" fmla="*/ 0 h 1523"/>
                <a:gd name="T22" fmla="*/ 0 w 1522"/>
                <a:gd name="T23" fmla="*/ 0 h 1523"/>
                <a:gd name="T24" fmla="*/ 0 w 1522"/>
                <a:gd name="T25" fmla="*/ 0 h 1523"/>
                <a:gd name="T26" fmla="*/ 0 w 1522"/>
                <a:gd name="T27" fmla="*/ 0 h 1523"/>
                <a:gd name="T28" fmla="*/ 0 w 1522"/>
                <a:gd name="T29" fmla="*/ 0 h 1523"/>
                <a:gd name="T30" fmla="*/ 0 w 1522"/>
                <a:gd name="T31" fmla="*/ 0 h 1523"/>
                <a:gd name="T32" fmla="*/ 0 w 1522"/>
                <a:gd name="T33" fmla="*/ 0 h 1523"/>
                <a:gd name="T34" fmla="*/ 0 w 1522"/>
                <a:gd name="T35" fmla="*/ 0 h 1523"/>
                <a:gd name="T36" fmla="*/ 0 w 1522"/>
                <a:gd name="T37" fmla="*/ 0 h 1523"/>
                <a:gd name="T38" fmla="*/ 0 w 1522"/>
                <a:gd name="T39" fmla="*/ 0 h 1523"/>
                <a:gd name="T40" fmla="*/ 0 w 1522"/>
                <a:gd name="T41" fmla="*/ 0 h 1523"/>
                <a:gd name="T42" fmla="*/ 0 w 1522"/>
                <a:gd name="T43" fmla="*/ 0 h 1523"/>
                <a:gd name="T44" fmla="*/ 0 w 1522"/>
                <a:gd name="T45" fmla="*/ 0 h 1523"/>
                <a:gd name="T46" fmla="*/ 0 w 1522"/>
                <a:gd name="T47" fmla="*/ 0 h 1523"/>
                <a:gd name="T48" fmla="*/ 0 w 1522"/>
                <a:gd name="T49" fmla="*/ 0 h 1523"/>
                <a:gd name="T50" fmla="*/ 0 w 1522"/>
                <a:gd name="T51" fmla="*/ 0 h 1523"/>
                <a:gd name="T52" fmla="*/ 0 w 1522"/>
                <a:gd name="T53" fmla="*/ 0 h 1523"/>
                <a:gd name="T54" fmla="*/ 0 w 1522"/>
                <a:gd name="T55" fmla="*/ 0 h 1523"/>
                <a:gd name="T56" fmla="*/ 0 w 1522"/>
                <a:gd name="T57" fmla="*/ 0 h 1523"/>
                <a:gd name="T58" fmla="*/ 0 w 1522"/>
                <a:gd name="T59" fmla="*/ 0 h 1523"/>
                <a:gd name="T60" fmla="*/ 0 w 1522"/>
                <a:gd name="T61" fmla="*/ 0 h 1523"/>
                <a:gd name="T62" fmla="*/ 0 w 1522"/>
                <a:gd name="T63" fmla="*/ 0 h 1523"/>
                <a:gd name="T64" fmla="*/ 0 w 1522"/>
                <a:gd name="T65" fmla="*/ 0 h 1523"/>
                <a:gd name="T66" fmla="*/ 0 w 1522"/>
                <a:gd name="T67" fmla="*/ 0 h 1523"/>
                <a:gd name="T68" fmla="*/ 0 w 1522"/>
                <a:gd name="T69" fmla="*/ 0 h 1523"/>
                <a:gd name="T70" fmla="*/ 0 w 1522"/>
                <a:gd name="T71" fmla="*/ 0 h 1523"/>
                <a:gd name="T72" fmla="*/ 0 w 1522"/>
                <a:gd name="T73" fmla="*/ 0 h 1523"/>
                <a:gd name="T74" fmla="*/ 0 w 1522"/>
                <a:gd name="T75" fmla="*/ 0 h 1523"/>
                <a:gd name="T76" fmla="*/ 0 w 1522"/>
                <a:gd name="T77" fmla="*/ 0 h 1523"/>
                <a:gd name="T78" fmla="*/ 0 w 1522"/>
                <a:gd name="T79" fmla="*/ 0 h 1523"/>
                <a:gd name="T80" fmla="*/ 0 w 1522"/>
                <a:gd name="T81" fmla="*/ 0 h 1523"/>
                <a:gd name="T82" fmla="*/ 0 w 1522"/>
                <a:gd name="T83" fmla="*/ 0 h 15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22"/>
                <a:gd name="T127" fmla="*/ 0 h 1523"/>
                <a:gd name="T128" fmla="*/ 1522 w 1522"/>
                <a:gd name="T129" fmla="*/ 1523 h 15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22" h="1523">
                  <a:moveTo>
                    <a:pt x="1255" y="958"/>
                  </a:moveTo>
                  <a:lnTo>
                    <a:pt x="1361" y="958"/>
                  </a:lnTo>
                  <a:lnTo>
                    <a:pt x="1410" y="1013"/>
                  </a:lnTo>
                  <a:lnTo>
                    <a:pt x="1368" y="1085"/>
                  </a:lnTo>
                  <a:lnTo>
                    <a:pt x="1346" y="1087"/>
                  </a:lnTo>
                  <a:lnTo>
                    <a:pt x="1522" y="1378"/>
                  </a:lnTo>
                  <a:lnTo>
                    <a:pt x="1393" y="1523"/>
                  </a:lnTo>
                  <a:lnTo>
                    <a:pt x="1232" y="1378"/>
                  </a:lnTo>
                  <a:lnTo>
                    <a:pt x="1087" y="1426"/>
                  </a:lnTo>
                  <a:lnTo>
                    <a:pt x="1007" y="1184"/>
                  </a:lnTo>
                  <a:lnTo>
                    <a:pt x="845" y="1184"/>
                  </a:lnTo>
                  <a:lnTo>
                    <a:pt x="780" y="1104"/>
                  </a:lnTo>
                  <a:lnTo>
                    <a:pt x="490" y="1104"/>
                  </a:lnTo>
                  <a:lnTo>
                    <a:pt x="523" y="1023"/>
                  </a:lnTo>
                  <a:lnTo>
                    <a:pt x="362" y="862"/>
                  </a:lnTo>
                  <a:lnTo>
                    <a:pt x="313" y="701"/>
                  </a:lnTo>
                  <a:lnTo>
                    <a:pt x="201" y="684"/>
                  </a:lnTo>
                  <a:lnTo>
                    <a:pt x="216" y="587"/>
                  </a:lnTo>
                  <a:lnTo>
                    <a:pt x="71" y="572"/>
                  </a:lnTo>
                  <a:lnTo>
                    <a:pt x="0" y="449"/>
                  </a:lnTo>
                  <a:lnTo>
                    <a:pt x="135" y="449"/>
                  </a:lnTo>
                  <a:lnTo>
                    <a:pt x="201" y="345"/>
                  </a:lnTo>
                  <a:lnTo>
                    <a:pt x="352" y="303"/>
                  </a:lnTo>
                  <a:lnTo>
                    <a:pt x="384" y="184"/>
                  </a:lnTo>
                  <a:lnTo>
                    <a:pt x="496" y="142"/>
                  </a:lnTo>
                  <a:lnTo>
                    <a:pt x="591" y="0"/>
                  </a:lnTo>
                  <a:lnTo>
                    <a:pt x="700" y="61"/>
                  </a:lnTo>
                  <a:lnTo>
                    <a:pt x="700" y="336"/>
                  </a:lnTo>
                  <a:lnTo>
                    <a:pt x="787" y="491"/>
                  </a:lnTo>
                  <a:lnTo>
                    <a:pt x="748" y="636"/>
                  </a:lnTo>
                  <a:lnTo>
                    <a:pt x="780" y="748"/>
                  </a:lnTo>
                  <a:lnTo>
                    <a:pt x="835" y="684"/>
                  </a:lnTo>
                  <a:lnTo>
                    <a:pt x="900" y="739"/>
                  </a:lnTo>
                  <a:lnTo>
                    <a:pt x="835" y="803"/>
                  </a:lnTo>
                  <a:lnTo>
                    <a:pt x="845" y="949"/>
                  </a:lnTo>
                  <a:lnTo>
                    <a:pt x="884" y="1023"/>
                  </a:lnTo>
                  <a:lnTo>
                    <a:pt x="981" y="966"/>
                  </a:lnTo>
                  <a:lnTo>
                    <a:pt x="1039" y="998"/>
                  </a:lnTo>
                  <a:lnTo>
                    <a:pt x="1055" y="1072"/>
                  </a:lnTo>
                  <a:lnTo>
                    <a:pt x="1119" y="1046"/>
                  </a:lnTo>
                  <a:lnTo>
                    <a:pt x="1223" y="958"/>
                  </a:lnTo>
                  <a:lnTo>
                    <a:pt x="1255" y="95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33"/>
            <p:cNvSpPr>
              <a:spLocks noChangeAspect="1"/>
            </p:cNvSpPr>
            <p:nvPr/>
          </p:nvSpPr>
          <p:spPr bwMode="auto">
            <a:xfrm rot="815464">
              <a:off x="1741462" y="2697313"/>
              <a:ext cx="622305" cy="517505"/>
            </a:xfrm>
            <a:custGeom>
              <a:avLst/>
              <a:gdLst>
                <a:gd name="T0" fmla="*/ 0 w 1516"/>
                <a:gd name="T1" fmla="*/ 0 h 1275"/>
                <a:gd name="T2" fmla="*/ 0 w 1516"/>
                <a:gd name="T3" fmla="*/ 0 h 1275"/>
                <a:gd name="T4" fmla="*/ 0 w 1516"/>
                <a:gd name="T5" fmla="*/ 0 h 1275"/>
                <a:gd name="T6" fmla="*/ 0 w 1516"/>
                <a:gd name="T7" fmla="*/ 0 h 1275"/>
                <a:gd name="T8" fmla="*/ 0 w 1516"/>
                <a:gd name="T9" fmla="*/ 0 h 1275"/>
                <a:gd name="T10" fmla="*/ 0 w 1516"/>
                <a:gd name="T11" fmla="*/ 0 h 1275"/>
                <a:gd name="T12" fmla="*/ 0 w 1516"/>
                <a:gd name="T13" fmla="*/ 0 h 1275"/>
                <a:gd name="T14" fmla="*/ 0 w 1516"/>
                <a:gd name="T15" fmla="*/ 0 h 1275"/>
                <a:gd name="T16" fmla="*/ 0 w 1516"/>
                <a:gd name="T17" fmla="*/ 0 h 1275"/>
                <a:gd name="T18" fmla="*/ 0 w 1516"/>
                <a:gd name="T19" fmla="*/ 0 h 1275"/>
                <a:gd name="T20" fmla="*/ 0 w 1516"/>
                <a:gd name="T21" fmla="*/ 0 h 1275"/>
                <a:gd name="T22" fmla="*/ 0 w 1516"/>
                <a:gd name="T23" fmla="*/ 0 h 1275"/>
                <a:gd name="T24" fmla="*/ 0 w 1516"/>
                <a:gd name="T25" fmla="*/ 0 h 1275"/>
                <a:gd name="T26" fmla="*/ 0 w 1516"/>
                <a:gd name="T27" fmla="*/ 0 h 1275"/>
                <a:gd name="T28" fmla="*/ 0 w 1516"/>
                <a:gd name="T29" fmla="*/ 0 h 1275"/>
                <a:gd name="T30" fmla="*/ 0 w 1516"/>
                <a:gd name="T31" fmla="*/ 0 h 1275"/>
                <a:gd name="T32" fmla="*/ 0 w 1516"/>
                <a:gd name="T33" fmla="*/ 0 h 1275"/>
                <a:gd name="T34" fmla="*/ 0 w 1516"/>
                <a:gd name="T35" fmla="*/ 0 h 1275"/>
                <a:gd name="T36" fmla="*/ 0 w 1516"/>
                <a:gd name="T37" fmla="*/ 0 h 1275"/>
                <a:gd name="T38" fmla="*/ 0 w 1516"/>
                <a:gd name="T39" fmla="*/ 0 h 1275"/>
                <a:gd name="T40" fmla="*/ 0 w 1516"/>
                <a:gd name="T41" fmla="*/ 0 h 1275"/>
                <a:gd name="T42" fmla="*/ 0 w 1516"/>
                <a:gd name="T43" fmla="*/ 0 h 1275"/>
                <a:gd name="T44" fmla="*/ 0 w 1516"/>
                <a:gd name="T45" fmla="*/ 0 h 1275"/>
                <a:gd name="T46" fmla="*/ 0 w 1516"/>
                <a:gd name="T47" fmla="*/ 0 h 1275"/>
                <a:gd name="T48" fmla="*/ 0 w 1516"/>
                <a:gd name="T49" fmla="*/ 0 h 1275"/>
                <a:gd name="T50" fmla="*/ 0 w 1516"/>
                <a:gd name="T51" fmla="*/ 0 h 1275"/>
                <a:gd name="T52" fmla="*/ 0 w 1516"/>
                <a:gd name="T53" fmla="*/ 0 h 1275"/>
                <a:gd name="T54" fmla="*/ 0 w 1516"/>
                <a:gd name="T55" fmla="*/ 0 h 1275"/>
                <a:gd name="T56" fmla="*/ 0 w 1516"/>
                <a:gd name="T57" fmla="*/ 0 h 1275"/>
                <a:gd name="T58" fmla="*/ 0 w 1516"/>
                <a:gd name="T59" fmla="*/ 0 h 1275"/>
                <a:gd name="T60" fmla="*/ 0 w 1516"/>
                <a:gd name="T61" fmla="*/ 0 h 127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16"/>
                <a:gd name="T94" fmla="*/ 0 h 1275"/>
                <a:gd name="T95" fmla="*/ 1516 w 1516"/>
                <a:gd name="T96" fmla="*/ 1275 h 127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16" h="1275">
                  <a:moveTo>
                    <a:pt x="70" y="582"/>
                  </a:moveTo>
                  <a:lnTo>
                    <a:pt x="64" y="517"/>
                  </a:lnTo>
                  <a:lnTo>
                    <a:pt x="0" y="459"/>
                  </a:lnTo>
                  <a:lnTo>
                    <a:pt x="15" y="332"/>
                  </a:lnTo>
                  <a:lnTo>
                    <a:pt x="187" y="317"/>
                  </a:lnTo>
                  <a:lnTo>
                    <a:pt x="203" y="194"/>
                  </a:lnTo>
                  <a:lnTo>
                    <a:pt x="480" y="10"/>
                  </a:lnTo>
                  <a:lnTo>
                    <a:pt x="564" y="0"/>
                  </a:lnTo>
                  <a:lnTo>
                    <a:pt x="735" y="145"/>
                  </a:lnTo>
                  <a:lnTo>
                    <a:pt x="670" y="200"/>
                  </a:lnTo>
                  <a:lnTo>
                    <a:pt x="693" y="387"/>
                  </a:lnTo>
                  <a:lnTo>
                    <a:pt x="929" y="620"/>
                  </a:lnTo>
                  <a:lnTo>
                    <a:pt x="1058" y="614"/>
                  </a:lnTo>
                  <a:lnTo>
                    <a:pt x="1080" y="716"/>
                  </a:lnTo>
                  <a:lnTo>
                    <a:pt x="1225" y="749"/>
                  </a:lnTo>
                  <a:lnTo>
                    <a:pt x="1435" y="877"/>
                  </a:lnTo>
                  <a:lnTo>
                    <a:pt x="1509" y="987"/>
                  </a:lnTo>
                  <a:lnTo>
                    <a:pt x="1516" y="1072"/>
                  </a:lnTo>
                  <a:lnTo>
                    <a:pt x="1397" y="1169"/>
                  </a:lnTo>
                  <a:lnTo>
                    <a:pt x="1370" y="1259"/>
                  </a:lnTo>
                  <a:lnTo>
                    <a:pt x="1364" y="1265"/>
                  </a:lnTo>
                  <a:lnTo>
                    <a:pt x="1113" y="1275"/>
                  </a:lnTo>
                  <a:lnTo>
                    <a:pt x="757" y="953"/>
                  </a:lnTo>
                  <a:lnTo>
                    <a:pt x="532" y="1007"/>
                  </a:lnTo>
                  <a:lnTo>
                    <a:pt x="445" y="968"/>
                  </a:lnTo>
                  <a:lnTo>
                    <a:pt x="445" y="866"/>
                  </a:lnTo>
                  <a:lnTo>
                    <a:pt x="500" y="807"/>
                  </a:lnTo>
                  <a:lnTo>
                    <a:pt x="471" y="735"/>
                  </a:lnTo>
                  <a:lnTo>
                    <a:pt x="161" y="726"/>
                  </a:lnTo>
                  <a:lnTo>
                    <a:pt x="138" y="574"/>
                  </a:lnTo>
                  <a:lnTo>
                    <a:pt x="70" y="5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34"/>
            <p:cNvSpPr>
              <a:spLocks noChangeAspect="1"/>
            </p:cNvSpPr>
            <p:nvPr/>
          </p:nvSpPr>
          <p:spPr bwMode="auto">
            <a:xfrm rot="815464">
              <a:off x="2006577" y="3162432"/>
              <a:ext cx="512767" cy="582591"/>
            </a:xfrm>
            <a:custGeom>
              <a:avLst/>
              <a:gdLst>
                <a:gd name="T0" fmla="*/ 0 w 1259"/>
                <a:gd name="T1" fmla="*/ 0 h 1418"/>
                <a:gd name="T2" fmla="*/ 0 w 1259"/>
                <a:gd name="T3" fmla="*/ 0 h 1418"/>
                <a:gd name="T4" fmla="*/ 0 w 1259"/>
                <a:gd name="T5" fmla="*/ 0 h 1418"/>
                <a:gd name="T6" fmla="*/ 0 w 1259"/>
                <a:gd name="T7" fmla="*/ 0 h 1418"/>
                <a:gd name="T8" fmla="*/ 0 w 1259"/>
                <a:gd name="T9" fmla="*/ 0 h 1418"/>
                <a:gd name="T10" fmla="*/ 0 w 1259"/>
                <a:gd name="T11" fmla="*/ 0 h 1418"/>
                <a:gd name="T12" fmla="*/ 0 w 1259"/>
                <a:gd name="T13" fmla="*/ 0 h 1418"/>
                <a:gd name="T14" fmla="*/ 0 w 1259"/>
                <a:gd name="T15" fmla="*/ 0 h 1418"/>
                <a:gd name="T16" fmla="*/ 0 w 1259"/>
                <a:gd name="T17" fmla="*/ 0 h 1418"/>
                <a:gd name="T18" fmla="*/ 0 w 1259"/>
                <a:gd name="T19" fmla="*/ 0 h 1418"/>
                <a:gd name="T20" fmla="*/ 0 w 1259"/>
                <a:gd name="T21" fmla="*/ 0 h 1418"/>
                <a:gd name="T22" fmla="*/ 0 w 1259"/>
                <a:gd name="T23" fmla="*/ 0 h 1418"/>
                <a:gd name="T24" fmla="*/ 0 w 1259"/>
                <a:gd name="T25" fmla="*/ 0 h 1418"/>
                <a:gd name="T26" fmla="*/ 0 w 1259"/>
                <a:gd name="T27" fmla="*/ 0 h 1418"/>
                <a:gd name="T28" fmla="*/ 0 w 1259"/>
                <a:gd name="T29" fmla="*/ 0 h 1418"/>
                <a:gd name="T30" fmla="*/ 0 w 1259"/>
                <a:gd name="T31" fmla="*/ 0 h 1418"/>
                <a:gd name="T32" fmla="*/ 0 w 1259"/>
                <a:gd name="T33" fmla="*/ 0 h 1418"/>
                <a:gd name="T34" fmla="*/ 0 w 1259"/>
                <a:gd name="T35" fmla="*/ 0 h 1418"/>
                <a:gd name="T36" fmla="*/ 0 w 1259"/>
                <a:gd name="T37" fmla="*/ 0 h 1418"/>
                <a:gd name="T38" fmla="*/ 0 w 1259"/>
                <a:gd name="T39" fmla="*/ 0 h 1418"/>
                <a:gd name="T40" fmla="*/ 0 w 1259"/>
                <a:gd name="T41" fmla="*/ 0 h 1418"/>
                <a:gd name="T42" fmla="*/ 0 w 1259"/>
                <a:gd name="T43" fmla="*/ 0 h 1418"/>
                <a:gd name="T44" fmla="*/ 0 w 1259"/>
                <a:gd name="T45" fmla="*/ 0 h 1418"/>
                <a:gd name="T46" fmla="*/ 0 w 1259"/>
                <a:gd name="T47" fmla="*/ 0 h 1418"/>
                <a:gd name="T48" fmla="*/ 0 w 1259"/>
                <a:gd name="T49" fmla="*/ 0 h 1418"/>
                <a:gd name="T50" fmla="*/ 0 w 1259"/>
                <a:gd name="T51" fmla="*/ 0 h 1418"/>
                <a:gd name="T52" fmla="*/ 0 w 1259"/>
                <a:gd name="T53" fmla="*/ 0 h 1418"/>
                <a:gd name="T54" fmla="*/ 0 w 1259"/>
                <a:gd name="T55" fmla="*/ 0 h 1418"/>
                <a:gd name="T56" fmla="*/ 0 w 1259"/>
                <a:gd name="T57" fmla="*/ 0 h 1418"/>
                <a:gd name="T58" fmla="*/ 0 w 1259"/>
                <a:gd name="T59" fmla="*/ 0 h 1418"/>
                <a:gd name="T60" fmla="*/ 0 w 1259"/>
                <a:gd name="T61" fmla="*/ 0 h 1418"/>
                <a:gd name="T62" fmla="*/ 0 w 1259"/>
                <a:gd name="T63" fmla="*/ 0 h 1418"/>
                <a:gd name="T64" fmla="*/ 0 w 1259"/>
                <a:gd name="T65" fmla="*/ 0 h 1418"/>
                <a:gd name="T66" fmla="*/ 0 w 1259"/>
                <a:gd name="T67" fmla="*/ 0 h 1418"/>
                <a:gd name="T68" fmla="*/ 0 w 1259"/>
                <a:gd name="T69" fmla="*/ 0 h 1418"/>
                <a:gd name="T70" fmla="*/ 0 w 1259"/>
                <a:gd name="T71" fmla="*/ 0 h 1418"/>
                <a:gd name="T72" fmla="*/ 0 w 1259"/>
                <a:gd name="T73" fmla="*/ 0 h 1418"/>
                <a:gd name="T74" fmla="*/ 0 w 1259"/>
                <a:gd name="T75" fmla="*/ 0 h 1418"/>
                <a:gd name="T76" fmla="*/ 0 w 1259"/>
                <a:gd name="T77" fmla="*/ 0 h 1418"/>
                <a:gd name="T78" fmla="*/ 0 w 1259"/>
                <a:gd name="T79" fmla="*/ 0 h 1418"/>
                <a:gd name="T80" fmla="*/ 0 w 1259"/>
                <a:gd name="T81" fmla="*/ 0 h 141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59"/>
                <a:gd name="T124" fmla="*/ 0 h 1418"/>
                <a:gd name="T125" fmla="*/ 1259 w 1259"/>
                <a:gd name="T126" fmla="*/ 1418 h 141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59" h="1418">
                  <a:moveTo>
                    <a:pt x="1104" y="1047"/>
                  </a:moveTo>
                  <a:lnTo>
                    <a:pt x="1023" y="1062"/>
                  </a:lnTo>
                  <a:lnTo>
                    <a:pt x="952" y="1079"/>
                  </a:lnTo>
                  <a:lnTo>
                    <a:pt x="894" y="975"/>
                  </a:lnTo>
                  <a:lnTo>
                    <a:pt x="791" y="949"/>
                  </a:lnTo>
                  <a:lnTo>
                    <a:pt x="717" y="1111"/>
                  </a:lnTo>
                  <a:lnTo>
                    <a:pt x="597" y="1149"/>
                  </a:lnTo>
                  <a:lnTo>
                    <a:pt x="564" y="1265"/>
                  </a:lnTo>
                  <a:lnTo>
                    <a:pt x="436" y="1418"/>
                  </a:lnTo>
                  <a:lnTo>
                    <a:pt x="411" y="1265"/>
                  </a:lnTo>
                  <a:lnTo>
                    <a:pt x="362" y="1249"/>
                  </a:lnTo>
                  <a:lnTo>
                    <a:pt x="356" y="1214"/>
                  </a:lnTo>
                  <a:lnTo>
                    <a:pt x="329" y="1104"/>
                  </a:lnTo>
                  <a:lnTo>
                    <a:pt x="362" y="998"/>
                  </a:lnTo>
                  <a:lnTo>
                    <a:pt x="161" y="981"/>
                  </a:lnTo>
                  <a:lnTo>
                    <a:pt x="0" y="884"/>
                  </a:lnTo>
                  <a:lnTo>
                    <a:pt x="10" y="862"/>
                  </a:lnTo>
                  <a:lnTo>
                    <a:pt x="55" y="755"/>
                  </a:lnTo>
                  <a:lnTo>
                    <a:pt x="194" y="782"/>
                  </a:lnTo>
                  <a:lnTo>
                    <a:pt x="258" y="697"/>
                  </a:lnTo>
                  <a:lnTo>
                    <a:pt x="161" y="572"/>
                  </a:lnTo>
                  <a:lnTo>
                    <a:pt x="258" y="498"/>
                  </a:lnTo>
                  <a:lnTo>
                    <a:pt x="403" y="491"/>
                  </a:lnTo>
                  <a:lnTo>
                    <a:pt x="452" y="278"/>
                  </a:lnTo>
                  <a:lnTo>
                    <a:pt x="458" y="272"/>
                  </a:lnTo>
                  <a:lnTo>
                    <a:pt x="485" y="182"/>
                  </a:lnTo>
                  <a:lnTo>
                    <a:pt x="604" y="85"/>
                  </a:lnTo>
                  <a:lnTo>
                    <a:pt x="597" y="0"/>
                  </a:lnTo>
                  <a:lnTo>
                    <a:pt x="749" y="30"/>
                  </a:lnTo>
                  <a:lnTo>
                    <a:pt x="755" y="184"/>
                  </a:lnTo>
                  <a:lnTo>
                    <a:pt x="636" y="362"/>
                  </a:lnTo>
                  <a:lnTo>
                    <a:pt x="646" y="588"/>
                  </a:lnTo>
                  <a:lnTo>
                    <a:pt x="727" y="594"/>
                  </a:lnTo>
                  <a:lnTo>
                    <a:pt x="791" y="523"/>
                  </a:lnTo>
                  <a:lnTo>
                    <a:pt x="958" y="530"/>
                  </a:lnTo>
                  <a:lnTo>
                    <a:pt x="1001" y="568"/>
                  </a:lnTo>
                  <a:lnTo>
                    <a:pt x="1139" y="545"/>
                  </a:lnTo>
                  <a:lnTo>
                    <a:pt x="1145" y="600"/>
                  </a:lnTo>
                  <a:lnTo>
                    <a:pt x="1259" y="665"/>
                  </a:lnTo>
                  <a:lnTo>
                    <a:pt x="1136" y="795"/>
                  </a:lnTo>
                  <a:lnTo>
                    <a:pt x="1104" y="104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35"/>
            <p:cNvSpPr>
              <a:spLocks noChangeAspect="1"/>
            </p:cNvSpPr>
            <p:nvPr/>
          </p:nvSpPr>
          <p:spPr bwMode="auto">
            <a:xfrm rot="815464">
              <a:off x="2127228" y="3549767"/>
              <a:ext cx="246065" cy="300027"/>
            </a:xfrm>
            <a:custGeom>
              <a:avLst/>
              <a:gdLst>
                <a:gd name="T0" fmla="*/ 0 w 603"/>
                <a:gd name="T1" fmla="*/ 0 h 726"/>
                <a:gd name="T2" fmla="*/ 0 w 603"/>
                <a:gd name="T3" fmla="*/ 0 h 726"/>
                <a:gd name="T4" fmla="*/ 0 w 603"/>
                <a:gd name="T5" fmla="*/ 0 h 726"/>
                <a:gd name="T6" fmla="*/ 0 w 603"/>
                <a:gd name="T7" fmla="*/ 0 h 726"/>
                <a:gd name="T8" fmla="*/ 0 w 603"/>
                <a:gd name="T9" fmla="*/ 0 h 726"/>
                <a:gd name="T10" fmla="*/ 0 w 603"/>
                <a:gd name="T11" fmla="*/ 0 h 726"/>
                <a:gd name="T12" fmla="*/ 0 w 603"/>
                <a:gd name="T13" fmla="*/ 0 h 726"/>
                <a:gd name="T14" fmla="*/ 0 w 603"/>
                <a:gd name="T15" fmla="*/ 0 h 726"/>
                <a:gd name="T16" fmla="*/ 0 w 603"/>
                <a:gd name="T17" fmla="*/ 0 h 726"/>
                <a:gd name="T18" fmla="*/ 0 w 603"/>
                <a:gd name="T19" fmla="*/ 0 h 726"/>
                <a:gd name="T20" fmla="*/ 0 w 603"/>
                <a:gd name="T21" fmla="*/ 0 h 726"/>
                <a:gd name="T22" fmla="*/ 0 w 603"/>
                <a:gd name="T23" fmla="*/ 0 h 726"/>
                <a:gd name="T24" fmla="*/ 0 w 603"/>
                <a:gd name="T25" fmla="*/ 0 h 726"/>
                <a:gd name="T26" fmla="*/ 0 w 603"/>
                <a:gd name="T27" fmla="*/ 0 h 726"/>
                <a:gd name="T28" fmla="*/ 0 w 603"/>
                <a:gd name="T29" fmla="*/ 0 h 726"/>
                <a:gd name="T30" fmla="*/ 0 w 603"/>
                <a:gd name="T31" fmla="*/ 0 h 726"/>
                <a:gd name="T32" fmla="*/ 0 w 603"/>
                <a:gd name="T33" fmla="*/ 0 h 726"/>
                <a:gd name="T34" fmla="*/ 0 w 603"/>
                <a:gd name="T35" fmla="*/ 0 h 726"/>
                <a:gd name="T36" fmla="*/ 0 w 603"/>
                <a:gd name="T37" fmla="*/ 0 h 7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03"/>
                <a:gd name="T58" fmla="*/ 0 h 726"/>
                <a:gd name="T59" fmla="*/ 603 w 603"/>
                <a:gd name="T60" fmla="*/ 726 h 7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03" h="726">
                  <a:moveTo>
                    <a:pt x="587" y="113"/>
                  </a:moveTo>
                  <a:lnTo>
                    <a:pt x="603" y="268"/>
                  </a:lnTo>
                  <a:lnTo>
                    <a:pt x="539" y="306"/>
                  </a:lnTo>
                  <a:lnTo>
                    <a:pt x="548" y="461"/>
                  </a:lnTo>
                  <a:lnTo>
                    <a:pt x="355" y="510"/>
                  </a:lnTo>
                  <a:lnTo>
                    <a:pt x="435" y="607"/>
                  </a:lnTo>
                  <a:lnTo>
                    <a:pt x="284" y="713"/>
                  </a:lnTo>
                  <a:lnTo>
                    <a:pt x="264" y="726"/>
                  </a:lnTo>
                  <a:lnTo>
                    <a:pt x="248" y="543"/>
                  </a:lnTo>
                  <a:lnTo>
                    <a:pt x="145" y="533"/>
                  </a:lnTo>
                  <a:lnTo>
                    <a:pt x="136" y="597"/>
                  </a:lnTo>
                  <a:lnTo>
                    <a:pt x="0" y="469"/>
                  </a:lnTo>
                  <a:lnTo>
                    <a:pt x="128" y="316"/>
                  </a:lnTo>
                  <a:lnTo>
                    <a:pt x="161" y="200"/>
                  </a:lnTo>
                  <a:lnTo>
                    <a:pt x="281" y="162"/>
                  </a:lnTo>
                  <a:lnTo>
                    <a:pt x="355" y="0"/>
                  </a:lnTo>
                  <a:lnTo>
                    <a:pt x="458" y="26"/>
                  </a:lnTo>
                  <a:lnTo>
                    <a:pt x="516" y="130"/>
                  </a:lnTo>
                  <a:lnTo>
                    <a:pt x="587" y="1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6"/>
            <p:cNvSpPr>
              <a:spLocks noChangeAspect="1"/>
            </p:cNvSpPr>
            <p:nvPr/>
          </p:nvSpPr>
          <p:spPr bwMode="auto">
            <a:xfrm rot="815464">
              <a:off x="1824013" y="3610090"/>
              <a:ext cx="395290" cy="307963"/>
            </a:xfrm>
            <a:custGeom>
              <a:avLst/>
              <a:gdLst>
                <a:gd name="T0" fmla="*/ 0 w 971"/>
                <a:gd name="T1" fmla="*/ 0 h 751"/>
                <a:gd name="T2" fmla="*/ 0 w 971"/>
                <a:gd name="T3" fmla="*/ 0 h 751"/>
                <a:gd name="T4" fmla="*/ 0 w 971"/>
                <a:gd name="T5" fmla="*/ 0 h 751"/>
                <a:gd name="T6" fmla="*/ 0 w 971"/>
                <a:gd name="T7" fmla="*/ 0 h 751"/>
                <a:gd name="T8" fmla="*/ 0 w 971"/>
                <a:gd name="T9" fmla="*/ 0 h 751"/>
                <a:gd name="T10" fmla="*/ 0 w 971"/>
                <a:gd name="T11" fmla="*/ 0 h 751"/>
                <a:gd name="T12" fmla="*/ 0 w 971"/>
                <a:gd name="T13" fmla="*/ 0 h 751"/>
                <a:gd name="T14" fmla="*/ 0 w 971"/>
                <a:gd name="T15" fmla="*/ 0 h 751"/>
                <a:gd name="T16" fmla="*/ 0 w 971"/>
                <a:gd name="T17" fmla="*/ 0 h 751"/>
                <a:gd name="T18" fmla="*/ 0 w 971"/>
                <a:gd name="T19" fmla="*/ 0 h 751"/>
                <a:gd name="T20" fmla="*/ 0 w 971"/>
                <a:gd name="T21" fmla="*/ 0 h 751"/>
                <a:gd name="T22" fmla="*/ 0 w 971"/>
                <a:gd name="T23" fmla="*/ 0 h 751"/>
                <a:gd name="T24" fmla="*/ 0 w 971"/>
                <a:gd name="T25" fmla="*/ 0 h 751"/>
                <a:gd name="T26" fmla="*/ 0 w 971"/>
                <a:gd name="T27" fmla="*/ 0 h 751"/>
                <a:gd name="T28" fmla="*/ 0 w 971"/>
                <a:gd name="T29" fmla="*/ 0 h 751"/>
                <a:gd name="T30" fmla="*/ 0 w 971"/>
                <a:gd name="T31" fmla="*/ 0 h 751"/>
                <a:gd name="T32" fmla="*/ 0 w 971"/>
                <a:gd name="T33" fmla="*/ 0 h 751"/>
                <a:gd name="T34" fmla="*/ 0 w 971"/>
                <a:gd name="T35" fmla="*/ 0 h 751"/>
                <a:gd name="T36" fmla="*/ 0 w 971"/>
                <a:gd name="T37" fmla="*/ 0 h 751"/>
                <a:gd name="T38" fmla="*/ 0 w 971"/>
                <a:gd name="T39" fmla="*/ 0 h 751"/>
                <a:gd name="T40" fmla="*/ 0 w 971"/>
                <a:gd name="T41" fmla="*/ 0 h 751"/>
                <a:gd name="T42" fmla="*/ 0 w 971"/>
                <a:gd name="T43" fmla="*/ 0 h 751"/>
                <a:gd name="T44" fmla="*/ 0 w 971"/>
                <a:gd name="T45" fmla="*/ 0 h 751"/>
                <a:gd name="T46" fmla="*/ 0 w 971"/>
                <a:gd name="T47" fmla="*/ 0 h 7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71"/>
                <a:gd name="T73" fmla="*/ 0 h 751"/>
                <a:gd name="T74" fmla="*/ 971 w 971"/>
                <a:gd name="T75" fmla="*/ 751 h 7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71" h="751">
                  <a:moveTo>
                    <a:pt x="607" y="0"/>
                  </a:moveTo>
                  <a:lnTo>
                    <a:pt x="251" y="26"/>
                  </a:lnTo>
                  <a:lnTo>
                    <a:pt x="128" y="90"/>
                  </a:lnTo>
                  <a:lnTo>
                    <a:pt x="128" y="149"/>
                  </a:lnTo>
                  <a:lnTo>
                    <a:pt x="0" y="213"/>
                  </a:lnTo>
                  <a:lnTo>
                    <a:pt x="96" y="310"/>
                  </a:lnTo>
                  <a:lnTo>
                    <a:pt x="236" y="325"/>
                  </a:lnTo>
                  <a:lnTo>
                    <a:pt x="268" y="455"/>
                  </a:lnTo>
                  <a:lnTo>
                    <a:pt x="306" y="526"/>
                  </a:lnTo>
                  <a:lnTo>
                    <a:pt x="467" y="526"/>
                  </a:lnTo>
                  <a:lnTo>
                    <a:pt x="594" y="690"/>
                  </a:lnTo>
                  <a:lnTo>
                    <a:pt x="703" y="751"/>
                  </a:lnTo>
                  <a:lnTo>
                    <a:pt x="806" y="681"/>
                  </a:lnTo>
                  <a:lnTo>
                    <a:pt x="790" y="584"/>
                  </a:lnTo>
                  <a:lnTo>
                    <a:pt x="951" y="584"/>
                  </a:lnTo>
                  <a:lnTo>
                    <a:pt x="971" y="448"/>
                  </a:lnTo>
                  <a:lnTo>
                    <a:pt x="951" y="461"/>
                  </a:lnTo>
                  <a:lnTo>
                    <a:pt x="935" y="278"/>
                  </a:lnTo>
                  <a:lnTo>
                    <a:pt x="832" y="268"/>
                  </a:lnTo>
                  <a:lnTo>
                    <a:pt x="823" y="332"/>
                  </a:lnTo>
                  <a:lnTo>
                    <a:pt x="687" y="204"/>
                  </a:lnTo>
                  <a:lnTo>
                    <a:pt x="662" y="51"/>
                  </a:lnTo>
                  <a:lnTo>
                    <a:pt x="613" y="35"/>
                  </a:lnTo>
                  <a:lnTo>
                    <a:pt x="60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37"/>
            <p:cNvSpPr>
              <a:spLocks noChangeAspect="1"/>
            </p:cNvSpPr>
            <p:nvPr/>
          </p:nvSpPr>
          <p:spPr bwMode="auto">
            <a:xfrm rot="815464">
              <a:off x="1897039" y="3437060"/>
              <a:ext cx="230189" cy="173030"/>
            </a:xfrm>
            <a:custGeom>
              <a:avLst/>
              <a:gdLst>
                <a:gd name="T0" fmla="*/ 0 w 565"/>
                <a:gd name="T1" fmla="*/ 0 h 420"/>
                <a:gd name="T2" fmla="*/ 0 w 565"/>
                <a:gd name="T3" fmla="*/ 0 h 420"/>
                <a:gd name="T4" fmla="*/ 0 w 565"/>
                <a:gd name="T5" fmla="*/ 0 h 420"/>
                <a:gd name="T6" fmla="*/ 0 w 565"/>
                <a:gd name="T7" fmla="*/ 0 h 420"/>
                <a:gd name="T8" fmla="*/ 0 w 565"/>
                <a:gd name="T9" fmla="*/ 0 h 420"/>
                <a:gd name="T10" fmla="*/ 0 w 565"/>
                <a:gd name="T11" fmla="*/ 0 h 420"/>
                <a:gd name="T12" fmla="*/ 0 w 565"/>
                <a:gd name="T13" fmla="*/ 0 h 420"/>
                <a:gd name="T14" fmla="*/ 0 w 565"/>
                <a:gd name="T15" fmla="*/ 0 h 420"/>
                <a:gd name="T16" fmla="*/ 0 w 565"/>
                <a:gd name="T17" fmla="*/ 0 h 420"/>
                <a:gd name="T18" fmla="*/ 0 w 565"/>
                <a:gd name="T19" fmla="*/ 0 h 420"/>
                <a:gd name="T20" fmla="*/ 0 w 565"/>
                <a:gd name="T21" fmla="*/ 0 h 420"/>
                <a:gd name="T22" fmla="*/ 0 w 565"/>
                <a:gd name="T23" fmla="*/ 0 h 420"/>
                <a:gd name="T24" fmla="*/ 0 w 565"/>
                <a:gd name="T25" fmla="*/ 0 h 4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5"/>
                <a:gd name="T40" fmla="*/ 0 h 420"/>
                <a:gd name="T41" fmla="*/ 565 w 565"/>
                <a:gd name="T42" fmla="*/ 420 h 4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5" h="420">
                  <a:moveTo>
                    <a:pt x="203" y="420"/>
                  </a:moveTo>
                  <a:lnTo>
                    <a:pt x="120" y="310"/>
                  </a:lnTo>
                  <a:lnTo>
                    <a:pt x="120" y="229"/>
                  </a:lnTo>
                  <a:lnTo>
                    <a:pt x="0" y="219"/>
                  </a:lnTo>
                  <a:lnTo>
                    <a:pt x="0" y="64"/>
                  </a:lnTo>
                  <a:lnTo>
                    <a:pt x="107" y="0"/>
                  </a:lnTo>
                  <a:lnTo>
                    <a:pt x="213" y="42"/>
                  </a:lnTo>
                  <a:lnTo>
                    <a:pt x="203" y="64"/>
                  </a:lnTo>
                  <a:lnTo>
                    <a:pt x="364" y="161"/>
                  </a:lnTo>
                  <a:lnTo>
                    <a:pt x="565" y="178"/>
                  </a:lnTo>
                  <a:lnTo>
                    <a:pt x="532" y="284"/>
                  </a:lnTo>
                  <a:lnTo>
                    <a:pt x="559" y="394"/>
                  </a:lnTo>
                  <a:lnTo>
                    <a:pt x="203" y="42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8"/>
            <p:cNvSpPr>
              <a:spLocks noChangeAspect="1"/>
            </p:cNvSpPr>
            <p:nvPr/>
          </p:nvSpPr>
          <p:spPr bwMode="auto">
            <a:xfrm rot="815464">
              <a:off x="1801788" y="3497382"/>
              <a:ext cx="163513" cy="161919"/>
            </a:xfrm>
            <a:custGeom>
              <a:avLst/>
              <a:gdLst>
                <a:gd name="T0" fmla="*/ 0 w 397"/>
                <a:gd name="T1" fmla="*/ 0 h 388"/>
                <a:gd name="T2" fmla="*/ 0 w 397"/>
                <a:gd name="T3" fmla="*/ 0 h 388"/>
                <a:gd name="T4" fmla="*/ 0 w 397"/>
                <a:gd name="T5" fmla="*/ 0 h 388"/>
                <a:gd name="T6" fmla="*/ 0 w 397"/>
                <a:gd name="T7" fmla="*/ 0 h 388"/>
                <a:gd name="T8" fmla="*/ 0 w 397"/>
                <a:gd name="T9" fmla="*/ 0 h 388"/>
                <a:gd name="T10" fmla="*/ 0 w 397"/>
                <a:gd name="T11" fmla="*/ 0 h 388"/>
                <a:gd name="T12" fmla="*/ 0 w 397"/>
                <a:gd name="T13" fmla="*/ 0 h 388"/>
                <a:gd name="T14" fmla="*/ 0 w 397"/>
                <a:gd name="T15" fmla="*/ 0 h 388"/>
                <a:gd name="T16" fmla="*/ 0 w 397"/>
                <a:gd name="T17" fmla="*/ 0 h 388"/>
                <a:gd name="T18" fmla="*/ 0 w 397"/>
                <a:gd name="T19" fmla="*/ 0 h 388"/>
                <a:gd name="T20" fmla="*/ 0 w 397"/>
                <a:gd name="T21" fmla="*/ 0 h 388"/>
                <a:gd name="T22" fmla="*/ 0 w 397"/>
                <a:gd name="T23" fmla="*/ 0 h 388"/>
                <a:gd name="T24" fmla="*/ 0 w 397"/>
                <a:gd name="T25" fmla="*/ 0 h 3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7"/>
                <a:gd name="T40" fmla="*/ 0 h 388"/>
                <a:gd name="T41" fmla="*/ 397 w 397"/>
                <a:gd name="T42" fmla="*/ 388 h 38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7" h="388">
                  <a:moveTo>
                    <a:pt x="397" y="201"/>
                  </a:moveTo>
                  <a:lnTo>
                    <a:pt x="274" y="265"/>
                  </a:lnTo>
                  <a:lnTo>
                    <a:pt x="274" y="324"/>
                  </a:lnTo>
                  <a:lnTo>
                    <a:pt x="146" y="388"/>
                  </a:lnTo>
                  <a:lnTo>
                    <a:pt x="13" y="333"/>
                  </a:lnTo>
                  <a:lnTo>
                    <a:pt x="0" y="330"/>
                  </a:lnTo>
                  <a:lnTo>
                    <a:pt x="17" y="184"/>
                  </a:lnTo>
                  <a:lnTo>
                    <a:pt x="107" y="110"/>
                  </a:lnTo>
                  <a:lnTo>
                    <a:pt x="107" y="33"/>
                  </a:lnTo>
                  <a:lnTo>
                    <a:pt x="194" y="0"/>
                  </a:lnTo>
                  <a:lnTo>
                    <a:pt x="314" y="10"/>
                  </a:lnTo>
                  <a:lnTo>
                    <a:pt x="314" y="91"/>
                  </a:lnTo>
                  <a:lnTo>
                    <a:pt x="397" y="2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9"/>
            <p:cNvSpPr>
              <a:spLocks noChangeAspect="1"/>
            </p:cNvSpPr>
            <p:nvPr/>
          </p:nvSpPr>
          <p:spPr bwMode="auto">
            <a:xfrm rot="815464">
              <a:off x="1714474" y="3794233"/>
              <a:ext cx="309565" cy="250815"/>
            </a:xfrm>
            <a:custGeom>
              <a:avLst/>
              <a:gdLst>
                <a:gd name="T0" fmla="*/ 0 w 755"/>
                <a:gd name="T1" fmla="*/ 0 h 613"/>
                <a:gd name="T2" fmla="*/ 0 w 755"/>
                <a:gd name="T3" fmla="*/ 0 h 613"/>
                <a:gd name="T4" fmla="*/ 0 w 755"/>
                <a:gd name="T5" fmla="*/ 0 h 613"/>
                <a:gd name="T6" fmla="*/ 0 w 755"/>
                <a:gd name="T7" fmla="*/ 0 h 613"/>
                <a:gd name="T8" fmla="*/ 0 w 755"/>
                <a:gd name="T9" fmla="*/ 0 h 613"/>
                <a:gd name="T10" fmla="*/ 0 w 755"/>
                <a:gd name="T11" fmla="*/ 0 h 613"/>
                <a:gd name="T12" fmla="*/ 0 w 755"/>
                <a:gd name="T13" fmla="*/ 0 h 613"/>
                <a:gd name="T14" fmla="*/ 0 w 755"/>
                <a:gd name="T15" fmla="*/ 0 h 613"/>
                <a:gd name="T16" fmla="*/ 0 w 755"/>
                <a:gd name="T17" fmla="*/ 0 h 613"/>
                <a:gd name="T18" fmla="*/ 0 w 755"/>
                <a:gd name="T19" fmla="*/ 0 h 613"/>
                <a:gd name="T20" fmla="*/ 0 w 755"/>
                <a:gd name="T21" fmla="*/ 0 h 613"/>
                <a:gd name="T22" fmla="*/ 0 w 755"/>
                <a:gd name="T23" fmla="*/ 0 h 613"/>
                <a:gd name="T24" fmla="*/ 0 w 755"/>
                <a:gd name="T25" fmla="*/ 0 h 613"/>
                <a:gd name="T26" fmla="*/ 0 w 755"/>
                <a:gd name="T27" fmla="*/ 0 h 613"/>
                <a:gd name="T28" fmla="*/ 0 w 755"/>
                <a:gd name="T29" fmla="*/ 0 h 613"/>
                <a:gd name="T30" fmla="*/ 0 w 755"/>
                <a:gd name="T31" fmla="*/ 0 h 613"/>
                <a:gd name="T32" fmla="*/ 0 w 755"/>
                <a:gd name="T33" fmla="*/ 0 h 61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55"/>
                <a:gd name="T52" fmla="*/ 0 h 613"/>
                <a:gd name="T53" fmla="*/ 755 w 755"/>
                <a:gd name="T54" fmla="*/ 613 h 61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55" h="613">
                  <a:moveTo>
                    <a:pt x="467" y="0"/>
                  </a:moveTo>
                  <a:lnTo>
                    <a:pt x="299" y="113"/>
                  </a:lnTo>
                  <a:lnTo>
                    <a:pt x="209" y="26"/>
                  </a:lnTo>
                  <a:lnTo>
                    <a:pt x="26" y="16"/>
                  </a:lnTo>
                  <a:lnTo>
                    <a:pt x="0" y="161"/>
                  </a:lnTo>
                  <a:lnTo>
                    <a:pt x="0" y="242"/>
                  </a:lnTo>
                  <a:lnTo>
                    <a:pt x="74" y="339"/>
                  </a:lnTo>
                  <a:lnTo>
                    <a:pt x="161" y="461"/>
                  </a:lnTo>
                  <a:lnTo>
                    <a:pt x="164" y="613"/>
                  </a:lnTo>
                  <a:lnTo>
                    <a:pt x="299" y="613"/>
                  </a:lnTo>
                  <a:lnTo>
                    <a:pt x="365" y="509"/>
                  </a:lnTo>
                  <a:lnTo>
                    <a:pt x="516" y="467"/>
                  </a:lnTo>
                  <a:lnTo>
                    <a:pt x="548" y="348"/>
                  </a:lnTo>
                  <a:lnTo>
                    <a:pt x="660" y="306"/>
                  </a:lnTo>
                  <a:lnTo>
                    <a:pt x="755" y="164"/>
                  </a:lnTo>
                  <a:lnTo>
                    <a:pt x="628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40"/>
            <p:cNvSpPr>
              <a:spLocks noChangeAspect="1"/>
            </p:cNvSpPr>
            <p:nvPr/>
          </p:nvSpPr>
          <p:spPr bwMode="auto">
            <a:xfrm rot="815464">
              <a:off x="1328709" y="3621203"/>
              <a:ext cx="463554" cy="447658"/>
            </a:xfrm>
            <a:custGeom>
              <a:avLst/>
              <a:gdLst>
                <a:gd name="T0" fmla="*/ 0 w 1132"/>
                <a:gd name="T1" fmla="*/ 0 h 1096"/>
                <a:gd name="T2" fmla="*/ 0 w 1132"/>
                <a:gd name="T3" fmla="*/ 0 h 1096"/>
                <a:gd name="T4" fmla="*/ 0 w 1132"/>
                <a:gd name="T5" fmla="*/ 0 h 1096"/>
                <a:gd name="T6" fmla="*/ 0 w 1132"/>
                <a:gd name="T7" fmla="*/ 0 h 1096"/>
                <a:gd name="T8" fmla="*/ 0 w 1132"/>
                <a:gd name="T9" fmla="*/ 0 h 1096"/>
                <a:gd name="T10" fmla="*/ 0 w 1132"/>
                <a:gd name="T11" fmla="*/ 0 h 1096"/>
                <a:gd name="T12" fmla="*/ 0 w 1132"/>
                <a:gd name="T13" fmla="*/ 0 h 1096"/>
                <a:gd name="T14" fmla="*/ 0 w 1132"/>
                <a:gd name="T15" fmla="*/ 0 h 1096"/>
                <a:gd name="T16" fmla="*/ 0 w 1132"/>
                <a:gd name="T17" fmla="*/ 0 h 1096"/>
                <a:gd name="T18" fmla="*/ 0 w 1132"/>
                <a:gd name="T19" fmla="*/ 0 h 1096"/>
                <a:gd name="T20" fmla="*/ 0 w 1132"/>
                <a:gd name="T21" fmla="*/ 0 h 1096"/>
                <a:gd name="T22" fmla="*/ 0 w 1132"/>
                <a:gd name="T23" fmla="*/ 0 h 1096"/>
                <a:gd name="T24" fmla="*/ 0 w 1132"/>
                <a:gd name="T25" fmla="*/ 0 h 1096"/>
                <a:gd name="T26" fmla="*/ 0 w 1132"/>
                <a:gd name="T27" fmla="*/ 0 h 1096"/>
                <a:gd name="T28" fmla="*/ 0 w 1132"/>
                <a:gd name="T29" fmla="*/ 0 h 1096"/>
                <a:gd name="T30" fmla="*/ 0 w 1132"/>
                <a:gd name="T31" fmla="*/ 0 h 1096"/>
                <a:gd name="T32" fmla="*/ 0 w 1132"/>
                <a:gd name="T33" fmla="*/ 0 h 1096"/>
                <a:gd name="T34" fmla="*/ 0 w 1132"/>
                <a:gd name="T35" fmla="*/ 0 h 1096"/>
                <a:gd name="T36" fmla="*/ 0 w 1132"/>
                <a:gd name="T37" fmla="*/ 0 h 1096"/>
                <a:gd name="T38" fmla="*/ 0 w 1132"/>
                <a:gd name="T39" fmla="*/ 0 h 1096"/>
                <a:gd name="T40" fmla="*/ 0 w 1132"/>
                <a:gd name="T41" fmla="*/ 0 h 1096"/>
                <a:gd name="T42" fmla="*/ 0 w 1132"/>
                <a:gd name="T43" fmla="*/ 0 h 1096"/>
                <a:gd name="T44" fmla="*/ 0 w 1132"/>
                <a:gd name="T45" fmla="*/ 0 h 1096"/>
                <a:gd name="T46" fmla="*/ 0 w 1132"/>
                <a:gd name="T47" fmla="*/ 0 h 1096"/>
                <a:gd name="T48" fmla="*/ 0 w 1132"/>
                <a:gd name="T49" fmla="*/ 0 h 1096"/>
                <a:gd name="T50" fmla="*/ 0 w 1132"/>
                <a:gd name="T51" fmla="*/ 0 h 1096"/>
                <a:gd name="T52" fmla="*/ 0 w 1132"/>
                <a:gd name="T53" fmla="*/ 0 h 1096"/>
                <a:gd name="T54" fmla="*/ 0 w 1132"/>
                <a:gd name="T55" fmla="*/ 0 h 1096"/>
                <a:gd name="T56" fmla="*/ 0 w 1132"/>
                <a:gd name="T57" fmla="*/ 0 h 1096"/>
                <a:gd name="T58" fmla="*/ 0 w 1132"/>
                <a:gd name="T59" fmla="*/ 0 h 1096"/>
                <a:gd name="T60" fmla="*/ 0 w 1132"/>
                <a:gd name="T61" fmla="*/ 0 h 10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32"/>
                <a:gd name="T94" fmla="*/ 0 h 1096"/>
                <a:gd name="T95" fmla="*/ 1132 w 1132"/>
                <a:gd name="T96" fmla="*/ 1096 h 10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32" h="1096">
                  <a:moveTo>
                    <a:pt x="493" y="1081"/>
                  </a:moveTo>
                  <a:lnTo>
                    <a:pt x="574" y="1096"/>
                  </a:lnTo>
                  <a:lnTo>
                    <a:pt x="606" y="984"/>
                  </a:lnTo>
                  <a:lnTo>
                    <a:pt x="864" y="903"/>
                  </a:lnTo>
                  <a:lnTo>
                    <a:pt x="1009" y="919"/>
                  </a:lnTo>
                  <a:lnTo>
                    <a:pt x="1132" y="861"/>
                  </a:lnTo>
                  <a:lnTo>
                    <a:pt x="1129" y="709"/>
                  </a:lnTo>
                  <a:lnTo>
                    <a:pt x="1042" y="587"/>
                  </a:lnTo>
                  <a:lnTo>
                    <a:pt x="968" y="490"/>
                  </a:lnTo>
                  <a:lnTo>
                    <a:pt x="968" y="409"/>
                  </a:lnTo>
                  <a:lnTo>
                    <a:pt x="790" y="409"/>
                  </a:lnTo>
                  <a:lnTo>
                    <a:pt x="725" y="338"/>
                  </a:lnTo>
                  <a:lnTo>
                    <a:pt x="638" y="257"/>
                  </a:lnTo>
                  <a:lnTo>
                    <a:pt x="542" y="257"/>
                  </a:lnTo>
                  <a:lnTo>
                    <a:pt x="428" y="119"/>
                  </a:lnTo>
                  <a:lnTo>
                    <a:pt x="348" y="119"/>
                  </a:lnTo>
                  <a:lnTo>
                    <a:pt x="241" y="6"/>
                  </a:lnTo>
                  <a:lnTo>
                    <a:pt x="186" y="0"/>
                  </a:lnTo>
                  <a:lnTo>
                    <a:pt x="90" y="80"/>
                  </a:lnTo>
                  <a:lnTo>
                    <a:pt x="16" y="68"/>
                  </a:lnTo>
                  <a:lnTo>
                    <a:pt x="10" y="216"/>
                  </a:lnTo>
                  <a:lnTo>
                    <a:pt x="0" y="216"/>
                  </a:lnTo>
                  <a:lnTo>
                    <a:pt x="10" y="344"/>
                  </a:lnTo>
                  <a:lnTo>
                    <a:pt x="252" y="441"/>
                  </a:lnTo>
                  <a:lnTo>
                    <a:pt x="258" y="581"/>
                  </a:lnTo>
                  <a:lnTo>
                    <a:pt x="186" y="619"/>
                  </a:lnTo>
                  <a:lnTo>
                    <a:pt x="267" y="661"/>
                  </a:lnTo>
                  <a:lnTo>
                    <a:pt x="413" y="709"/>
                  </a:lnTo>
                  <a:lnTo>
                    <a:pt x="413" y="797"/>
                  </a:lnTo>
                  <a:lnTo>
                    <a:pt x="436" y="857"/>
                  </a:lnTo>
                  <a:lnTo>
                    <a:pt x="493" y="10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41"/>
            <p:cNvSpPr>
              <a:spLocks noChangeAspect="1"/>
            </p:cNvSpPr>
            <p:nvPr/>
          </p:nvSpPr>
          <p:spPr bwMode="auto">
            <a:xfrm rot="815464">
              <a:off x="1660499" y="3624377"/>
              <a:ext cx="293690" cy="219067"/>
            </a:xfrm>
            <a:custGeom>
              <a:avLst/>
              <a:gdLst>
                <a:gd name="T0" fmla="*/ 0 w 710"/>
                <a:gd name="T1" fmla="*/ 0 h 529"/>
                <a:gd name="T2" fmla="*/ 0 w 710"/>
                <a:gd name="T3" fmla="*/ 0 h 529"/>
                <a:gd name="T4" fmla="*/ 0 w 710"/>
                <a:gd name="T5" fmla="*/ 0 h 529"/>
                <a:gd name="T6" fmla="*/ 0 w 710"/>
                <a:gd name="T7" fmla="*/ 0 h 529"/>
                <a:gd name="T8" fmla="*/ 0 w 710"/>
                <a:gd name="T9" fmla="*/ 0 h 529"/>
                <a:gd name="T10" fmla="*/ 0 w 710"/>
                <a:gd name="T11" fmla="*/ 0 h 529"/>
                <a:gd name="T12" fmla="*/ 0 w 710"/>
                <a:gd name="T13" fmla="*/ 0 h 529"/>
                <a:gd name="T14" fmla="*/ 0 w 710"/>
                <a:gd name="T15" fmla="*/ 0 h 529"/>
                <a:gd name="T16" fmla="*/ 0 w 710"/>
                <a:gd name="T17" fmla="*/ 0 h 529"/>
                <a:gd name="T18" fmla="*/ 0 w 710"/>
                <a:gd name="T19" fmla="*/ 0 h 529"/>
                <a:gd name="T20" fmla="*/ 0 w 710"/>
                <a:gd name="T21" fmla="*/ 0 h 529"/>
                <a:gd name="T22" fmla="*/ 0 w 710"/>
                <a:gd name="T23" fmla="*/ 0 h 529"/>
                <a:gd name="T24" fmla="*/ 0 w 710"/>
                <a:gd name="T25" fmla="*/ 0 h 529"/>
                <a:gd name="T26" fmla="*/ 0 w 710"/>
                <a:gd name="T27" fmla="*/ 0 h 529"/>
                <a:gd name="T28" fmla="*/ 0 w 710"/>
                <a:gd name="T29" fmla="*/ 0 h 529"/>
                <a:gd name="T30" fmla="*/ 0 w 710"/>
                <a:gd name="T31" fmla="*/ 0 h 529"/>
                <a:gd name="T32" fmla="*/ 0 w 710"/>
                <a:gd name="T33" fmla="*/ 0 h 529"/>
                <a:gd name="T34" fmla="*/ 0 w 710"/>
                <a:gd name="T35" fmla="*/ 0 h 5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10"/>
                <a:gd name="T55" fmla="*/ 0 h 529"/>
                <a:gd name="T56" fmla="*/ 710 w 710"/>
                <a:gd name="T57" fmla="*/ 529 h 52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10" h="529">
                  <a:moveTo>
                    <a:pt x="271" y="0"/>
                  </a:moveTo>
                  <a:lnTo>
                    <a:pt x="404" y="55"/>
                  </a:lnTo>
                  <a:lnTo>
                    <a:pt x="500" y="152"/>
                  </a:lnTo>
                  <a:lnTo>
                    <a:pt x="640" y="167"/>
                  </a:lnTo>
                  <a:lnTo>
                    <a:pt x="672" y="297"/>
                  </a:lnTo>
                  <a:lnTo>
                    <a:pt x="710" y="368"/>
                  </a:lnTo>
                  <a:lnTo>
                    <a:pt x="542" y="481"/>
                  </a:lnTo>
                  <a:lnTo>
                    <a:pt x="452" y="394"/>
                  </a:lnTo>
                  <a:lnTo>
                    <a:pt x="269" y="384"/>
                  </a:lnTo>
                  <a:lnTo>
                    <a:pt x="243" y="529"/>
                  </a:lnTo>
                  <a:lnTo>
                    <a:pt x="65" y="529"/>
                  </a:lnTo>
                  <a:lnTo>
                    <a:pt x="0" y="458"/>
                  </a:lnTo>
                  <a:lnTo>
                    <a:pt x="82" y="319"/>
                  </a:lnTo>
                  <a:lnTo>
                    <a:pt x="59" y="216"/>
                  </a:lnTo>
                  <a:lnTo>
                    <a:pt x="107" y="158"/>
                  </a:lnTo>
                  <a:lnTo>
                    <a:pt x="82" y="61"/>
                  </a:lnTo>
                  <a:lnTo>
                    <a:pt x="188" y="71"/>
                  </a:lnTo>
                  <a:lnTo>
                    <a:pt x="27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42"/>
            <p:cNvSpPr>
              <a:spLocks noChangeAspect="1"/>
            </p:cNvSpPr>
            <p:nvPr/>
          </p:nvSpPr>
          <p:spPr bwMode="auto">
            <a:xfrm rot="815464">
              <a:off x="1057244" y="3606915"/>
              <a:ext cx="455617" cy="419084"/>
            </a:xfrm>
            <a:custGeom>
              <a:avLst/>
              <a:gdLst>
                <a:gd name="T0" fmla="*/ 0 w 1104"/>
                <a:gd name="T1" fmla="*/ 0 h 1023"/>
                <a:gd name="T2" fmla="*/ 0 w 1104"/>
                <a:gd name="T3" fmla="*/ 0 h 1023"/>
                <a:gd name="T4" fmla="*/ 0 w 1104"/>
                <a:gd name="T5" fmla="*/ 0 h 1023"/>
                <a:gd name="T6" fmla="*/ 0 w 1104"/>
                <a:gd name="T7" fmla="*/ 0 h 1023"/>
                <a:gd name="T8" fmla="*/ 0 w 1104"/>
                <a:gd name="T9" fmla="*/ 0 h 1023"/>
                <a:gd name="T10" fmla="*/ 0 w 1104"/>
                <a:gd name="T11" fmla="*/ 0 h 1023"/>
                <a:gd name="T12" fmla="*/ 0 w 1104"/>
                <a:gd name="T13" fmla="*/ 0 h 1023"/>
                <a:gd name="T14" fmla="*/ 0 w 1104"/>
                <a:gd name="T15" fmla="*/ 0 h 1023"/>
                <a:gd name="T16" fmla="*/ 0 w 1104"/>
                <a:gd name="T17" fmla="*/ 0 h 1023"/>
                <a:gd name="T18" fmla="*/ 0 w 1104"/>
                <a:gd name="T19" fmla="*/ 0 h 1023"/>
                <a:gd name="T20" fmla="*/ 0 w 1104"/>
                <a:gd name="T21" fmla="*/ 0 h 1023"/>
                <a:gd name="T22" fmla="*/ 0 w 1104"/>
                <a:gd name="T23" fmla="*/ 0 h 1023"/>
                <a:gd name="T24" fmla="*/ 0 w 1104"/>
                <a:gd name="T25" fmla="*/ 0 h 1023"/>
                <a:gd name="T26" fmla="*/ 0 w 1104"/>
                <a:gd name="T27" fmla="*/ 0 h 1023"/>
                <a:gd name="T28" fmla="*/ 0 w 1104"/>
                <a:gd name="T29" fmla="*/ 0 h 1023"/>
                <a:gd name="T30" fmla="*/ 0 w 1104"/>
                <a:gd name="T31" fmla="*/ 0 h 1023"/>
                <a:gd name="T32" fmla="*/ 0 w 1104"/>
                <a:gd name="T33" fmla="*/ 0 h 1023"/>
                <a:gd name="T34" fmla="*/ 0 w 1104"/>
                <a:gd name="T35" fmla="*/ 0 h 1023"/>
                <a:gd name="T36" fmla="*/ 0 w 1104"/>
                <a:gd name="T37" fmla="*/ 0 h 1023"/>
                <a:gd name="T38" fmla="*/ 0 w 1104"/>
                <a:gd name="T39" fmla="*/ 0 h 1023"/>
                <a:gd name="T40" fmla="*/ 0 w 1104"/>
                <a:gd name="T41" fmla="*/ 0 h 1023"/>
                <a:gd name="T42" fmla="*/ 0 w 1104"/>
                <a:gd name="T43" fmla="*/ 0 h 1023"/>
                <a:gd name="T44" fmla="*/ 0 w 1104"/>
                <a:gd name="T45" fmla="*/ 0 h 1023"/>
                <a:gd name="T46" fmla="*/ 0 w 1104"/>
                <a:gd name="T47" fmla="*/ 0 h 1023"/>
                <a:gd name="T48" fmla="*/ 0 w 1104"/>
                <a:gd name="T49" fmla="*/ 0 h 1023"/>
                <a:gd name="T50" fmla="*/ 0 w 1104"/>
                <a:gd name="T51" fmla="*/ 0 h 1023"/>
                <a:gd name="T52" fmla="*/ 0 w 1104"/>
                <a:gd name="T53" fmla="*/ 0 h 1023"/>
                <a:gd name="T54" fmla="*/ 0 w 1104"/>
                <a:gd name="T55" fmla="*/ 0 h 1023"/>
                <a:gd name="T56" fmla="*/ 0 w 1104"/>
                <a:gd name="T57" fmla="*/ 0 h 1023"/>
                <a:gd name="T58" fmla="*/ 0 w 1104"/>
                <a:gd name="T59" fmla="*/ 0 h 1023"/>
                <a:gd name="T60" fmla="*/ 0 w 1104"/>
                <a:gd name="T61" fmla="*/ 0 h 1023"/>
                <a:gd name="T62" fmla="*/ 0 w 1104"/>
                <a:gd name="T63" fmla="*/ 0 h 1023"/>
                <a:gd name="T64" fmla="*/ 0 w 1104"/>
                <a:gd name="T65" fmla="*/ 0 h 1023"/>
                <a:gd name="T66" fmla="*/ 0 w 1104"/>
                <a:gd name="T67" fmla="*/ 0 h 10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4"/>
                <a:gd name="T103" fmla="*/ 0 h 1023"/>
                <a:gd name="T104" fmla="*/ 1104 w 1104"/>
                <a:gd name="T105" fmla="*/ 1023 h 10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4" h="1023">
                  <a:moveTo>
                    <a:pt x="145" y="955"/>
                  </a:moveTo>
                  <a:lnTo>
                    <a:pt x="71" y="888"/>
                  </a:lnTo>
                  <a:lnTo>
                    <a:pt x="103" y="749"/>
                  </a:lnTo>
                  <a:lnTo>
                    <a:pt x="0" y="646"/>
                  </a:lnTo>
                  <a:lnTo>
                    <a:pt x="38" y="614"/>
                  </a:lnTo>
                  <a:lnTo>
                    <a:pt x="258" y="597"/>
                  </a:lnTo>
                  <a:lnTo>
                    <a:pt x="226" y="468"/>
                  </a:lnTo>
                  <a:lnTo>
                    <a:pt x="275" y="345"/>
                  </a:lnTo>
                  <a:lnTo>
                    <a:pt x="339" y="323"/>
                  </a:lnTo>
                  <a:lnTo>
                    <a:pt x="290" y="178"/>
                  </a:lnTo>
                  <a:lnTo>
                    <a:pt x="354" y="120"/>
                  </a:lnTo>
                  <a:lnTo>
                    <a:pt x="339" y="23"/>
                  </a:lnTo>
                  <a:lnTo>
                    <a:pt x="523" y="0"/>
                  </a:lnTo>
                  <a:lnTo>
                    <a:pt x="581" y="71"/>
                  </a:lnTo>
                  <a:lnTo>
                    <a:pt x="668" y="88"/>
                  </a:lnTo>
                  <a:lnTo>
                    <a:pt x="678" y="216"/>
                  </a:lnTo>
                  <a:lnTo>
                    <a:pt x="920" y="313"/>
                  </a:lnTo>
                  <a:lnTo>
                    <a:pt x="926" y="453"/>
                  </a:lnTo>
                  <a:lnTo>
                    <a:pt x="854" y="491"/>
                  </a:lnTo>
                  <a:lnTo>
                    <a:pt x="935" y="533"/>
                  </a:lnTo>
                  <a:lnTo>
                    <a:pt x="1081" y="581"/>
                  </a:lnTo>
                  <a:lnTo>
                    <a:pt x="1081" y="669"/>
                  </a:lnTo>
                  <a:lnTo>
                    <a:pt x="1104" y="729"/>
                  </a:lnTo>
                  <a:lnTo>
                    <a:pt x="839" y="871"/>
                  </a:lnTo>
                  <a:lnTo>
                    <a:pt x="822" y="1000"/>
                  </a:lnTo>
                  <a:lnTo>
                    <a:pt x="742" y="1023"/>
                  </a:lnTo>
                  <a:lnTo>
                    <a:pt x="678" y="904"/>
                  </a:lnTo>
                  <a:lnTo>
                    <a:pt x="500" y="943"/>
                  </a:lnTo>
                  <a:lnTo>
                    <a:pt x="496" y="985"/>
                  </a:lnTo>
                  <a:lnTo>
                    <a:pt x="409" y="985"/>
                  </a:lnTo>
                  <a:lnTo>
                    <a:pt x="371" y="845"/>
                  </a:lnTo>
                  <a:lnTo>
                    <a:pt x="329" y="920"/>
                  </a:lnTo>
                  <a:lnTo>
                    <a:pt x="167" y="936"/>
                  </a:lnTo>
                  <a:lnTo>
                    <a:pt x="145" y="95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43"/>
            <p:cNvSpPr>
              <a:spLocks noChangeAspect="1"/>
            </p:cNvSpPr>
            <p:nvPr/>
          </p:nvSpPr>
          <p:spPr bwMode="auto">
            <a:xfrm rot="815464">
              <a:off x="846105" y="3899004"/>
              <a:ext cx="395290" cy="423847"/>
            </a:xfrm>
            <a:custGeom>
              <a:avLst/>
              <a:gdLst>
                <a:gd name="T0" fmla="*/ 0 w 975"/>
                <a:gd name="T1" fmla="*/ 0 h 1026"/>
                <a:gd name="T2" fmla="*/ 0 w 975"/>
                <a:gd name="T3" fmla="*/ 0 h 1026"/>
                <a:gd name="T4" fmla="*/ 0 w 975"/>
                <a:gd name="T5" fmla="*/ 0 h 1026"/>
                <a:gd name="T6" fmla="*/ 0 w 975"/>
                <a:gd name="T7" fmla="*/ 0 h 1026"/>
                <a:gd name="T8" fmla="*/ 0 w 975"/>
                <a:gd name="T9" fmla="*/ 0 h 1026"/>
                <a:gd name="T10" fmla="*/ 0 w 975"/>
                <a:gd name="T11" fmla="*/ 0 h 1026"/>
                <a:gd name="T12" fmla="*/ 0 w 975"/>
                <a:gd name="T13" fmla="*/ 0 h 1026"/>
                <a:gd name="T14" fmla="*/ 0 w 975"/>
                <a:gd name="T15" fmla="*/ 0 h 1026"/>
                <a:gd name="T16" fmla="*/ 0 w 975"/>
                <a:gd name="T17" fmla="*/ 0 h 1026"/>
                <a:gd name="T18" fmla="*/ 0 w 975"/>
                <a:gd name="T19" fmla="*/ 0 h 1026"/>
                <a:gd name="T20" fmla="*/ 0 w 975"/>
                <a:gd name="T21" fmla="*/ 0 h 1026"/>
                <a:gd name="T22" fmla="*/ 0 w 975"/>
                <a:gd name="T23" fmla="*/ 0 h 1026"/>
                <a:gd name="T24" fmla="*/ 0 w 975"/>
                <a:gd name="T25" fmla="*/ 0 h 1026"/>
                <a:gd name="T26" fmla="*/ 0 w 975"/>
                <a:gd name="T27" fmla="*/ 0 h 1026"/>
                <a:gd name="T28" fmla="*/ 0 w 975"/>
                <a:gd name="T29" fmla="*/ 0 h 1026"/>
                <a:gd name="T30" fmla="*/ 0 w 975"/>
                <a:gd name="T31" fmla="*/ 0 h 1026"/>
                <a:gd name="T32" fmla="*/ 0 w 975"/>
                <a:gd name="T33" fmla="*/ 0 h 1026"/>
                <a:gd name="T34" fmla="*/ 0 w 975"/>
                <a:gd name="T35" fmla="*/ 0 h 1026"/>
                <a:gd name="T36" fmla="*/ 0 w 975"/>
                <a:gd name="T37" fmla="*/ 0 h 1026"/>
                <a:gd name="T38" fmla="*/ 0 w 975"/>
                <a:gd name="T39" fmla="*/ 0 h 1026"/>
                <a:gd name="T40" fmla="*/ 0 w 975"/>
                <a:gd name="T41" fmla="*/ 0 h 1026"/>
                <a:gd name="T42" fmla="*/ 0 w 975"/>
                <a:gd name="T43" fmla="*/ 0 h 1026"/>
                <a:gd name="T44" fmla="*/ 0 w 975"/>
                <a:gd name="T45" fmla="*/ 0 h 1026"/>
                <a:gd name="T46" fmla="*/ 0 w 975"/>
                <a:gd name="T47" fmla="*/ 0 h 1026"/>
                <a:gd name="T48" fmla="*/ 0 w 975"/>
                <a:gd name="T49" fmla="*/ 0 h 1026"/>
                <a:gd name="T50" fmla="*/ 0 w 975"/>
                <a:gd name="T51" fmla="*/ 0 h 1026"/>
                <a:gd name="T52" fmla="*/ 0 w 975"/>
                <a:gd name="T53" fmla="*/ 0 h 1026"/>
                <a:gd name="T54" fmla="*/ 0 w 975"/>
                <a:gd name="T55" fmla="*/ 0 h 1026"/>
                <a:gd name="T56" fmla="*/ 0 w 975"/>
                <a:gd name="T57" fmla="*/ 0 h 1026"/>
                <a:gd name="T58" fmla="*/ 0 w 975"/>
                <a:gd name="T59" fmla="*/ 0 h 1026"/>
                <a:gd name="T60" fmla="*/ 0 w 975"/>
                <a:gd name="T61" fmla="*/ 0 h 1026"/>
                <a:gd name="T62" fmla="*/ 0 w 975"/>
                <a:gd name="T63" fmla="*/ 0 h 1026"/>
                <a:gd name="T64" fmla="*/ 0 w 975"/>
                <a:gd name="T65" fmla="*/ 0 h 1026"/>
                <a:gd name="T66" fmla="*/ 0 w 975"/>
                <a:gd name="T67" fmla="*/ 0 h 1026"/>
                <a:gd name="T68" fmla="*/ 0 w 975"/>
                <a:gd name="T69" fmla="*/ 0 h 1026"/>
                <a:gd name="T70" fmla="*/ 0 w 975"/>
                <a:gd name="T71" fmla="*/ 0 h 1026"/>
                <a:gd name="T72" fmla="*/ 0 w 975"/>
                <a:gd name="T73" fmla="*/ 0 h 1026"/>
                <a:gd name="T74" fmla="*/ 0 w 975"/>
                <a:gd name="T75" fmla="*/ 0 h 1026"/>
                <a:gd name="T76" fmla="*/ 0 w 975"/>
                <a:gd name="T77" fmla="*/ 0 h 1026"/>
                <a:gd name="T78" fmla="*/ 0 w 975"/>
                <a:gd name="T79" fmla="*/ 0 h 1026"/>
                <a:gd name="T80" fmla="*/ 0 w 975"/>
                <a:gd name="T81" fmla="*/ 0 h 10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975"/>
                <a:gd name="T124" fmla="*/ 0 h 1026"/>
                <a:gd name="T125" fmla="*/ 975 w 975"/>
                <a:gd name="T126" fmla="*/ 1026 h 10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975" h="1026">
                  <a:moveTo>
                    <a:pt x="506" y="91"/>
                  </a:moveTo>
                  <a:lnTo>
                    <a:pt x="668" y="75"/>
                  </a:lnTo>
                  <a:lnTo>
                    <a:pt x="710" y="0"/>
                  </a:lnTo>
                  <a:lnTo>
                    <a:pt x="748" y="140"/>
                  </a:lnTo>
                  <a:lnTo>
                    <a:pt x="835" y="140"/>
                  </a:lnTo>
                  <a:lnTo>
                    <a:pt x="829" y="178"/>
                  </a:lnTo>
                  <a:lnTo>
                    <a:pt x="845" y="397"/>
                  </a:lnTo>
                  <a:lnTo>
                    <a:pt x="975" y="469"/>
                  </a:lnTo>
                  <a:lnTo>
                    <a:pt x="887" y="517"/>
                  </a:lnTo>
                  <a:lnTo>
                    <a:pt x="871" y="672"/>
                  </a:lnTo>
                  <a:lnTo>
                    <a:pt x="748" y="678"/>
                  </a:lnTo>
                  <a:lnTo>
                    <a:pt x="781" y="791"/>
                  </a:lnTo>
                  <a:lnTo>
                    <a:pt x="684" y="872"/>
                  </a:lnTo>
                  <a:lnTo>
                    <a:pt x="758" y="911"/>
                  </a:lnTo>
                  <a:lnTo>
                    <a:pt x="526" y="1026"/>
                  </a:lnTo>
                  <a:lnTo>
                    <a:pt x="484" y="920"/>
                  </a:lnTo>
                  <a:lnTo>
                    <a:pt x="400" y="897"/>
                  </a:lnTo>
                  <a:lnTo>
                    <a:pt x="355" y="721"/>
                  </a:lnTo>
                  <a:lnTo>
                    <a:pt x="323" y="607"/>
                  </a:lnTo>
                  <a:lnTo>
                    <a:pt x="252" y="498"/>
                  </a:lnTo>
                  <a:lnTo>
                    <a:pt x="152" y="356"/>
                  </a:lnTo>
                  <a:lnTo>
                    <a:pt x="88" y="318"/>
                  </a:lnTo>
                  <a:lnTo>
                    <a:pt x="0" y="172"/>
                  </a:lnTo>
                  <a:lnTo>
                    <a:pt x="88" y="114"/>
                  </a:lnTo>
                  <a:lnTo>
                    <a:pt x="145" y="220"/>
                  </a:lnTo>
                  <a:lnTo>
                    <a:pt x="194" y="227"/>
                  </a:lnTo>
                  <a:lnTo>
                    <a:pt x="167" y="318"/>
                  </a:lnTo>
                  <a:lnTo>
                    <a:pt x="232" y="307"/>
                  </a:lnTo>
                  <a:lnTo>
                    <a:pt x="330" y="382"/>
                  </a:lnTo>
                  <a:lnTo>
                    <a:pt x="581" y="220"/>
                  </a:lnTo>
                  <a:lnTo>
                    <a:pt x="571" y="155"/>
                  </a:lnTo>
                  <a:lnTo>
                    <a:pt x="567" y="156"/>
                  </a:lnTo>
                  <a:lnTo>
                    <a:pt x="559" y="156"/>
                  </a:lnTo>
                  <a:lnTo>
                    <a:pt x="544" y="158"/>
                  </a:lnTo>
                  <a:lnTo>
                    <a:pt x="528" y="159"/>
                  </a:lnTo>
                  <a:lnTo>
                    <a:pt x="511" y="160"/>
                  </a:lnTo>
                  <a:lnTo>
                    <a:pt x="493" y="161"/>
                  </a:lnTo>
                  <a:lnTo>
                    <a:pt x="479" y="162"/>
                  </a:lnTo>
                  <a:lnTo>
                    <a:pt x="468" y="162"/>
                  </a:lnTo>
                  <a:lnTo>
                    <a:pt x="484" y="110"/>
                  </a:lnTo>
                  <a:lnTo>
                    <a:pt x="506" y="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44"/>
            <p:cNvSpPr>
              <a:spLocks noChangeAspect="1"/>
            </p:cNvSpPr>
            <p:nvPr/>
          </p:nvSpPr>
          <p:spPr bwMode="auto">
            <a:xfrm rot="815464">
              <a:off x="1844650" y="2071861"/>
              <a:ext cx="557217" cy="684186"/>
            </a:xfrm>
            <a:custGeom>
              <a:avLst/>
              <a:gdLst>
                <a:gd name="T0" fmla="*/ 0 w 1362"/>
                <a:gd name="T1" fmla="*/ 0 h 1665"/>
                <a:gd name="T2" fmla="*/ 0 w 1362"/>
                <a:gd name="T3" fmla="*/ 0 h 1665"/>
                <a:gd name="T4" fmla="*/ 0 w 1362"/>
                <a:gd name="T5" fmla="*/ 0 h 1665"/>
                <a:gd name="T6" fmla="*/ 0 w 1362"/>
                <a:gd name="T7" fmla="*/ 0 h 1665"/>
                <a:gd name="T8" fmla="*/ 0 w 1362"/>
                <a:gd name="T9" fmla="*/ 0 h 1665"/>
                <a:gd name="T10" fmla="*/ 0 w 1362"/>
                <a:gd name="T11" fmla="*/ 0 h 1665"/>
                <a:gd name="T12" fmla="*/ 0 w 1362"/>
                <a:gd name="T13" fmla="*/ 0 h 1665"/>
                <a:gd name="T14" fmla="*/ 0 w 1362"/>
                <a:gd name="T15" fmla="*/ 0 h 1665"/>
                <a:gd name="T16" fmla="*/ 0 w 1362"/>
                <a:gd name="T17" fmla="*/ 0 h 1665"/>
                <a:gd name="T18" fmla="*/ 0 w 1362"/>
                <a:gd name="T19" fmla="*/ 0 h 1665"/>
                <a:gd name="T20" fmla="*/ 0 w 1362"/>
                <a:gd name="T21" fmla="*/ 0 h 1665"/>
                <a:gd name="T22" fmla="*/ 0 w 1362"/>
                <a:gd name="T23" fmla="*/ 0 h 1665"/>
                <a:gd name="T24" fmla="*/ 0 w 1362"/>
                <a:gd name="T25" fmla="*/ 0 h 1665"/>
                <a:gd name="T26" fmla="*/ 0 w 1362"/>
                <a:gd name="T27" fmla="*/ 0 h 1665"/>
                <a:gd name="T28" fmla="*/ 0 w 1362"/>
                <a:gd name="T29" fmla="*/ 0 h 1665"/>
                <a:gd name="T30" fmla="*/ 0 w 1362"/>
                <a:gd name="T31" fmla="*/ 0 h 1665"/>
                <a:gd name="T32" fmla="*/ 0 w 1362"/>
                <a:gd name="T33" fmla="*/ 0 h 1665"/>
                <a:gd name="T34" fmla="*/ 0 w 1362"/>
                <a:gd name="T35" fmla="*/ 0 h 1665"/>
                <a:gd name="T36" fmla="*/ 0 w 1362"/>
                <a:gd name="T37" fmla="*/ 0 h 1665"/>
                <a:gd name="T38" fmla="*/ 0 w 1362"/>
                <a:gd name="T39" fmla="*/ 0 h 1665"/>
                <a:gd name="T40" fmla="*/ 0 w 1362"/>
                <a:gd name="T41" fmla="*/ 0 h 1665"/>
                <a:gd name="T42" fmla="*/ 0 w 1362"/>
                <a:gd name="T43" fmla="*/ 0 h 1665"/>
                <a:gd name="T44" fmla="*/ 0 w 1362"/>
                <a:gd name="T45" fmla="*/ 0 h 1665"/>
                <a:gd name="T46" fmla="*/ 0 w 1362"/>
                <a:gd name="T47" fmla="*/ 0 h 1665"/>
                <a:gd name="T48" fmla="*/ 0 w 1362"/>
                <a:gd name="T49" fmla="*/ 0 h 1665"/>
                <a:gd name="T50" fmla="*/ 0 w 1362"/>
                <a:gd name="T51" fmla="*/ 0 h 1665"/>
                <a:gd name="T52" fmla="*/ 0 w 1362"/>
                <a:gd name="T53" fmla="*/ 0 h 1665"/>
                <a:gd name="T54" fmla="*/ 0 w 1362"/>
                <a:gd name="T55" fmla="*/ 0 h 1665"/>
                <a:gd name="T56" fmla="*/ 0 w 1362"/>
                <a:gd name="T57" fmla="*/ 0 h 1665"/>
                <a:gd name="T58" fmla="*/ 0 w 1362"/>
                <a:gd name="T59" fmla="*/ 0 h 166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2"/>
                <a:gd name="T91" fmla="*/ 0 h 1665"/>
                <a:gd name="T92" fmla="*/ 1362 w 1362"/>
                <a:gd name="T93" fmla="*/ 1665 h 166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2" h="1665">
                  <a:moveTo>
                    <a:pt x="0" y="917"/>
                  </a:moveTo>
                  <a:lnTo>
                    <a:pt x="426" y="881"/>
                  </a:lnTo>
                  <a:lnTo>
                    <a:pt x="490" y="578"/>
                  </a:lnTo>
                  <a:lnTo>
                    <a:pt x="588" y="559"/>
                  </a:lnTo>
                  <a:lnTo>
                    <a:pt x="717" y="398"/>
                  </a:lnTo>
                  <a:lnTo>
                    <a:pt x="797" y="236"/>
                  </a:lnTo>
                  <a:lnTo>
                    <a:pt x="974" y="171"/>
                  </a:lnTo>
                  <a:lnTo>
                    <a:pt x="1094" y="0"/>
                  </a:lnTo>
                  <a:lnTo>
                    <a:pt x="1222" y="133"/>
                  </a:lnTo>
                  <a:lnTo>
                    <a:pt x="1184" y="256"/>
                  </a:lnTo>
                  <a:lnTo>
                    <a:pt x="1249" y="311"/>
                  </a:lnTo>
                  <a:lnTo>
                    <a:pt x="1287" y="224"/>
                  </a:lnTo>
                  <a:lnTo>
                    <a:pt x="1339" y="256"/>
                  </a:lnTo>
                  <a:lnTo>
                    <a:pt x="1313" y="288"/>
                  </a:lnTo>
                  <a:lnTo>
                    <a:pt x="1362" y="527"/>
                  </a:lnTo>
                  <a:lnTo>
                    <a:pt x="1168" y="675"/>
                  </a:lnTo>
                  <a:lnTo>
                    <a:pt x="1103" y="901"/>
                  </a:lnTo>
                  <a:lnTo>
                    <a:pt x="1184" y="1030"/>
                  </a:lnTo>
                  <a:lnTo>
                    <a:pt x="1074" y="1127"/>
                  </a:lnTo>
                  <a:lnTo>
                    <a:pt x="1014" y="1133"/>
                  </a:lnTo>
                  <a:lnTo>
                    <a:pt x="910" y="1278"/>
                  </a:lnTo>
                  <a:lnTo>
                    <a:pt x="974" y="1392"/>
                  </a:lnTo>
                  <a:lnTo>
                    <a:pt x="910" y="1568"/>
                  </a:lnTo>
                  <a:lnTo>
                    <a:pt x="797" y="1665"/>
                  </a:lnTo>
                  <a:lnTo>
                    <a:pt x="626" y="1520"/>
                  </a:lnTo>
                  <a:lnTo>
                    <a:pt x="542" y="1530"/>
                  </a:lnTo>
                  <a:lnTo>
                    <a:pt x="352" y="1333"/>
                  </a:lnTo>
                  <a:lnTo>
                    <a:pt x="319" y="1392"/>
                  </a:lnTo>
                  <a:lnTo>
                    <a:pt x="168" y="1384"/>
                  </a:lnTo>
                  <a:lnTo>
                    <a:pt x="0" y="91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45"/>
            <p:cNvSpPr>
              <a:spLocks noChangeAspect="1"/>
            </p:cNvSpPr>
            <p:nvPr/>
          </p:nvSpPr>
          <p:spPr bwMode="auto">
            <a:xfrm rot="815464">
              <a:off x="2346304" y="1959153"/>
              <a:ext cx="444503" cy="574653"/>
            </a:xfrm>
            <a:custGeom>
              <a:avLst/>
              <a:gdLst>
                <a:gd name="T0" fmla="*/ 0 w 1090"/>
                <a:gd name="T1" fmla="*/ 0 h 1400"/>
                <a:gd name="T2" fmla="*/ 0 w 1090"/>
                <a:gd name="T3" fmla="*/ 0 h 1400"/>
                <a:gd name="T4" fmla="*/ 0 w 1090"/>
                <a:gd name="T5" fmla="*/ 0 h 1400"/>
                <a:gd name="T6" fmla="*/ 0 w 1090"/>
                <a:gd name="T7" fmla="*/ 0 h 1400"/>
                <a:gd name="T8" fmla="*/ 0 w 1090"/>
                <a:gd name="T9" fmla="*/ 0 h 1400"/>
                <a:gd name="T10" fmla="*/ 0 w 1090"/>
                <a:gd name="T11" fmla="*/ 0 h 1400"/>
                <a:gd name="T12" fmla="*/ 0 w 1090"/>
                <a:gd name="T13" fmla="*/ 0 h 1400"/>
                <a:gd name="T14" fmla="*/ 0 w 1090"/>
                <a:gd name="T15" fmla="*/ 0 h 1400"/>
                <a:gd name="T16" fmla="*/ 0 w 1090"/>
                <a:gd name="T17" fmla="*/ 0 h 1400"/>
                <a:gd name="T18" fmla="*/ 0 w 1090"/>
                <a:gd name="T19" fmla="*/ 0 h 1400"/>
                <a:gd name="T20" fmla="*/ 0 w 1090"/>
                <a:gd name="T21" fmla="*/ 0 h 1400"/>
                <a:gd name="T22" fmla="*/ 0 w 1090"/>
                <a:gd name="T23" fmla="*/ 0 h 1400"/>
                <a:gd name="T24" fmla="*/ 0 w 1090"/>
                <a:gd name="T25" fmla="*/ 0 h 1400"/>
                <a:gd name="T26" fmla="*/ 0 w 1090"/>
                <a:gd name="T27" fmla="*/ 0 h 1400"/>
                <a:gd name="T28" fmla="*/ 0 w 1090"/>
                <a:gd name="T29" fmla="*/ 0 h 1400"/>
                <a:gd name="T30" fmla="*/ 0 w 1090"/>
                <a:gd name="T31" fmla="*/ 0 h 1400"/>
                <a:gd name="T32" fmla="*/ 0 w 1090"/>
                <a:gd name="T33" fmla="*/ 0 h 1400"/>
                <a:gd name="T34" fmla="*/ 0 w 1090"/>
                <a:gd name="T35" fmla="*/ 0 h 1400"/>
                <a:gd name="T36" fmla="*/ 0 w 1090"/>
                <a:gd name="T37" fmla="*/ 0 h 1400"/>
                <a:gd name="T38" fmla="*/ 0 w 1090"/>
                <a:gd name="T39" fmla="*/ 0 h 1400"/>
                <a:gd name="T40" fmla="*/ 0 w 1090"/>
                <a:gd name="T41" fmla="*/ 0 h 1400"/>
                <a:gd name="T42" fmla="*/ 0 w 1090"/>
                <a:gd name="T43" fmla="*/ 0 h 1400"/>
                <a:gd name="T44" fmla="*/ 0 w 1090"/>
                <a:gd name="T45" fmla="*/ 0 h 14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90"/>
                <a:gd name="T70" fmla="*/ 0 h 1400"/>
                <a:gd name="T71" fmla="*/ 1090 w 1090"/>
                <a:gd name="T72" fmla="*/ 1400 h 140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90" h="1400">
                  <a:moveTo>
                    <a:pt x="90" y="387"/>
                  </a:moveTo>
                  <a:lnTo>
                    <a:pt x="300" y="319"/>
                  </a:lnTo>
                  <a:lnTo>
                    <a:pt x="251" y="175"/>
                  </a:lnTo>
                  <a:lnTo>
                    <a:pt x="397" y="29"/>
                  </a:lnTo>
                  <a:lnTo>
                    <a:pt x="594" y="0"/>
                  </a:lnTo>
                  <a:lnTo>
                    <a:pt x="687" y="12"/>
                  </a:lnTo>
                  <a:lnTo>
                    <a:pt x="783" y="110"/>
                  </a:lnTo>
                  <a:lnTo>
                    <a:pt x="929" y="239"/>
                  </a:lnTo>
                  <a:lnTo>
                    <a:pt x="800" y="255"/>
                  </a:lnTo>
                  <a:lnTo>
                    <a:pt x="945" y="465"/>
                  </a:lnTo>
                  <a:lnTo>
                    <a:pt x="978" y="775"/>
                  </a:lnTo>
                  <a:lnTo>
                    <a:pt x="1090" y="1142"/>
                  </a:lnTo>
                  <a:lnTo>
                    <a:pt x="832" y="1400"/>
                  </a:lnTo>
                  <a:lnTo>
                    <a:pt x="622" y="1368"/>
                  </a:lnTo>
                  <a:lnTo>
                    <a:pt x="332" y="885"/>
                  </a:lnTo>
                  <a:lnTo>
                    <a:pt x="332" y="690"/>
                  </a:lnTo>
                  <a:lnTo>
                    <a:pt x="245" y="775"/>
                  </a:lnTo>
                  <a:lnTo>
                    <a:pt x="193" y="743"/>
                  </a:lnTo>
                  <a:lnTo>
                    <a:pt x="155" y="830"/>
                  </a:lnTo>
                  <a:lnTo>
                    <a:pt x="90" y="775"/>
                  </a:lnTo>
                  <a:lnTo>
                    <a:pt x="128" y="652"/>
                  </a:lnTo>
                  <a:lnTo>
                    <a:pt x="0" y="519"/>
                  </a:lnTo>
                  <a:lnTo>
                    <a:pt x="90" y="3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46"/>
            <p:cNvSpPr>
              <a:spLocks noChangeAspect="1"/>
            </p:cNvSpPr>
            <p:nvPr/>
          </p:nvSpPr>
          <p:spPr bwMode="auto">
            <a:xfrm rot="815464">
              <a:off x="1558898" y="2375062"/>
              <a:ext cx="465142" cy="380986"/>
            </a:xfrm>
            <a:custGeom>
              <a:avLst/>
              <a:gdLst>
                <a:gd name="T0" fmla="*/ 0 w 1139"/>
                <a:gd name="T1" fmla="*/ 0 h 935"/>
                <a:gd name="T2" fmla="*/ 0 w 1139"/>
                <a:gd name="T3" fmla="*/ 0 h 935"/>
                <a:gd name="T4" fmla="*/ 0 w 1139"/>
                <a:gd name="T5" fmla="*/ 0 h 935"/>
                <a:gd name="T6" fmla="*/ 0 w 1139"/>
                <a:gd name="T7" fmla="*/ 0 h 935"/>
                <a:gd name="T8" fmla="*/ 0 w 1139"/>
                <a:gd name="T9" fmla="*/ 0 h 935"/>
                <a:gd name="T10" fmla="*/ 0 w 1139"/>
                <a:gd name="T11" fmla="*/ 0 h 935"/>
                <a:gd name="T12" fmla="*/ 0 w 1139"/>
                <a:gd name="T13" fmla="*/ 0 h 935"/>
                <a:gd name="T14" fmla="*/ 0 w 1139"/>
                <a:gd name="T15" fmla="*/ 0 h 935"/>
                <a:gd name="T16" fmla="*/ 0 w 1139"/>
                <a:gd name="T17" fmla="*/ 0 h 935"/>
                <a:gd name="T18" fmla="*/ 0 w 1139"/>
                <a:gd name="T19" fmla="*/ 0 h 935"/>
                <a:gd name="T20" fmla="*/ 0 w 1139"/>
                <a:gd name="T21" fmla="*/ 0 h 935"/>
                <a:gd name="T22" fmla="*/ 0 w 1139"/>
                <a:gd name="T23" fmla="*/ 0 h 935"/>
                <a:gd name="T24" fmla="*/ 0 w 1139"/>
                <a:gd name="T25" fmla="*/ 0 h 935"/>
                <a:gd name="T26" fmla="*/ 0 w 1139"/>
                <a:gd name="T27" fmla="*/ 0 h 935"/>
                <a:gd name="T28" fmla="*/ 0 w 1139"/>
                <a:gd name="T29" fmla="*/ 0 h 935"/>
                <a:gd name="T30" fmla="*/ 0 w 1139"/>
                <a:gd name="T31" fmla="*/ 0 h 935"/>
                <a:gd name="T32" fmla="*/ 0 w 1139"/>
                <a:gd name="T33" fmla="*/ 0 h 935"/>
                <a:gd name="T34" fmla="*/ 0 w 1139"/>
                <a:gd name="T35" fmla="*/ 0 h 935"/>
                <a:gd name="T36" fmla="*/ 0 w 1139"/>
                <a:gd name="T37" fmla="*/ 0 h 935"/>
                <a:gd name="T38" fmla="*/ 0 w 1139"/>
                <a:gd name="T39" fmla="*/ 0 h 935"/>
                <a:gd name="T40" fmla="*/ 0 w 1139"/>
                <a:gd name="T41" fmla="*/ 0 h 935"/>
                <a:gd name="T42" fmla="*/ 0 w 1139"/>
                <a:gd name="T43" fmla="*/ 0 h 93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39"/>
                <a:gd name="T67" fmla="*/ 0 h 935"/>
                <a:gd name="T68" fmla="*/ 1139 w 1139"/>
                <a:gd name="T69" fmla="*/ 935 h 93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39" h="935">
                  <a:moveTo>
                    <a:pt x="1139" y="613"/>
                  </a:moveTo>
                  <a:lnTo>
                    <a:pt x="862" y="797"/>
                  </a:lnTo>
                  <a:lnTo>
                    <a:pt x="846" y="920"/>
                  </a:lnTo>
                  <a:lnTo>
                    <a:pt x="674" y="935"/>
                  </a:lnTo>
                  <a:lnTo>
                    <a:pt x="572" y="855"/>
                  </a:lnTo>
                  <a:lnTo>
                    <a:pt x="562" y="738"/>
                  </a:lnTo>
                  <a:lnTo>
                    <a:pt x="443" y="694"/>
                  </a:lnTo>
                  <a:lnTo>
                    <a:pt x="400" y="571"/>
                  </a:lnTo>
                  <a:lnTo>
                    <a:pt x="233" y="596"/>
                  </a:lnTo>
                  <a:lnTo>
                    <a:pt x="142" y="539"/>
                  </a:lnTo>
                  <a:lnTo>
                    <a:pt x="71" y="532"/>
                  </a:lnTo>
                  <a:lnTo>
                    <a:pt x="0" y="238"/>
                  </a:lnTo>
                  <a:lnTo>
                    <a:pt x="114" y="161"/>
                  </a:lnTo>
                  <a:lnTo>
                    <a:pt x="248" y="191"/>
                  </a:lnTo>
                  <a:lnTo>
                    <a:pt x="362" y="339"/>
                  </a:lnTo>
                  <a:lnTo>
                    <a:pt x="377" y="158"/>
                  </a:lnTo>
                  <a:lnTo>
                    <a:pt x="375" y="16"/>
                  </a:lnTo>
                  <a:lnTo>
                    <a:pt x="597" y="0"/>
                  </a:lnTo>
                  <a:lnTo>
                    <a:pt x="765" y="467"/>
                  </a:lnTo>
                  <a:lnTo>
                    <a:pt x="916" y="475"/>
                  </a:lnTo>
                  <a:lnTo>
                    <a:pt x="949" y="416"/>
                  </a:lnTo>
                  <a:lnTo>
                    <a:pt x="1139" y="61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47"/>
            <p:cNvSpPr>
              <a:spLocks noChangeAspect="1"/>
            </p:cNvSpPr>
            <p:nvPr/>
          </p:nvSpPr>
          <p:spPr bwMode="auto">
            <a:xfrm rot="815464">
              <a:off x="1304896" y="2379825"/>
              <a:ext cx="268290" cy="401622"/>
            </a:xfrm>
            <a:custGeom>
              <a:avLst/>
              <a:gdLst>
                <a:gd name="T0" fmla="*/ 0 w 661"/>
                <a:gd name="T1" fmla="*/ 0 h 968"/>
                <a:gd name="T2" fmla="*/ 0 w 661"/>
                <a:gd name="T3" fmla="*/ 0 h 968"/>
                <a:gd name="T4" fmla="*/ 0 w 661"/>
                <a:gd name="T5" fmla="*/ 0 h 968"/>
                <a:gd name="T6" fmla="*/ 0 w 661"/>
                <a:gd name="T7" fmla="*/ 0 h 968"/>
                <a:gd name="T8" fmla="*/ 0 w 661"/>
                <a:gd name="T9" fmla="*/ 0 h 968"/>
                <a:gd name="T10" fmla="*/ 0 w 661"/>
                <a:gd name="T11" fmla="*/ 0 h 968"/>
                <a:gd name="T12" fmla="*/ 0 w 661"/>
                <a:gd name="T13" fmla="*/ 0 h 968"/>
                <a:gd name="T14" fmla="*/ 0 w 661"/>
                <a:gd name="T15" fmla="*/ 0 h 968"/>
                <a:gd name="T16" fmla="*/ 0 w 661"/>
                <a:gd name="T17" fmla="*/ 0 h 968"/>
                <a:gd name="T18" fmla="*/ 0 w 661"/>
                <a:gd name="T19" fmla="*/ 0 h 968"/>
                <a:gd name="T20" fmla="*/ 0 w 661"/>
                <a:gd name="T21" fmla="*/ 0 h 968"/>
                <a:gd name="T22" fmla="*/ 0 w 661"/>
                <a:gd name="T23" fmla="*/ 0 h 968"/>
                <a:gd name="T24" fmla="*/ 0 w 661"/>
                <a:gd name="T25" fmla="*/ 0 h 968"/>
                <a:gd name="T26" fmla="*/ 0 w 661"/>
                <a:gd name="T27" fmla="*/ 0 h 968"/>
                <a:gd name="T28" fmla="*/ 0 w 661"/>
                <a:gd name="T29" fmla="*/ 0 h 968"/>
                <a:gd name="T30" fmla="*/ 0 w 661"/>
                <a:gd name="T31" fmla="*/ 0 h 968"/>
                <a:gd name="T32" fmla="*/ 0 w 661"/>
                <a:gd name="T33" fmla="*/ 0 h 968"/>
                <a:gd name="T34" fmla="*/ 0 w 661"/>
                <a:gd name="T35" fmla="*/ 0 h 968"/>
                <a:gd name="T36" fmla="*/ 0 w 661"/>
                <a:gd name="T37" fmla="*/ 0 h 968"/>
                <a:gd name="T38" fmla="*/ 0 w 661"/>
                <a:gd name="T39" fmla="*/ 0 h 968"/>
                <a:gd name="T40" fmla="*/ 0 w 661"/>
                <a:gd name="T41" fmla="*/ 0 h 9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61"/>
                <a:gd name="T64" fmla="*/ 0 h 968"/>
                <a:gd name="T65" fmla="*/ 661 w 661"/>
                <a:gd name="T66" fmla="*/ 968 h 9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61" h="968">
                  <a:moveTo>
                    <a:pt x="439" y="722"/>
                  </a:moveTo>
                  <a:lnTo>
                    <a:pt x="403" y="774"/>
                  </a:lnTo>
                  <a:lnTo>
                    <a:pt x="388" y="890"/>
                  </a:lnTo>
                  <a:lnTo>
                    <a:pt x="290" y="968"/>
                  </a:lnTo>
                  <a:lnTo>
                    <a:pt x="206" y="948"/>
                  </a:lnTo>
                  <a:lnTo>
                    <a:pt x="145" y="806"/>
                  </a:lnTo>
                  <a:lnTo>
                    <a:pt x="64" y="774"/>
                  </a:lnTo>
                  <a:lnTo>
                    <a:pt x="97" y="697"/>
                  </a:lnTo>
                  <a:lnTo>
                    <a:pt x="0" y="568"/>
                  </a:lnTo>
                  <a:lnTo>
                    <a:pt x="17" y="548"/>
                  </a:lnTo>
                  <a:lnTo>
                    <a:pt x="129" y="451"/>
                  </a:lnTo>
                  <a:lnTo>
                    <a:pt x="145" y="354"/>
                  </a:lnTo>
                  <a:lnTo>
                    <a:pt x="210" y="309"/>
                  </a:lnTo>
                  <a:lnTo>
                    <a:pt x="248" y="209"/>
                  </a:lnTo>
                  <a:lnTo>
                    <a:pt x="339" y="180"/>
                  </a:lnTo>
                  <a:lnTo>
                    <a:pt x="500" y="0"/>
                  </a:lnTo>
                  <a:lnTo>
                    <a:pt x="590" y="15"/>
                  </a:lnTo>
                  <a:lnTo>
                    <a:pt x="661" y="309"/>
                  </a:lnTo>
                  <a:lnTo>
                    <a:pt x="564" y="354"/>
                  </a:lnTo>
                  <a:lnTo>
                    <a:pt x="549" y="548"/>
                  </a:lnTo>
                  <a:lnTo>
                    <a:pt x="439" y="72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48"/>
            <p:cNvSpPr>
              <a:spLocks noChangeAspect="1"/>
            </p:cNvSpPr>
            <p:nvPr/>
          </p:nvSpPr>
          <p:spPr bwMode="auto">
            <a:xfrm rot="815464">
              <a:off x="1463647" y="2562380"/>
              <a:ext cx="355603" cy="271453"/>
            </a:xfrm>
            <a:custGeom>
              <a:avLst/>
              <a:gdLst>
                <a:gd name="T0" fmla="*/ 0 w 880"/>
                <a:gd name="T1" fmla="*/ 0 h 659"/>
                <a:gd name="T2" fmla="*/ 0 w 880"/>
                <a:gd name="T3" fmla="*/ 0 h 659"/>
                <a:gd name="T4" fmla="*/ 0 w 880"/>
                <a:gd name="T5" fmla="*/ 0 h 659"/>
                <a:gd name="T6" fmla="*/ 0 w 880"/>
                <a:gd name="T7" fmla="*/ 0 h 659"/>
                <a:gd name="T8" fmla="*/ 0 w 880"/>
                <a:gd name="T9" fmla="*/ 0 h 659"/>
                <a:gd name="T10" fmla="*/ 0 w 880"/>
                <a:gd name="T11" fmla="*/ 0 h 659"/>
                <a:gd name="T12" fmla="*/ 0 w 880"/>
                <a:gd name="T13" fmla="*/ 0 h 659"/>
                <a:gd name="T14" fmla="*/ 0 w 880"/>
                <a:gd name="T15" fmla="*/ 0 h 659"/>
                <a:gd name="T16" fmla="*/ 0 w 880"/>
                <a:gd name="T17" fmla="*/ 0 h 659"/>
                <a:gd name="T18" fmla="*/ 0 w 880"/>
                <a:gd name="T19" fmla="*/ 0 h 659"/>
                <a:gd name="T20" fmla="*/ 0 w 880"/>
                <a:gd name="T21" fmla="*/ 0 h 659"/>
                <a:gd name="T22" fmla="*/ 0 w 880"/>
                <a:gd name="T23" fmla="*/ 0 h 659"/>
                <a:gd name="T24" fmla="*/ 0 w 880"/>
                <a:gd name="T25" fmla="*/ 0 h 659"/>
                <a:gd name="T26" fmla="*/ 0 w 880"/>
                <a:gd name="T27" fmla="*/ 0 h 659"/>
                <a:gd name="T28" fmla="*/ 0 w 880"/>
                <a:gd name="T29" fmla="*/ 0 h 659"/>
                <a:gd name="T30" fmla="*/ 0 w 880"/>
                <a:gd name="T31" fmla="*/ 0 h 659"/>
                <a:gd name="T32" fmla="*/ 0 w 880"/>
                <a:gd name="T33" fmla="*/ 0 h 659"/>
                <a:gd name="T34" fmla="*/ 0 w 880"/>
                <a:gd name="T35" fmla="*/ 0 h 659"/>
                <a:gd name="T36" fmla="*/ 0 w 880"/>
                <a:gd name="T37" fmla="*/ 0 h 659"/>
                <a:gd name="T38" fmla="*/ 0 w 880"/>
                <a:gd name="T39" fmla="*/ 0 h 65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80"/>
                <a:gd name="T61" fmla="*/ 0 h 659"/>
                <a:gd name="T62" fmla="*/ 880 w 880"/>
                <a:gd name="T63" fmla="*/ 659 h 65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80" h="659">
                  <a:moveTo>
                    <a:pt x="880" y="653"/>
                  </a:moveTo>
                  <a:lnTo>
                    <a:pt x="874" y="588"/>
                  </a:lnTo>
                  <a:lnTo>
                    <a:pt x="810" y="530"/>
                  </a:lnTo>
                  <a:lnTo>
                    <a:pt x="825" y="403"/>
                  </a:lnTo>
                  <a:lnTo>
                    <a:pt x="723" y="323"/>
                  </a:lnTo>
                  <a:lnTo>
                    <a:pt x="713" y="206"/>
                  </a:lnTo>
                  <a:lnTo>
                    <a:pt x="594" y="162"/>
                  </a:lnTo>
                  <a:lnTo>
                    <a:pt x="551" y="39"/>
                  </a:lnTo>
                  <a:lnTo>
                    <a:pt x="384" y="64"/>
                  </a:lnTo>
                  <a:lnTo>
                    <a:pt x="293" y="7"/>
                  </a:lnTo>
                  <a:lnTo>
                    <a:pt x="222" y="0"/>
                  </a:lnTo>
                  <a:lnTo>
                    <a:pt x="125" y="45"/>
                  </a:lnTo>
                  <a:lnTo>
                    <a:pt x="110" y="239"/>
                  </a:lnTo>
                  <a:lnTo>
                    <a:pt x="0" y="413"/>
                  </a:lnTo>
                  <a:lnTo>
                    <a:pt x="325" y="539"/>
                  </a:lnTo>
                  <a:lnTo>
                    <a:pt x="448" y="539"/>
                  </a:lnTo>
                  <a:lnTo>
                    <a:pt x="545" y="507"/>
                  </a:lnTo>
                  <a:lnTo>
                    <a:pt x="642" y="581"/>
                  </a:lnTo>
                  <a:lnTo>
                    <a:pt x="825" y="659"/>
                  </a:lnTo>
                  <a:lnTo>
                    <a:pt x="880" y="65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Freeform 49"/>
            <p:cNvSpPr>
              <a:spLocks noChangeAspect="1"/>
            </p:cNvSpPr>
            <p:nvPr/>
          </p:nvSpPr>
          <p:spPr bwMode="auto">
            <a:xfrm rot="815464">
              <a:off x="1360460" y="2717949"/>
              <a:ext cx="455616" cy="306376"/>
            </a:xfrm>
            <a:custGeom>
              <a:avLst/>
              <a:gdLst>
                <a:gd name="T0" fmla="*/ 0 w 1120"/>
                <a:gd name="T1" fmla="*/ 0 h 742"/>
                <a:gd name="T2" fmla="*/ 0 w 1120"/>
                <a:gd name="T3" fmla="*/ 0 h 742"/>
                <a:gd name="T4" fmla="*/ 0 w 1120"/>
                <a:gd name="T5" fmla="*/ 0 h 742"/>
                <a:gd name="T6" fmla="*/ 0 w 1120"/>
                <a:gd name="T7" fmla="*/ 0 h 742"/>
                <a:gd name="T8" fmla="*/ 0 w 1120"/>
                <a:gd name="T9" fmla="*/ 0 h 742"/>
                <a:gd name="T10" fmla="*/ 0 w 1120"/>
                <a:gd name="T11" fmla="*/ 0 h 742"/>
                <a:gd name="T12" fmla="*/ 0 w 1120"/>
                <a:gd name="T13" fmla="*/ 0 h 742"/>
                <a:gd name="T14" fmla="*/ 0 w 1120"/>
                <a:gd name="T15" fmla="*/ 0 h 742"/>
                <a:gd name="T16" fmla="*/ 0 w 1120"/>
                <a:gd name="T17" fmla="*/ 0 h 742"/>
                <a:gd name="T18" fmla="*/ 0 w 1120"/>
                <a:gd name="T19" fmla="*/ 0 h 742"/>
                <a:gd name="T20" fmla="*/ 0 w 1120"/>
                <a:gd name="T21" fmla="*/ 0 h 742"/>
                <a:gd name="T22" fmla="*/ 0 w 1120"/>
                <a:gd name="T23" fmla="*/ 0 h 742"/>
                <a:gd name="T24" fmla="*/ 0 w 1120"/>
                <a:gd name="T25" fmla="*/ 0 h 742"/>
                <a:gd name="T26" fmla="*/ 0 w 1120"/>
                <a:gd name="T27" fmla="*/ 0 h 742"/>
                <a:gd name="T28" fmla="*/ 0 w 1120"/>
                <a:gd name="T29" fmla="*/ 0 h 742"/>
                <a:gd name="T30" fmla="*/ 0 w 1120"/>
                <a:gd name="T31" fmla="*/ 0 h 742"/>
                <a:gd name="T32" fmla="*/ 0 w 1120"/>
                <a:gd name="T33" fmla="*/ 0 h 742"/>
                <a:gd name="T34" fmla="*/ 0 w 1120"/>
                <a:gd name="T35" fmla="*/ 0 h 742"/>
                <a:gd name="T36" fmla="*/ 0 w 1120"/>
                <a:gd name="T37" fmla="*/ 0 h 742"/>
                <a:gd name="T38" fmla="*/ 0 w 1120"/>
                <a:gd name="T39" fmla="*/ 0 h 742"/>
                <a:gd name="T40" fmla="*/ 0 w 1120"/>
                <a:gd name="T41" fmla="*/ 0 h 742"/>
                <a:gd name="T42" fmla="*/ 0 w 1120"/>
                <a:gd name="T43" fmla="*/ 0 h 7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20"/>
                <a:gd name="T67" fmla="*/ 0 h 742"/>
                <a:gd name="T68" fmla="*/ 1120 w 1120"/>
                <a:gd name="T69" fmla="*/ 742 h 7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20" h="742">
                  <a:moveTo>
                    <a:pt x="426" y="611"/>
                  </a:moveTo>
                  <a:lnTo>
                    <a:pt x="507" y="562"/>
                  </a:lnTo>
                  <a:lnTo>
                    <a:pt x="668" y="675"/>
                  </a:lnTo>
                  <a:lnTo>
                    <a:pt x="758" y="675"/>
                  </a:lnTo>
                  <a:lnTo>
                    <a:pt x="839" y="742"/>
                  </a:lnTo>
                  <a:lnTo>
                    <a:pt x="968" y="665"/>
                  </a:lnTo>
                  <a:lnTo>
                    <a:pt x="952" y="524"/>
                  </a:lnTo>
                  <a:lnTo>
                    <a:pt x="1120" y="384"/>
                  </a:lnTo>
                  <a:lnTo>
                    <a:pt x="1097" y="232"/>
                  </a:lnTo>
                  <a:lnTo>
                    <a:pt x="1029" y="240"/>
                  </a:lnTo>
                  <a:lnTo>
                    <a:pt x="974" y="246"/>
                  </a:lnTo>
                  <a:lnTo>
                    <a:pt x="791" y="168"/>
                  </a:lnTo>
                  <a:lnTo>
                    <a:pt x="694" y="94"/>
                  </a:lnTo>
                  <a:lnTo>
                    <a:pt x="597" y="126"/>
                  </a:lnTo>
                  <a:lnTo>
                    <a:pt x="474" y="126"/>
                  </a:lnTo>
                  <a:lnTo>
                    <a:pt x="149" y="0"/>
                  </a:lnTo>
                  <a:lnTo>
                    <a:pt x="113" y="52"/>
                  </a:lnTo>
                  <a:lnTo>
                    <a:pt x="98" y="168"/>
                  </a:lnTo>
                  <a:lnTo>
                    <a:pt x="0" y="246"/>
                  </a:lnTo>
                  <a:lnTo>
                    <a:pt x="152" y="465"/>
                  </a:lnTo>
                  <a:lnTo>
                    <a:pt x="323" y="471"/>
                  </a:lnTo>
                  <a:lnTo>
                    <a:pt x="426" y="61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5" name="Freeform 50"/>
            <p:cNvSpPr>
              <a:spLocks noChangeAspect="1"/>
            </p:cNvSpPr>
            <p:nvPr/>
          </p:nvSpPr>
          <p:spPr bwMode="auto">
            <a:xfrm rot="815464">
              <a:off x="1181070" y="2763985"/>
              <a:ext cx="342903" cy="239703"/>
            </a:xfrm>
            <a:custGeom>
              <a:avLst/>
              <a:gdLst>
                <a:gd name="T0" fmla="*/ 0 w 829"/>
                <a:gd name="T1" fmla="*/ 0 h 593"/>
                <a:gd name="T2" fmla="*/ 0 w 829"/>
                <a:gd name="T3" fmla="*/ 0 h 593"/>
                <a:gd name="T4" fmla="*/ 0 w 829"/>
                <a:gd name="T5" fmla="*/ 0 h 593"/>
                <a:gd name="T6" fmla="*/ 0 w 829"/>
                <a:gd name="T7" fmla="*/ 0 h 593"/>
                <a:gd name="T8" fmla="*/ 0 w 829"/>
                <a:gd name="T9" fmla="*/ 0 h 593"/>
                <a:gd name="T10" fmla="*/ 0 w 829"/>
                <a:gd name="T11" fmla="*/ 0 h 593"/>
                <a:gd name="T12" fmla="*/ 0 w 829"/>
                <a:gd name="T13" fmla="*/ 0 h 593"/>
                <a:gd name="T14" fmla="*/ 0 w 829"/>
                <a:gd name="T15" fmla="*/ 0 h 593"/>
                <a:gd name="T16" fmla="*/ 0 w 829"/>
                <a:gd name="T17" fmla="*/ 0 h 593"/>
                <a:gd name="T18" fmla="*/ 0 w 829"/>
                <a:gd name="T19" fmla="*/ 0 h 593"/>
                <a:gd name="T20" fmla="*/ 0 w 829"/>
                <a:gd name="T21" fmla="*/ 0 h 593"/>
                <a:gd name="T22" fmla="*/ 0 w 829"/>
                <a:gd name="T23" fmla="*/ 0 h 593"/>
                <a:gd name="T24" fmla="*/ 0 w 829"/>
                <a:gd name="T25" fmla="*/ 0 h 593"/>
                <a:gd name="T26" fmla="*/ 0 w 829"/>
                <a:gd name="T27" fmla="*/ 0 h 593"/>
                <a:gd name="T28" fmla="*/ 0 w 829"/>
                <a:gd name="T29" fmla="*/ 0 h 593"/>
                <a:gd name="T30" fmla="*/ 0 w 829"/>
                <a:gd name="T31" fmla="*/ 0 h 593"/>
                <a:gd name="T32" fmla="*/ 0 w 829"/>
                <a:gd name="T33" fmla="*/ 0 h 593"/>
                <a:gd name="T34" fmla="*/ 0 w 829"/>
                <a:gd name="T35" fmla="*/ 0 h 5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29"/>
                <a:gd name="T55" fmla="*/ 0 h 593"/>
                <a:gd name="T56" fmla="*/ 829 w 829"/>
                <a:gd name="T57" fmla="*/ 593 h 59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29" h="593">
                  <a:moveTo>
                    <a:pt x="829" y="385"/>
                  </a:moveTo>
                  <a:lnTo>
                    <a:pt x="790" y="407"/>
                  </a:lnTo>
                  <a:lnTo>
                    <a:pt x="716" y="491"/>
                  </a:lnTo>
                  <a:lnTo>
                    <a:pt x="732" y="568"/>
                  </a:lnTo>
                  <a:lnTo>
                    <a:pt x="442" y="587"/>
                  </a:lnTo>
                  <a:lnTo>
                    <a:pt x="345" y="523"/>
                  </a:lnTo>
                  <a:lnTo>
                    <a:pt x="283" y="578"/>
                  </a:lnTo>
                  <a:lnTo>
                    <a:pt x="168" y="593"/>
                  </a:lnTo>
                  <a:lnTo>
                    <a:pt x="64" y="587"/>
                  </a:lnTo>
                  <a:lnTo>
                    <a:pt x="0" y="426"/>
                  </a:lnTo>
                  <a:lnTo>
                    <a:pt x="64" y="362"/>
                  </a:lnTo>
                  <a:lnTo>
                    <a:pt x="81" y="116"/>
                  </a:lnTo>
                  <a:lnTo>
                    <a:pt x="177" y="103"/>
                  </a:lnTo>
                  <a:lnTo>
                    <a:pt x="319" y="0"/>
                  </a:lnTo>
                  <a:lnTo>
                    <a:pt x="403" y="20"/>
                  </a:lnTo>
                  <a:lnTo>
                    <a:pt x="555" y="239"/>
                  </a:lnTo>
                  <a:lnTo>
                    <a:pt x="726" y="245"/>
                  </a:lnTo>
                  <a:lnTo>
                    <a:pt x="829" y="38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Freeform 51"/>
            <p:cNvSpPr>
              <a:spLocks noChangeAspect="1"/>
            </p:cNvSpPr>
            <p:nvPr/>
          </p:nvSpPr>
          <p:spPr bwMode="auto">
            <a:xfrm rot="815464">
              <a:off x="1011207" y="2914791"/>
              <a:ext cx="265114" cy="250815"/>
            </a:xfrm>
            <a:custGeom>
              <a:avLst/>
              <a:gdLst>
                <a:gd name="T0" fmla="*/ 0 w 651"/>
                <a:gd name="T1" fmla="*/ 0 h 604"/>
                <a:gd name="T2" fmla="*/ 0 w 651"/>
                <a:gd name="T3" fmla="*/ 0 h 604"/>
                <a:gd name="T4" fmla="*/ 0 w 651"/>
                <a:gd name="T5" fmla="*/ 0 h 604"/>
                <a:gd name="T6" fmla="*/ 0 w 651"/>
                <a:gd name="T7" fmla="*/ 0 h 604"/>
                <a:gd name="T8" fmla="*/ 0 w 651"/>
                <a:gd name="T9" fmla="*/ 0 h 604"/>
                <a:gd name="T10" fmla="*/ 0 w 651"/>
                <a:gd name="T11" fmla="*/ 0 h 604"/>
                <a:gd name="T12" fmla="*/ 0 w 651"/>
                <a:gd name="T13" fmla="*/ 0 h 604"/>
                <a:gd name="T14" fmla="*/ 0 w 651"/>
                <a:gd name="T15" fmla="*/ 0 h 604"/>
                <a:gd name="T16" fmla="*/ 0 w 651"/>
                <a:gd name="T17" fmla="*/ 0 h 604"/>
                <a:gd name="T18" fmla="*/ 0 w 651"/>
                <a:gd name="T19" fmla="*/ 0 h 604"/>
                <a:gd name="T20" fmla="*/ 0 w 651"/>
                <a:gd name="T21" fmla="*/ 0 h 604"/>
                <a:gd name="T22" fmla="*/ 0 w 651"/>
                <a:gd name="T23" fmla="*/ 0 h 604"/>
                <a:gd name="T24" fmla="*/ 0 w 651"/>
                <a:gd name="T25" fmla="*/ 0 h 604"/>
                <a:gd name="T26" fmla="*/ 0 w 651"/>
                <a:gd name="T27" fmla="*/ 0 h 604"/>
                <a:gd name="T28" fmla="*/ 0 w 651"/>
                <a:gd name="T29" fmla="*/ 0 h 604"/>
                <a:gd name="T30" fmla="*/ 0 w 651"/>
                <a:gd name="T31" fmla="*/ 0 h 604"/>
                <a:gd name="T32" fmla="*/ 0 w 651"/>
                <a:gd name="T33" fmla="*/ 0 h 604"/>
                <a:gd name="T34" fmla="*/ 0 w 651"/>
                <a:gd name="T35" fmla="*/ 0 h 604"/>
                <a:gd name="T36" fmla="*/ 0 w 651"/>
                <a:gd name="T37" fmla="*/ 0 h 60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51"/>
                <a:gd name="T58" fmla="*/ 0 h 604"/>
                <a:gd name="T59" fmla="*/ 651 w 651"/>
                <a:gd name="T60" fmla="*/ 604 h 60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51" h="604">
                  <a:moveTo>
                    <a:pt x="386" y="96"/>
                  </a:moveTo>
                  <a:lnTo>
                    <a:pt x="490" y="102"/>
                  </a:lnTo>
                  <a:lnTo>
                    <a:pt x="605" y="87"/>
                  </a:lnTo>
                  <a:lnTo>
                    <a:pt x="651" y="248"/>
                  </a:lnTo>
                  <a:lnTo>
                    <a:pt x="586" y="297"/>
                  </a:lnTo>
                  <a:lnTo>
                    <a:pt x="645" y="409"/>
                  </a:lnTo>
                  <a:lnTo>
                    <a:pt x="516" y="458"/>
                  </a:lnTo>
                  <a:lnTo>
                    <a:pt x="452" y="577"/>
                  </a:lnTo>
                  <a:lnTo>
                    <a:pt x="312" y="604"/>
                  </a:lnTo>
                  <a:lnTo>
                    <a:pt x="225" y="577"/>
                  </a:lnTo>
                  <a:lnTo>
                    <a:pt x="289" y="549"/>
                  </a:lnTo>
                  <a:lnTo>
                    <a:pt x="274" y="451"/>
                  </a:lnTo>
                  <a:lnTo>
                    <a:pt x="257" y="426"/>
                  </a:lnTo>
                  <a:lnTo>
                    <a:pt x="177" y="303"/>
                  </a:lnTo>
                  <a:lnTo>
                    <a:pt x="64" y="303"/>
                  </a:lnTo>
                  <a:lnTo>
                    <a:pt x="0" y="174"/>
                  </a:lnTo>
                  <a:lnTo>
                    <a:pt x="15" y="157"/>
                  </a:lnTo>
                  <a:lnTo>
                    <a:pt x="145" y="0"/>
                  </a:lnTo>
                  <a:lnTo>
                    <a:pt x="386" y="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 52"/>
            <p:cNvSpPr>
              <a:spLocks noChangeAspect="1"/>
            </p:cNvSpPr>
            <p:nvPr/>
          </p:nvSpPr>
          <p:spPr bwMode="auto">
            <a:xfrm rot="815464">
              <a:off x="595278" y="4025999"/>
              <a:ext cx="141288" cy="141283"/>
            </a:xfrm>
            <a:custGeom>
              <a:avLst/>
              <a:gdLst>
                <a:gd name="T0" fmla="*/ 0 w 350"/>
                <a:gd name="T1" fmla="*/ 0 h 352"/>
                <a:gd name="T2" fmla="*/ 0 w 350"/>
                <a:gd name="T3" fmla="*/ 0 h 352"/>
                <a:gd name="T4" fmla="*/ 0 w 350"/>
                <a:gd name="T5" fmla="*/ 0 h 352"/>
                <a:gd name="T6" fmla="*/ 0 w 350"/>
                <a:gd name="T7" fmla="*/ 0 h 352"/>
                <a:gd name="T8" fmla="*/ 0 w 350"/>
                <a:gd name="T9" fmla="*/ 0 h 352"/>
                <a:gd name="T10" fmla="*/ 0 w 350"/>
                <a:gd name="T11" fmla="*/ 0 h 352"/>
                <a:gd name="T12" fmla="*/ 0 w 350"/>
                <a:gd name="T13" fmla="*/ 0 h 352"/>
                <a:gd name="T14" fmla="*/ 0 w 350"/>
                <a:gd name="T15" fmla="*/ 0 h 352"/>
                <a:gd name="T16" fmla="*/ 0 w 350"/>
                <a:gd name="T17" fmla="*/ 0 h 352"/>
                <a:gd name="T18" fmla="*/ 0 w 350"/>
                <a:gd name="T19" fmla="*/ 0 h 352"/>
                <a:gd name="T20" fmla="*/ 0 w 350"/>
                <a:gd name="T21" fmla="*/ 0 h 352"/>
                <a:gd name="T22" fmla="*/ 0 w 350"/>
                <a:gd name="T23" fmla="*/ 0 h 352"/>
                <a:gd name="T24" fmla="*/ 0 w 350"/>
                <a:gd name="T25" fmla="*/ 0 h 3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50"/>
                <a:gd name="T40" fmla="*/ 0 h 352"/>
                <a:gd name="T41" fmla="*/ 350 w 350"/>
                <a:gd name="T42" fmla="*/ 352 h 3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50" h="352">
                  <a:moveTo>
                    <a:pt x="263" y="32"/>
                  </a:moveTo>
                  <a:lnTo>
                    <a:pt x="206" y="48"/>
                  </a:lnTo>
                  <a:lnTo>
                    <a:pt x="102" y="0"/>
                  </a:lnTo>
                  <a:lnTo>
                    <a:pt x="0" y="93"/>
                  </a:lnTo>
                  <a:lnTo>
                    <a:pt x="21" y="129"/>
                  </a:lnTo>
                  <a:lnTo>
                    <a:pt x="176" y="352"/>
                  </a:lnTo>
                  <a:lnTo>
                    <a:pt x="183" y="345"/>
                  </a:lnTo>
                  <a:lnTo>
                    <a:pt x="206" y="297"/>
                  </a:lnTo>
                  <a:lnTo>
                    <a:pt x="295" y="274"/>
                  </a:lnTo>
                  <a:lnTo>
                    <a:pt x="303" y="274"/>
                  </a:lnTo>
                  <a:lnTo>
                    <a:pt x="350" y="102"/>
                  </a:lnTo>
                  <a:lnTo>
                    <a:pt x="270" y="32"/>
                  </a:lnTo>
                  <a:lnTo>
                    <a:pt x="263" y="3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53"/>
            <p:cNvSpPr>
              <a:spLocks noChangeAspect="1"/>
            </p:cNvSpPr>
            <p:nvPr/>
          </p:nvSpPr>
          <p:spPr bwMode="auto">
            <a:xfrm rot="815464">
              <a:off x="704816" y="3924403"/>
              <a:ext cx="292102" cy="369874"/>
            </a:xfrm>
            <a:custGeom>
              <a:avLst/>
              <a:gdLst>
                <a:gd name="T0" fmla="*/ 0 w 723"/>
                <a:gd name="T1" fmla="*/ 0 h 901"/>
                <a:gd name="T2" fmla="*/ 0 w 723"/>
                <a:gd name="T3" fmla="*/ 0 h 901"/>
                <a:gd name="T4" fmla="*/ 0 w 723"/>
                <a:gd name="T5" fmla="*/ 0 h 901"/>
                <a:gd name="T6" fmla="*/ 0 w 723"/>
                <a:gd name="T7" fmla="*/ 0 h 901"/>
                <a:gd name="T8" fmla="*/ 0 w 723"/>
                <a:gd name="T9" fmla="*/ 0 h 901"/>
                <a:gd name="T10" fmla="*/ 0 w 723"/>
                <a:gd name="T11" fmla="*/ 0 h 901"/>
                <a:gd name="T12" fmla="*/ 0 w 723"/>
                <a:gd name="T13" fmla="*/ 0 h 901"/>
                <a:gd name="T14" fmla="*/ 0 w 723"/>
                <a:gd name="T15" fmla="*/ 0 h 901"/>
                <a:gd name="T16" fmla="*/ 0 w 723"/>
                <a:gd name="T17" fmla="*/ 0 h 901"/>
                <a:gd name="T18" fmla="*/ 0 w 723"/>
                <a:gd name="T19" fmla="*/ 0 h 901"/>
                <a:gd name="T20" fmla="*/ 0 w 723"/>
                <a:gd name="T21" fmla="*/ 0 h 901"/>
                <a:gd name="T22" fmla="*/ 0 w 723"/>
                <a:gd name="T23" fmla="*/ 0 h 901"/>
                <a:gd name="T24" fmla="*/ 0 w 723"/>
                <a:gd name="T25" fmla="*/ 0 h 901"/>
                <a:gd name="T26" fmla="*/ 0 w 723"/>
                <a:gd name="T27" fmla="*/ 0 h 901"/>
                <a:gd name="T28" fmla="*/ 0 w 723"/>
                <a:gd name="T29" fmla="*/ 0 h 901"/>
                <a:gd name="T30" fmla="*/ 0 w 723"/>
                <a:gd name="T31" fmla="*/ 0 h 901"/>
                <a:gd name="T32" fmla="*/ 0 w 723"/>
                <a:gd name="T33" fmla="*/ 0 h 901"/>
                <a:gd name="T34" fmla="*/ 0 w 723"/>
                <a:gd name="T35" fmla="*/ 0 h 901"/>
                <a:gd name="T36" fmla="*/ 0 w 723"/>
                <a:gd name="T37" fmla="*/ 0 h 901"/>
                <a:gd name="T38" fmla="*/ 0 w 723"/>
                <a:gd name="T39" fmla="*/ 0 h 901"/>
                <a:gd name="T40" fmla="*/ 0 w 723"/>
                <a:gd name="T41" fmla="*/ 0 h 901"/>
                <a:gd name="T42" fmla="*/ 0 w 723"/>
                <a:gd name="T43" fmla="*/ 0 h 90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23"/>
                <a:gd name="T67" fmla="*/ 0 h 901"/>
                <a:gd name="T68" fmla="*/ 723 w 723"/>
                <a:gd name="T69" fmla="*/ 901 h 90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23" h="901">
                  <a:moveTo>
                    <a:pt x="343" y="901"/>
                  </a:moveTo>
                  <a:lnTo>
                    <a:pt x="326" y="817"/>
                  </a:lnTo>
                  <a:lnTo>
                    <a:pt x="275" y="732"/>
                  </a:lnTo>
                  <a:lnTo>
                    <a:pt x="104" y="626"/>
                  </a:lnTo>
                  <a:lnTo>
                    <a:pt x="40" y="620"/>
                  </a:lnTo>
                  <a:lnTo>
                    <a:pt x="87" y="448"/>
                  </a:lnTo>
                  <a:lnTo>
                    <a:pt x="7" y="378"/>
                  </a:lnTo>
                  <a:lnTo>
                    <a:pt x="0" y="272"/>
                  </a:lnTo>
                  <a:lnTo>
                    <a:pt x="104" y="240"/>
                  </a:lnTo>
                  <a:lnTo>
                    <a:pt x="49" y="94"/>
                  </a:lnTo>
                  <a:lnTo>
                    <a:pt x="184" y="0"/>
                  </a:lnTo>
                  <a:lnTo>
                    <a:pt x="323" y="7"/>
                  </a:lnTo>
                  <a:lnTo>
                    <a:pt x="411" y="153"/>
                  </a:lnTo>
                  <a:lnTo>
                    <a:pt x="475" y="191"/>
                  </a:lnTo>
                  <a:lnTo>
                    <a:pt x="575" y="333"/>
                  </a:lnTo>
                  <a:lnTo>
                    <a:pt x="646" y="442"/>
                  </a:lnTo>
                  <a:lnTo>
                    <a:pt x="678" y="556"/>
                  </a:lnTo>
                  <a:lnTo>
                    <a:pt x="723" y="732"/>
                  </a:lnTo>
                  <a:lnTo>
                    <a:pt x="549" y="772"/>
                  </a:lnTo>
                  <a:lnTo>
                    <a:pt x="526" y="872"/>
                  </a:lnTo>
                  <a:lnTo>
                    <a:pt x="436" y="878"/>
                  </a:lnTo>
                  <a:lnTo>
                    <a:pt x="343" y="9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54"/>
            <p:cNvSpPr>
              <a:spLocks noChangeAspect="1"/>
            </p:cNvSpPr>
            <p:nvPr/>
          </p:nvSpPr>
          <p:spPr bwMode="auto">
            <a:xfrm rot="815464">
              <a:off x="641316" y="4149820"/>
              <a:ext cx="169864" cy="117471"/>
            </a:xfrm>
            <a:custGeom>
              <a:avLst/>
              <a:gdLst>
                <a:gd name="T0" fmla="*/ 0 w 413"/>
                <a:gd name="T1" fmla="*/ 0 h 277"/>
                <a:gd name="T2" fmla="*/ 0 w 413"/>
                <a:gd name="T3" fmla="*/ 0 h 277"/>
                <a:gd name="T4" fmla="*/ 0 w 413"/>
                <a:gd name="T5" fmla="*/ 0 h 277"/>
                <a:gd name="T6" fmla="*/ 0 w 413"/>
                <a:gd name="T7" fmla="*/ 0 h 277"/>
                <a:gd name="T8" fmla="*/ 0 w 413"/>
                <a:gd name="T9" fmla="*/ 0 h 277"/>
                <a:gd name="T10" fmla="*/ 0 w 413"/>
                <a:gd name="T11" fmla="*/ 0 h 277"/>
                <a:gd name="T12" fmla="*/ 0 w 413"/>
                <a:gd name="T13" fmla="*/ 0 h 277"/>
                <a:gd name="T14" fmla="*/ 0 w 413"/>
                <a:gd name="T15" fmla="*/ 0 h 277"/>
                <a:gd name="T16" fmla="*/ 0 w 413"/>
                <a:gd name="T17" fmla="*/ 0 h 277"/>
                <a:gd name="T18" fmla="*/ 0 w 413"/>
                <a:gd name="T19" fmla="*/ 0 h 277"/>
                <a:gd name="T20" fmla="*/ 0 w 413"/>
                <a:gd name="T21" fmla="*/ 0 h 277"/>
                <a:gd name="T22" fmla="*/ 0 w 413"/>
                <a:gd name="T23" fmla="*/ 0 h 277"/>
                <a:gd name="T24" fmla="*/ 0 w 413"/>
                <a:gd name="T25" fmla="*/ 0 h 2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13"/>
                <a:gd name="T40" fmla="*/ 0 h 277"/>
                <a:gd name="T41" fmla="*/ 413 w 413"/>
                <a:gd name="T42" fmla="*/ 277 h 2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13" h="277">
                  <a:moveTo>
                    <a:pt x="333" y="262"/>
                  </a:moveTo>
                  <a:lnTo>
                    <a:pt x="239" y="241"/>
                  </a:lnTo>
                  <a:lnTo>
                    <a:pt x="159" y="277"/>
                  </a:lnTo>
                  <a:lnTo>
                    <a:pt x="23" y="112"/>
                  </a:lnTo>
                  <a:lnTo>
                    <a:pt x="0" y="78"/>
                  </a:lnTo>
                  <a:lnTo>
                    <a:pt x="7" y="71"/>
                  </a:lnTo>
                  <a:lnTo>
                    <a:pt x="30" y="23"/>
                  </a:lnTo>
                  <a:lnTo>
                    <a:pt x="119" y="0"/>
                  </a:lnTo>
                  <a:lnTo>
                    <a:pt x="127" y="0"/>
                  </a:lnTo>
                  <a:lnTo>
                    <a:pt x="191" y="6"/>
                  </a:lnTo>
                  <a:lnTo>
                    <a:pt x="362" y="112"/>
                  </a:lnTo>
                  <a:lnTo>
                    <a:pt x="413" y="197"/>
                  </a:lnTo>
                  <a:lnTo>
                    <a:pt x="333" y="26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Freeform 55"/>
            <p:cNvSpPr>
              <a:spLocks noChangeAspect="1"/>
            </p:cNvSpPr>
            <p:nvPr/>
          </p:nvSpPr>
          <p:spPr bwMode="auto">
            <a:xfrm rot="815464">
              <a:off x="707991" y="4279990"/>
              <a:ext cx="201615" cy="152394"/>
            </a:xfrm>
            <a:custGeom>
              <a:avLst/>
              <a:gdLst>
                <a:gd name="T0" fmla="*/ 0 w 497"/>
                <a:gd name="T1" fmla="*/ 0 h 373"/>
                <a:gd name="T2" fmla="*/ 0 w 497"/>
                <a:gd name="T3" fmla="*/ 0 h 373"/>
                <a:gd name="T4" fmla="*/ 0 w 497"/>
                <a:gd name="T5" fmla="*/ 0 h 373"/>
                <a:gd name="T6" fmla="*/ 0 w 497"/>
                <a:gd name="T7" fmla="*/ 0 h 373"/>
                <a:gd name="T8" fmla="*/ 0 w 497"/>
                <a:gd name="T9" fmla="*/ 0 h 373"/>
                <a:gd name="T10" fmla="*/ 0 w 497"/>
                <a:gd name="T11" fmla="*/ 0 h 373"/>
                <a:gd name="T12" fmla="*/ 0 w 497"/>
                <a:gd name="T13" fmla="*/ 0 h 373"/>
                <a:gd name="T14" fmla="*/ 0 w 497"/>
                <a:gd name="T15" fmla="*/ 0 h 373"/>
                <a:gd name="T16" fmla="*/ 0 w 497"/>
                <a:gd name="T17" fmla="*/ 0 h 373"/>
                <a:gd name="T18" fmla="*/ 0 w 497"/>
                <a:gd name="T19" fmla="*/ 0 h 373"/>
                <a:gd name="T20" fmla="*/ 0 w 497"/>
                <a:gd name="T21" fmla="*/ 0 h 373"/>
                <a:gd name="T22" fmla="*/ 0 w 497"/>
                <a:gd name="T23" fmla="*/ 0 h 373"/>
                <a:gd name="T24" fmla="*/ 0 w 497"/>
                <a:gd name="T25" fmla="*/ 0 h 373"/>
                <a:gd name="T26" fmla="*/ 0 w 497"/>
                <a:gd name="T27" fmla="*/ 0 h 373"/>
                <a:gd name="T28" fmla="*/ 0 w 497"/>
                <a:gd name="T29" fmla="*/ 0 h 373"/>
                <a:gd name="T30" fmla="*/ 0 w 497"/>
                <a:gd name="T31" fmla="*/ 0 h 37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97"/>
                <a:gd name="T49" fmla="*/ 0 h 373"/>
                <a:gd name="T50" fmla="*/ 497 w 497"/>
                <a:gd name="T51" fmla="*/ 373 h 37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97" h="373">
                  <a:moveTo>
                    <a:pt x="188" y="373"/>
                  </a:moveTo>
                  <a:lnTo>
                    <a:pt x="368" y="328"/>
                  </a:lnTo>
                  <a:lnTo>
                    <a:pt x="390" y="239"/>
                  </a:lnTo>
                  <a:lnTo>
                    <a:pt x="487" y="206"/>
                  </a:lnTo>
                  <a:lnTo>
                    <a:pt x="497" y="125"/>
                  </a:lnTo>
                  <a:lnTo>
                    <a:pt x="423" y="93"/>
                  </a:lnTo>
                  <a:lnTo>
                    <a:pt x="377" y="0"/>
                  </a:lnTo>
                  <a:lnTo>
                    <a:pt x="287" y="6"/>
                  </a:lnTo>
                  <a:lnTo>
                    <a:pt x="194" y="29"/>
                  </a:lnTo>
                  <a:lnTo>
                    <a:pt x="116" y="19"/>
                  </a:lnTo>
                  <a:lnTo>
                    <a:pt x="106" y="29"/>
                  </a:lnTo>
                  <a:lnTo>
                    <a:pt x="133" y="70"/>
                  </a:lnTo>
                  <a:lnTo>
                    <a:pt x="126" y="206"/>
                  </a:lnTo>
                  <a:lnTo>
                    <a:pt x="19" y="206"/>
                  </a:lnTo>
                  <a:lnTo>
                    <a:pt x="0" y="206"/>
                  </a:lnTo>
                  <a:lnTo>
                    <a:pt x="188" y="37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56"/>
            <p:cNvSpPr>
              <a:spLocks noChangeAspect="1"/>
            </p:cNvSpPr>
            <p:nvPr/>
          </p:nvSpPr>
          <p:spPr bwMode="auto">
            <a:xfrm rot="815464">
              <a:off x="665129" y="4235541"/>
              <a:ext cx="131763" cy="104771"/>
            </a:xfrm>
            <a:custGeom>
              <a:avLst/>
              <a:gdLst>
                <a:gd name="T0" fmla="*/ 0 w 326"/>
                <a:gd name="T1" fmla="*/ 0 h 261"/>
                <a:gd name="T2" fmla="*/ 0 w 326"/>
                <a:gd name="T3" fmla="*/ 0 h 261"/>
                <a:gd name="T4" fmla="*/ 0 w 326"/>
                <a:gd name="T5" fmla="*/ 0 h 261"/>
                <a:gd name="T6" fmla="*/ 0 w 326"/>
                <a:gd name="T7" fmla="*/ 0 h 261"/>
                <a:gd name="T8" fmla="*/ 0 w 326"/>
                <a:gd name="T9" fmla="*/ 0 h 261"/>
                <a:gd name="T10" fmla="*/ 0 w 326"/>
                <a:gd name="T11" fmla="*/ 0 h 261"/>
                <a:gd name="T12" fmla="*/ 0 w 326"/>
                <a:gd name="T13" fmla="*/ 0 h 261"/>
                <a:gd name="T14" fmla="*/ 0 w 326"/>
                <a:gd name="T15" fmla="*/ 0 h 261"/>
                <a:gd name="T16" fmla="*/ 0 w 326"/>
                <a:gd name="T17" fmla="*/ 0 h 261"/>
                <a:gd name="T18" fmla="*/ 0 w 326"/>
                <a:gd name="T19" fmla="*/ 0 h 261"/>
                <a:gd name="T20" fmla="*/ 0 w 326"/>
                <a:gd name="T21" fmla="*/ 0 h 261"/>
                <a:gd name="T22" fmla="*/ 0 w 326"/>
                <a:gd name="T23" fmla="*/ 0 h 261"/>
                <a:gd name="T24" fmla="*/ 0 w 326"/>
                <a:gd name="T25" fmla="*/ 0 h 261"/>
                <a:gd name="T26" fmla="*/ 0 w 326"/>
                <a:gd name="T27" fmla="*/ 0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6"/>
                <a:gd name="T43" fmla="*/ 0 h 261"/>
                <a:gd name="T44" fmla="*/ 326 w 326"/>
                <a:gd name="T45" fmla="*/ 261 h 26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6" h="261">
                  <a:moveTo>
                    <a:pt x="229" y="65"/>
                  </a:moveTo>
                  <a:lnTo>
                    <a:pt x="135" y="44"/>
                  </a:lnTo>
                  <a:lnTo>
                    <a:pt x="55" y="80"/>
                  </a:lnTo>
                  <a:lnTo>
                    <a:pt x="64" y="93"/>
                  </a:lnTo>
                  <a:lnTo>
                    <a:pt x="0" y="142"/>
                  </a:lnTo>
                  <a:lnTo>
                    <a:pt x="132" y="261"/>
                  </a:lnTo>
                  <a:lnTo>
                    <a:pt x="151" y="261"/>
                  </a:lnTo>
                  <a:lnTo>
                    <a:pt x="258" y="261"/>
                  </a:lnTo>
                  <a:lnTo>
                    <a:pt x="265" y="125"/>
                  </a:lnTo>
                  <a:lnTo>
                    <a:pt x="238" y="84"/>
                  </a:lnTo>
                  <a:lnTo>
                    <a:pt x="248" y="74"/>
                  </a:lnTo>
                  <a:lnTo>
                    <a:pt x="326" y="84"/>
                  </a:lnTo>
                  <a:lnTo>
                    <a:pt x="309" y="0"/>
                  </a:lnTo>
                  <a:lnTo>
                    <a:pt x="229" y="6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 57"/>
            <p:cNvSpPr>
              <a:spLocks noChangeAspect="1"/>
            </p:cNvSpPr>
            <p:nvPr/>
          </p:nvSpPr>
          <p:spPr bwMode="auto">
            <a:xfrm rot="815464">
              <a:off x="1120745" y="3970439"/>
              <a:ext cx="204790" cy="369873"/>
            </a:xfrm>
            <a:custGeom>
              <a:avLst/>
              <a:gdLst>
                <a:gd name="T0" fmla="*/ 0 w 509"/>
                <a:gd name="T1" fmla="*/ 0 h 910"/>
                <a:gd name="T2" fmla="*/ 0 w 509"/>
                <a:gd name="T3" fmla="*/ 0 h 910"/>
                <a:gd name="T4" fmla="*/ 0 w 509"/>
                <a:gd name="T5" fmla="*/ 0 h 910"/>
                <a:gd name="T6" fmla="*/ 0 w 509"/>
                <a:gd name="T7" fmla="*/ 0 h 910"/>
                <a:gd name="T8" fmla="*/ 0 w 509"/>
                <a:gd name="T9" fmla="*/ 0 h 910"/>
                <a:gd name="T10" fmla="*/ 0 w 509"/>
                <a:gd name="T11" fmla="*/ 0 h 910"/>
                <a:gd name="T12" fmla="*/ 0 w 509"/>
                <a:gd name="T13" fmla="*/ 0 h 910"/>
                <a:gd name="T14" fmla="*/ 0 w 509"/>
                <a:gd name="T15" fmla="*/ 0 h 910"/>
                <a:gd name="T16" fmla="*/ 0 w 509"/>
                <a:gd name="T17" fmla="*/ 0 h 910"/>
                <a:gd name="T18" fmla="*/ 0 w 509"/>
                <a:gd name="T19" fmla="*/ 0 h 910"/>
                <a:gd name="T20" fmla="*/ 0 w 509"/>
                <a:gd name="T21" fmla="*/ 0 h 910"/>
                <a:gd name="T22" fmla="*/ 0 w 509"/>
                <a:gd name="T23" fmla="*/ 0 h 910"/>
                <a:gd name="T24" fmla="*/ 0 w 509"/>
                <a:gd name="T25" fmla="*/ 0 h 910"/>
                <a:gd name="T26" fmla="*/ 0 w 509"/>
                <a:gd name="T27" fmla="*/ 0 h 910"/>
                <a:gd name="T28" fmla="*/ 0 w 509"/>
                <a:gd name="T29" fmla="*/ 0 h 910"/>
                <a:gd name="T30" fmla="*/ 0 w 509"/>
                <a:gd name="T31" fmla="*/ 0 h 910"/>
                <a:gd name="T32" fmla="*/ 0 w 509"/>
                <a:gd name="T33" fmla="*/ 0 h 910"/>
                <a:gd name="T34" fmla="*/ 0 w 509"/>
                <a:gd name="T35" fmla="*/ 0 h 910"/>
                <a:gd name="T36" fmla="*/ 0 w 509"/>
                <a:gd name="T37" fmla="*/ 0 h 910"/>
                <a:gd name="T38" fmla="*/ 0 w 509"/>
                <a:gd name="T39" fmla="*/ 0 h 910"/>
                <a:gd name="T40" fmla="*/ 0 w 509"/>
                <a:gd name="T41" fmla="*/ 0 h 910"/>
                <a:gd name="T42" fmla="*/ 0 w 509"/>
                <a:gd name="T43" fmla="*/ 0 h 910"/>
                <a:gd name="T44" fmla="*/ 0 w 509"/>
                <a:gd name="T45" fmla="*/ 0 h 910"/>
                <a:gd name="T46" fmla="*/ 0 w 509"/>
                <a:gd name="T47" fmla="*/ 0 h 91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9"/>
                <a:gd name="T73" fmla="*/ 0 h 910"/>
                <a:gd name="T74" fmla="*/ 509 w 509"/>
                <a:gd name="T75" fmla="*/ 910 h 91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9" h="910">
                  <a:moveTo>
                    <a:pt x="74" y="852"/>
                  </a:moveTo>
                  <a:lnTo>
                    <a:pt x="0" y="813"/>
                  </a:lnTo>
                  <a:lnTo>
                    <a:pt x="97" y="732"/>
                  </a:lnTo>
                  <a:lnTo>
                    <a:pt x="64" y="619"/>
                  </a:lnTo>
                  <a:lnTo>
                    <a:pt x="187" y="613"/>
                  </a:lnTo>
                  <a:lnTo>
                    <a:pt x="203" y="458"/>
                  </a:lnTo>
                  <a:lnTo>
                    <a:pt x="291" y="410"/>
                  </a:lnTo>
                  <a:lnTo>
                    <a:pt x="161" y="338"/>
                  </a:lnTo>
                  <a:lnTo>
                    <a:pt x="145" y="119"/>
                  </a:lnTo>
                  <a:lnTo>
                    <a:pt x="151" y="81"/>
                  </a:lnTo>
                  <a:lnTo>
                    <a:pt x="155" y="39"/>
                  </a:lnTo>
                  <a:lnTo>
                    <a:pt x="333" y="0"/>
                  </a:lnTo>
                  <a:lnTo>
                    <a:pt x="397" y="119"/>
                  </a:lnTo>
                  <a:lnTo>
                    <a:pt x="316" y="145"/>
                  </a:lnTo>
                  <a:lnTo>
                    <a:pt x="413" y="291"/>
                  </a:lnTo>
                  <a:lnTo>
                    <a:pt x="365" y="403"/>
                  </a:lnTo>
                  <a:lnTo>
                    <a:pt x="509" y="500"/>
                  </a:lnTo>
                  <a:lnTo>
                    <a:pt x="413" y="758"/>
                  </a:lnTo>
                  <a:lnTo>
                    <a:pt x="333" y="742"/>
                  </a:lnTo>
                  <a:lnTo>
                    <a:pt x="365" y="878"/>
                  </a:lnTo>
                  <a:lnTo>
                    <a:pt x="361" y="878"/>
                  </a:lnTo>
                  <a:lnTo>
                    <a:pt x="252" y="910"/>
                  </a:lnTo>
                  <a:lnTo>
                    <a:pt x="81" y="846"/>
                  </a:lnTo>
                  <a:lnTo>
                    <a:pt x="74" y="85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58"/>
            <p:cNvSpPr>
              <a:spLocks noChangeAspect="1"/>
            </p:cNvSpPr>
            <p:nvPr/>
          </p:nvSpPr>
          <p:spPr bwMode="auto">
            <a:xfrm rot="815464">
              <a:off x="733392" y="4235541"/>
              <a:ext cx="239715" cy="433372"/>
            </a:xfrm>
            <a:custGeom>
              <a:avLst/>
              <a:gdLst>
                <a:gd name="T0" fmla="*/ 0 w 590"/>
                <a:gd name="T1" fmla="*/ 0 h 1059"/>
                <a:gd name="T2" fmla="*/ 0 w 590"/>
                <a:gd name="T3" fmla="*/ 0 h 1059"/>
                <a:gd name="T4" fmla="*/ 0 w 590"/>
                <a:gd name="T5" fmla="*/ 0 h 1059"/>
                <a:gd name="T6" fmla="*/ 0 w 590"/>
                <a:gd name="T7" fmla="*/ 0 h 1059"/>
                <a:gd name="T8" fmla="*/ 0 w 590"/>
                <a:gd name="T9" fmla="*/ 0 h 1059"/>
                <a:gd name="T10" fmla="*/ 0 w 590"/>
                <a:gd name="T11" fmla="*/ 0 h 1059"/>
                <a:gd name="T12" fmla="*/ 0 w 590"/>
                <a:gd name="T13" fmla="*/ 0 h 1059"/>
                <a:gd name="T14" fmla="*/ 0 w 590"/>
                <a:gd name="T15" fmla="*/ 0 h 1059"/>
                <a:gd name="T16" fmla="*/ 0 w 590"/>
                <a:gd name="T17" fmla="*/ 0 h 1059"/>
                <a:gd name="T18" fmla="*/ 0 w 590"/>
                <a:gd name="T19" fmla="*/ 0 h 1059"/>
                <a:gd name="T20" fmla="*/ 0 w 590"/>
                <a:gd name="T21" fmla="*/ 0 h 1059"/>
                <a:gd name="T22" fmla="*/ 0 w 590"/>
                <a:gd name="T23" fmla="*/ 0 h 1059"/>
                <a:gd name="T24" fmla="*/ 0 w 590"/>
                <a:gd name="T25" fmla="*/ 0 h 1059"/>
                <a:gd name="T26" fmla="*/ 0 w 590"/>
                <a:gd name="T27" fmla="*/ 0 h 1059"/>
                <a:gd name="T28" fmla="*/ 0 w 590"/>
                <a:gd name="T29" fmla="*/ 0 h 1059"/>
                <a:gd name="T30" fmla="*/ 0 w 590"/>
                <a:gd name="T31" fmla="*/ 0 h 1059"/>
                <a:gd name="T32" fmla="*/ 0 w 590"/>
                <a:gd name="T33" fmla="*/ 0 h 1059"/>
                <a:gd name="T34" fmla="*/ 0 w 590"/>
                <a:gd name="T35" fmla="*/ 0 h 1059"/>
                <a:gd name="T36" fmla="*/ 0 w 590"/>
                <a:gd name="T37" fmla="*/ 0 h 1059"/>
                <a:gd name="T38" fmla="*/ 0 w 590"/>
                <a:gd name="T39" fmla="*/ 0 h 1059"/>
                <a:gd name="T40" fmla="*/ 0 w 590"/>
                <a:gd name="T41" fmla="*/ 0 h 105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90"/>
                <a:gd name="T64" fmla="*/ 0 h 1059"/>
                <a:gd name="T65" fmla="*/ 590 w 590"/>
                <a:gd name="T66" fmla="*/ 1059 h 105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90" h="1059">
                  <a:moveTo>
                    <a:pt x="590" y="129"/>
                  </a:moveTo>
                  <a:lnTo>
                    <a:pt x="548" y="23"/>
                  </a:lnTo>
                  <a:lnTo>
                    <a:pt x="464" y="0"/>
                  </a:lnTo>
                  <a:lnTo>
                    <a:pt x="290" y="40"/>
                  </a:lnTo>
                  <a:lnTo>
                    <a:pt x="267" y="140"/>
                  </a:lnTo>
                  <a:lnTo>
                    <a:pt x="313" y="233"/>
                  </a:lnTo>
                  <a:lnTo>
                    <a:pt x="387" y="265"/>
                  </a:lnTo>
                  <a:lnTo>
                    <a:pt x="377" y="346"/>
                  </a:lnTo>
                  <a:lnTo>
                    <a:pt x="280" y="379"/>
                  </a:lnTo>
                  <a:lnTo>
                    <a:pt x="258" y="468"/>
                  </a:lnTo>
                  <a:lnTo>
                    <a:pt x="78" y="513"/>
                  </a:lnTo>
                  <a:lnTo>
                    <a:pt x="0" y="581"/>
                  </a:lnTo>
                  <a:lnTo>
                    <a:pt x="97" y="765"/>
                  </a:lnTo>
                  <a:lnTo>
                    <a:pt x="129" y="824"/>
                  </a:lnTo>
                  <a:lnTo>
                    <a:pt x="129" y="1034"/>
                  </a:lnTo>
                  <a:lnTo>
                    <a:pt x="364" y="1059"/>
                  </a:lnTo>
                  <a:lnTo>
                    <a:pt x="426" y="589"/>
                  </a:lnTo>
                  <a:lnTo>
                    <a:pt x="587" y="379"/>
                  </a:lnTo>
                  <a:lnTo>
                    <a:pt x="522" y="330"/>
                  </a:lnTo>
                  <a:lnTo>
                    <a:pt x="548" y="152"/>
                  </a:lnTo>
                  <a:lnTo>
                    <a:pt x="590" y="12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59"/>
            <p:cNvSpPr>
              <a:spLocks noChangeAspect="1"/>
            </p:cNvSpPr>
            <p:nvPr/>
          </p:nvSpPr>
          <p:spPr bwMode="auto">
            <a:xfrm rot="815464">
              <a:off x="531778" y="3641839"/>
              <a:ext cx="311152" cy="412734"/>
            </a:xfrm>
            <a:custGeom>
              <a:avLst/>
              <a:gdLst>
                <a:gd name="T0" fmla="*/ 0 w 765"/>
                <a:gd name="T1" fmla="*/ 0 h 1013"/>
                <a:gd name="T2" fmla="*/ 0 w 765"/>
                <a:gd name="T3" fmla="*/ 0 h 1013"/>
                <a:gd name="T4" fmla="*/ 0 w 765"/>
                <a:gd name="T5" fmla="*/ 0 h 1013"/>
                <a:gd name="T6" fmla="*/ 0 w 765"/>
                <a:gd name="T7" fmla="*/ 0 h 1013"/>
                <a:gd name="T8" fmla="*/ 0 w 765"/>
                <a:gd name="T9" fmla="*/ 0 h 1013"/>
                <a:gd name="T10" fmla="*/ 0 w 765"/>
                <a:gd name="T11" fmla="*/ 0 h 1013"/>
                <a:gd name="T12" fmla="*/ 0 w 765"/>
                <a:gd name="T13" fmla="*/ 0 h 1013"/>
                <a:gd name="T14" fmla="*/ 0 w 765"/>
                <a:gd name="T15" fmla="*/ 0 h 1013"/>
                <a:gd name="T16" fmla="*/ 0 w 765"/>
                <a:gd name="T17" fmla="*/ 0 h 1013"/>
                <a:gd name="T18" fmla="*/ 0 w 765"/>
                <a:gd name="T19" fmla="*/ 0 h 1013"/>
                <a:gd name="T20" fmla="*/ 0 w 765"/>
                <a:gd name="T21" fmla="*/ 0 h 1013"/>
                <a:gd name="T22" fmla="*/ 0 w 765"/>
                <a:gd name="T23" fmla="*/ 0 h 1013"/>
                <a:gd name="T24" fmla="*/ 0 w 765"/>
                <a:gd name="T25" fmla="*/ 0 h 1013"/>
                <a:gd name="T26" fmla="*/ 0 w 765"/>
                <a:gd name="T27" fmla="*/ 0 h 1013"/>
                <a:gd name="T28" fmla="*/ 0 w 765"/>
                <a:gd name="T29" fmla="*/ 0 h 1013"/>
                <a:gd name="T30" fmla="*/ 0 w 765"/>
                <a:gd name="T31" fmla="*/ 0 h 1013"/>
                <a:gd name="T32" fmla="*/ 0 w 765"/>
                <a:gd name="T33" fmla="*/ 0 h 1013"/>
                <a:gd name="T34" fmla="*/ 0 w 765"/>
                <a:gd name="T35" fmla="*/ 0 h 1013"/>
                <a:gd name="T36" fmla="*/ 0 w 765"/>
                <a:gd name="T37" fmla="*/ 0 h 1013"/>
                <a:gd name="T38" fmla="*/ 0 w 765"/>
                <a:gd name="T39" fmla="*/ 0 h 1013"/>
                <a:gd name="T40" fmla="*/ 0 w 765"/>
                <a:gd name="T41" fmla="*/ 0 h 1013"/>
                <a:gd name="T42" fmla="*/ 0 w 765"/>
                <a:gd name="T43" fmla="*/ 0 h 1013"/>
                <a:gd name="T44" fmla="*/ 0 w 765"/>
                <a:gd name="T45" fmla="*/ 0 h 1013"/>
                <a:gd name="T46" fmla="*/ 0 w 765"/>
                <a:gd name="T47" fmla="*/ 0 h 1013"/>
                <a:gd name="T48" fmla="*/ 0 w 765"/>
                <a:gd name="T49" fmla="*/ 0 h 1013"/>
                <a:gd name="T50" fmla="*/ 0 w 765"/>
                <a:gd name="T51" fmla="*/ 0 h 101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65"/>
                <a:gd name="T79" fmla="*/ 0 h 1013"/>
                <a:gd name="T80" fmla="*/ 765 w 765"/>
                <a:gd name="T81" fmla="*/ 1013 h 101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65" h="1013">
                  <a:moveTo>
                    <a:pt x="748" y="574"/>
                  </a:moveTo>
                  <a:lnTo>
                    <a:pt x="765" y="435"/>
                  </a:lnTo>
                  <a:lnTo>
                    <a:pt x="651" y="371"/>
                  </a:lnTo>
                  <a:lnTo>
                    <a:pt x="668" y="280"/>
                  </a:lnTo>
                  <a:lnTo>
                    <a:pt x="732" y="248"/>
                  </a:lnTo>
                  <a:lnTo>
                    <a:pt x="716" y="161"/>
                  </a:lnTo>
                  <a:lnTo>
                    <a:pt x="564" y="161"/>
                  </a:lnTo>
                  <a:lnTo>
                    <a:pt x="549" y="26"/>
                  </a:lnTo>
                  <a:lnTo>
                    <a:pt x="339" y="0"/>
                  </a:lnTo>
                  <a:lnTo>
                    <a:pt x="388" y="161"/>
                  </a:lnTo>
                  <a:lnTo>
                    <a:pt x="193" y="161"/>
                  </a:lnTo>
                  <a:lnTo>
                    <a:pt x="161" y="210"/>
                  </a:lnTo>
                  <a:lnTo>
                    <a:pt x="32" y="129"/>
                  </a:lnTo>
                  <a:lnTo>
                    <a:pt x="0" y="242"/>
                  </a:lnTo>
                  <a:lnTo>
                    <a:pt x="125" y="920"/>
                  </a:lnTo>
                  <a:lnTo>
                    <a:pt x="129" y="920"/>
                  </a:lnTo>
                  <a:lnTo>
                    <a:pt x="193" y="903"/>
                  </a:lnTo>
                  <a:lnTo>
                    <a:pt x="301" y="1013"/>
                  </a:lnTo>
                  <a:lnTo>
                    <a:pt x="403" y="920"/>
                  </a:lnTo>
                  <a:lnTo>
                    <a:pt x="507" y="968"/>
                  </a:lnTo>
                  <a:lnTo>
                    <a:pt x="564" y="952"/>
                  </a:lnTo>
                  <a:lnTo>
                    <a:pt x="571" y="952"/>
                  </a:lnTo>
                  <a:lnTo>
                    <a:pt x="564" y="846"/>
                  </a:lnTo>
                  <a:lnTo>
                    <a:pt x="668" y="814"/>
                  </a:lnTo>
                  <a:lnTo>
                    <a:pt x="613" y="668"/>
                  </a:lnTo>
                  <a:lnTo>
                    <a:pt x="748" y="5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60"/>
            <p:cNvSpPr>
              <a:spLocks noChangeAspect="1"/>
            </p:cNvSpPr>
            <p:nvPr/>
          </p:nvSpPr>
          <p:spPr bwMode="auto">
            <a:xfrm rot="815464">
              <a:off x="612741" y="3803758"/>
              <a:ext cx="88901" cy="204780"/>
            </a:xfrm>
            <a:custGeom>
              <a:avLst/>
              <a:gdLst>
                <a:gd name="T0" fmla="*/ 0 w 216"/>
                <a:gd name="T1" fmla="*/ 0 h 501"/>
                <a:gd name="T2" fmla="*/ 0 w 216"/>
                <a:gd name="T3" fmla="*/ 0 h 501"/>
                <a:gd name="T4" fmla="*/ 0 w 216"/>
                <a:gd name="T5" fmla="*/ 0 h 501"/>
                <a:gd name="T6" fmla="*/ 0 w 216"/>
                <a:gd name="T7" fmla="*/ 0 h 501"/>
                <a:gd name="T8" fmla="*/ 0 w 216"/>
                <a:gd name="T9" fmla="*/ 0 h 501"/>
                <a:gd name="T10" fmla="*/ 0 w 216"/>
                <a:gd name="T11" fmla="*/ 0 h 501"/>
                <a:gd name="T12" fmla="*/ 0 w 216"/>
                <a:gd name="T13" fmla="*/ 0 h 501"/>
                <a:gd name="T14" fmla="*/ 0 w 216"/>
                <a:gd name="T15" fmla="*/ 0 h 501"/>
                <a:gd name="T16" fmla="*/ 0 w 216"/>
                <a:gd name="T17" fmla="*/ 0 h 501"/>
                <a:gd name="T18" fmla="*/ 0 w 216"/>
                <a:gd name="T19" fmla="*/ 0 h 501"/>
                <a:gd name="T20" fmla="*/ 0 w 216"/>
                <a:gd name="T21" fmla="*/ 0 h 501"/>
                <a:gd name="T22" fmla="*/ 0 w 216"/>
                <a:gd name="T23" fmla="*/ 0 h 5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6"/>
                <a:gd name="T37" fmla="*/ 0 h 501"/>
                <a:gd name="T38" fmla="*/ 216 w 216"/>
                <a:gd name="T39" fmla="*/ 501 h 5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6" h="501">
                  <a:moveTo>
                    <a:pt x="87" y="259"/>
                  </a:moveTo>
                  <a:lnTo>
                    <a:pt x="103" y="178"/>
                  </a:lnTo>
                  <a:lnTo>
                    <a:pt x="6" y="114"/>
                  </a:lnTo>
                  <a:lnTo>
                    <a:pt x="6" y="0"/>
                  </a:lnTo>
                  <a:lnTo>
                    <a:pt x="119" y="98"/>
                  </a:lnTo>
                  <a:lnTo>
                    <a:pt x="201" y="162"/>
                  </a:lnTo>
                  <a:lnTo>
                    <a:pt x="216" y="350"/>
                  </a:lnTo>
                  <a:lnTo>
                    <a:pt x="146" y="318"/>
                  </a:lnTo>
                  <a:lnTo>
                    <a:pt x="103" y="430"/>
                  </a:lnTo>
                  <a:lnTo>
                    <a:pt x="48" y="501"/>
                  </a:lnTo>
                  <a:lnTo>
                    <a:pt x="0" y="388"/>
                  </a:lnTo>
                  <a:lnTo>
                    <a:pt x="87" y="25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61"/>
            <p:cNvSpPr>
              <a:spLocks noChangeAspect="1"/>
            </p:cNvSpPr>
            <p:nvPr/>
          </p:nvSpPr>
          <p:spPr bwMode="auto">
            <a:xfrm rot="815464">
              <a:off x="1570011" y="3419597"/>
              <a:ext cx="249239" cy="201605"/>
            </a:xfrm>
            <a:custGeom>
              <a:avLst/>
              <a:gdLst>
                <a:gd name="T0" fmla="*/ 0 w 619"/>
                <a:gd name="T1" fmla="*/ 0 h 487"/>
                <a:gd name="T2" fmla="*/ 0 w 619"/>
                <a:gd name="T3" fmla="*/ 0 h 487"/>
                <a:gd name="T4" fmla="*/ 0 w 619"/>
                <a:gd name="T5" fmla="*/ 0 h 487"/>
                <a:gd name="T6" fmla="*/ 0 w 619"/>
                <a:gd name="T7" fmla="*/ 0 h 487"/>
                <a:gd name="T8" fmla="*/ 0 w 619"/>
                <a:gd name="T9" fmla="*/ 0 h 487"/>
                <a:gd name="T10" fmla="*/ 0 w 619"/>
                <a:gd name="T11" fmla="*/ 0 h 487"/>
                <a:gd name="T12" fmla="*/ 0 w 619"/>
                <a:gd name="T13" fmla="*/ 0 h 487"/>
                <a:gd name="T14" fmla="*/ 0 w 619"/>
                <a:gd name="T15" fmla="*/ 0 h 487"/>
                <a:gd name="T16" fmla="*/ 0 w 619"/>
                <a:gd name="T17" fmla="*/ 0 h 487"/>
                <a:gd name="T18" fmla="*/ 0 w 619"/>
                <a:gd name="T19" fmla="*/ 0 h 487"/>
                <a:gd name="T20" fmla="*/ 0 w 619"/>
                <a:gd name="T21" fmla="*/ 0 h 487"/>
                <a:gd name="T22" fmla="*/ 0 w 619"/>
                <a:gd name="T23" fmla="*/ 0 h 487"/>
                <a:gd name="T24" fmla="*/ 0 w 619"/>
                <a:gd name="T25" fmla="*/ 0 h 487"/>
                <a:gd name="T26" fmla="*/ 0 w 619"/>
                <a:gd name="T27" fmla="*/ 0 h 487"/>
                <a:gd name="T28" fmla="*/ 0 w 619"/>
                <a:gd name="T29" fmla="*/ 0 h 487"/>
                <a:gd name="T30" fmla="*/ 0 w 619"/>
                <a:gd name="T31" fmla="*/ 0 h 487"/>
                <a:gd name="T32" fmla="*/ 0 w 619"/>
                <a:gd name="T33" fmla="*/ 0 h 48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9"/>
                <a:gd name="T52" fmla="*/ 0 h 487"/>
                <a:gd name="T53" fmla="*/ 619 w 619"/>
                <a:gd name="T54" fmla="*/ 487 h 48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9" h="487">
                  <a:moveTo>
                    <a:pt x="532" y="487"/>
                  </a:moveTo>
                  <a:lnTo>
                    <a:pt x="426" y="477"/>
                  </a:lnTo>
                  <a:lnTo>
                    <a:pt x="290" y="380"/>
                  </a:lnTo>
                  <a:lnTo>
                    <a:pt x="193" y="396"/>
                  </a:lnTo>
                  <a:lnTo>
                    <a:pt x="208" y="284"/>
                  </a:lnTo>
                  <a:lnTo>
                    <a:pt x="119" y="203"/>
                  </a:lnTo>
                  <a:lnTo>
                    <a:pt x="15" y="219"/>
                  </a:lnTo>
                  <a:lnTo>
                    <a:pt x="0" y="132"/>
                  </a:lnTo>
                  <a:lnTo>
                    <a:pt x="151" y="0"/>
                  </a:lnTo>
                  <a:lnTo>
                    <a:pt x="263" y="83"/>
                  </a:lnTo>
                  <a:lnTo>
                    <a:pt x="306" y="203"/>
                  </a:lnTo>
                  <a:lnTo>
                    <a:pt x="393" y="277"/>
                  </a:lnTo>
                  <a:lnTo>
                    <a:pt x="532" y="212"/>
                  </a:lnTo>
                  <a:lnTo>
                    <a:pt x="619" y="267"/>
                  </a:lnTo>
                  <a:lnTo>
                    <a:pt x="602" y="413"/>
                  </a:lnTo>
                  <a:lnTo>
                    <a:pt x="615" y="416"/>
                  </a:lnTo>
                  <a:lnTo>
                    <a:pt x="532" y="48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62"/>
            <p:cNvSpPr>
              <a:spLocks noChangeAspect="1"/>
            </p:cNvSpPr>
            <p:nvPr/>
          </p:nvSpPr>
          <p:spPr bwMode="auto">
            <a:xfrm rot="815464">
              <a:off x="1481110" y="3454521"/>
              <a:ext cx="239714" cy="304788"/>
            </a:xfrm>
            <a:custGeom>
              <a:avLst/>
              <a:gdLst>
                <a:gd name="T0" fmla="*/ 0 w 591"/>
                <a:gd name="T1" fmla="*/ 0 h 742"/>
                <a:gd name="T2" fmla="*/ 0 w 591"/>
                <a:gd name="T3" fmla="*/ 0 h 742"/>
                <a:gd name="T4" fmla="*/ 0 w 591"/>
                <a:gd name="T5" fmla="*/ 0 h 742"/>
                <a:gd name="T6" fmla="*/ 0 w 591"/>
                <a:gd name="T7" fmla="*/ 0 h 742"/>
                <a:gd name="T8" fmla="*/ 0 w 591"/>
                <a:gd name="T9" fmla="*/ 0 h 742"/>
                <a:gd name="T10" fmla="*/ 0 w 591"/>
                <a:gd name="T11" fmla="*/ 0 h 742"/>
                <a:gd name="T12" fmla="*/ 0 w 591"/>
                <a:gd name="T13" fmla="*/ 0 h 742"/>
                <a:gd name="T14" fmla="*/ 0 w 591"/>
                <a:gd name="T15" fmla="*/ 0 h 742"/>
                <a:gd name="T16" fmla="*/ 0 w 591"/>
                <a:gd name="T17" fmla="*/ 0 h 742"/>
                <a:gd name="T18" fmla="*/ 0 w 591"/>
                <a:gd name="T19" fmla="*/ 0 h 742"/>
                <a:gd name="T20" fmla="*/ 0 w 591"/>
                <a:gd name="T21" fmla="*/ 0 h 742"/>
                <a:gd name="T22" fmla="*/ 0 w 591"/>
                <a:gd name="T23" fmla="*/ 0 h 742"/>
                <a:gd name="T24" fmla="*/ 0 w 591"/>
                <a:gd name="T25" fmla="*/ 0 h 742"/>
                <a:gd name="T26" fmla="*/ 0 w 591"/>
                <a:gd name="T27" fmla="*/ 0 h 742"/>
                <a:gd name="T28" fmla="*/ 0 w 591"/>
                <a:gd name="T29" fmla="*/ 0 h 742"/>
                <a:gd name="T30" fmla="*/ 0 w 591"/>
                <a:gd name="T31" fmla="*/ 0 h 742"/>
                <a:gd name="T32" fmla="*/ 0 w 591"/>
                <a:gd name="T33" fmla="*/ 0 h 742"/>
                <a:gd name="T34" fmla="*/ 0 w 591"/>
                <a:gd name="T35" fmla="*/ 0 h 7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91"/>
                <a:gd name="T55" fmla="*/ 0 h 742"/>
                <a:gd name="T56" fmla="*/ 591 w 591"/>
                <a:gd name="T57" fmla="*/ 742 h 7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91" h="742">
                  <a:moveTo>
                    <a:pt x="566" y="345"/>
                  </a:moveTo>
                  <a:lnTo>
                    <a:pt x="430" y="248"/>
                  </a:lnTo>
                  <a:lnTo>
                    <a:pt x="333" y="264"/>
                  </a:lnTo>
                  <a:lnTo>
                    <a:pt x="348" y="152"/>
                  </a:lnTo>
                  <a:lnTo>
                    <a:pt x="259" y="71"/>
                  </a:lnTo>
                  <a:lnTo>
                    <a:pt x="155" y="87"/>
                  </a:lnTo>
                  <a:lnTo>
                    <a:pt x="140" y="0"/>
                  </a:lnTo>
                  <a:lnTo>
                    <a:pt x="130" y="16"/>
                  </a:lnTo>
                  <a:lnTo>
                    <a:pt x="0" y="410"/>
                  </a:lnTo>
                  <a:lnTo>
                    <a:pt x="107" y="523"/>
                  </a:lnTo>
                  <a:lnTo>
                    <a:pt x="187" y="523"/>
                  </a:lnTo>
                  <a:lnTo>
                    <a:pt x="301" y="661"/>
                  </a:lnTo>
                  <a:lnTo>
                    <a:pt x="397" y="661"/>
                  </a:lnTo>
                  <a:lnTo>
                    <a:pt x="484" y="742"/>
                  </a:lnTo>
                  <a:lnTo>
                    <a:pt x="566" y="603"/>
                  </a:lnTo>
                  <a:lnTo>
                    <a:pt x="543" y="500"/>
                  </a:lnTo>
                  <a:lnTo>
                    <a:pt x="591" y="442"/>
                  </a:lnTo>
                  <a:lnTo>
                    <a:pt x="566" y="34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Freeform 63"/>
            <p:cNvSpPr>
              <a:spLocks noChangeAspect="1"/>
            </p:cNvSpPr>
            <p:nvPr/>
          </p:nvSpPr>
          <p:spPr bwMode="auto">
            <a:xfrm rot="815464">
              <a:off x="1406497" y="3243392"/>
              <a:ext cx="254002" cy="198429"/>
            </a:xfrm>
            <a:custGeom>
              <a:avLst/>
              <a:gdLst>
                <a:gd name="T0" fmla="*/ 0 w 626"/>
                <a:gd name="T1" fmla="*/ 0 h 483"/>
                <a:gd name="T2" fmla="*/ 0 w 626"/>
                <a:gd name="T3" fmla="*/ 0 h 483"/>
                <a:gd name="T4" fmla="*/ 0 w 626"/>
                <a:gd name="T5" fmla="*/ 0 h 483"/>
                <a:gd name="T6" fmla="*/ 0 w 626"/>
                <a:gd name="T7" fmla="*/ 0 h 483"/>
                <a:gd name="T8" fmla="*/ 0 w 626"/>
                <a:gd name="T9" fmla="*/ 0 h 483"/>
                <a:gd name="T10" fmla="*/ 0 w 626"/>
                <a:gd name="T11" fmla="*/ 0 h 483"/>
                <a:gd name="T12" fmla="*/ 0 w 626"/>
                <a:gd name="T13" fmla="*/ 0 h 483"/>
                <a:gd name="T14" fmla="*/ 0 w 626"/>
                <a:gd name="T15" fmla="*/ 0 h 483"/>
                <a:gd name="T16" fmla="*/ 0 w 626"/>
                <a:gd name="T17" fmla="*/ 0 h 483"/>
                <a:gd name="T18" fmla="*/ 0 w 626"/>
                <a:gd name="T19" fmla="*/ 0 h 483"/>
                <a:gd name="T20" fmla="*/ 0 w 626"/>
                <a:gd name="T21" fmla="*/ 0 h 483"/>
                <a:gd name="T22" fmla="*/ 0 w 626"/>
                <a:gd name="T23" fmla="*/ 0 h 483"/>
                <a:gd name="T24" fmla="*/ 0 w 626"/>
                <a:gd name="T25" fmla="*/ 0 h 483"/>
                <a:gd name="T26" fmla="*/ 0 w 626"/>
                <a:gd name="T27" fmla="*/ 0 h 483"/>
                <a:gd name="T28" fmla="*/ 0 w 626"/>
                <a:gd name="T29" fmla="*/ 0 h 483"/>
                <a:gd name="T30" fmla="*/ 0 w 626"/>
                <a:gd name="T31" fmla="*/ 0 h 48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26"/>
                <a:gd name="T49" fmla="*/ 0 h 483"/>
                <a:gd name="T50" fmla="*/ 626 w 626"/>
                <a:gd name="T51" fmla="*/ 483 h 48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26" h="483">
                  <a:moveTo>
                    <a:pt x="617" y="164"/>
                  </a:moveTo>
                  <a:lnTo>
                    <a:pt x="626" y="335"/>
                  </a:lnTo>
                  <a:lnTo>
                    <a:pt x="475" y="467"/>
                  </a:lnTo>
                  <a:lnTo>
                    <a:pt x="465" y="483"/>
                  </a:lnTo>
                  <a:lnTo>
                    <a:pt x="335" y="451"/>
                  </a:lnTo>
                  <a:lnTo>
                    <a:pt x="265" y="473"/>
                  </a:lnTo>
                  <a:lnTo>
                    <a:pt x="216" y="418"/>
                  </a:lnTo>
                  <a:lnTo>
                    <a:pt x="49" y="383"/>
                  </a:lnTo>
                  <a:lnTo>
                    <a:pt x="104" y="312"/>
                  </a:lnTo>
                  <a:lnTo>
                    <a:pt x="13" y="280"/>
                  </a:lnTo>
                  <a:lnTo>
                    <a:pt x="0" y="208"/>
                  </a:lnTo>
                  <a:lnTo>
                    <a:pt x="39" y="134"/>
                  </a:lnTo>
                  <a:lnTo>
                    <a:pt x="126" y="6"/>
                  </a:lnTo>
                  <a:lnTo>
                    <a:pt x="439" y="0"/>
                  </a:lnTo>
                  <a:lnTo>
                    <a:pt x="609" y="142"/>
                  </a:lnTo>
                  <a:lnTo>
                    <a:pt x="617" y="1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64"/>
            <p:cNvSpPr>
              <a:spLocks noChangeAspect="1"/>
            </p:cNvSpPr>
            <p:nvPr/>
          </p:nvSpPr>
          <p:spPr bwMode="auto">
            <a:xfrm rot="815464">
              <a:off x="1646212" y="3275141"/>
              <a:ext cx="458791" cy="300026"/>
            </a:xfrm>
            <a:custGeom>
              <a:avLst/>
              <a:gdLst>
                <a:gd name="T0" fmla="*/ 0 w 1115"/>
                <a:gd name="T1" fmla="*/ 0 h 735"/>
                <a:gd name="T2" fmla="*/ 0 w 1115"/>
                <a:gd name="T3" fmla="*/ 0 h 735"/>
                <a:gd name="T4" fmla="*/ 0 w 1115"/>
                <a:gd name="T5" fmla="*/ 0 h 735"/>
                <a:gd name="T6" fmla="*/ 0 w 1115"/>
                <a:gd name="T7" fmla="*/ 0 h 735"/>
                <a:gd name="T8" fmla="*/ 0 w 1115"/>
                <a:gd name="T9" fmla="*/ 0 h 735"/>
                <a:gd name="T10" fmla="*/ 0 w 1115"/>
                <a:gd name="T11" fmla="*/ 0 h 735"/>
                <a:gd name="T12" fmla="*/ 0 w 1115"/>
                <a:gd name="T13" fmla="*/ 0 h 735"/>
                <a:gd name="T14" fmla="*/ 0 w 1115"/>
                <a:gd name="T15" fmla="*/ 0 h 735"/>
                <a:gd name="T16" fmla="*/ 0 w 1115"/>
                <a:gd name="T17" fmla="*/ 0 h 735"/>
                <a:gd name="T18" fmla="*/ 0 w 1115"/>
                <a:gd name="T19" fmla="*/ 0 h 735"/>
                <a:gd name="T20" fmla="*/ 0 w 1115"/>
                <a:gd name="T21" fmla="*/ 0 h 735"/>
                <a:gd name="T22" fmla="*/ 0 w 1115"/>
                <a:gd name="T23" fmla="*/ 0 h 735"/>
                <a:gd name="T24" fmla="*/ 0 w 1115"/>
                <a:gd name="T25" fmla="*/ 0 h 735"/>
                <a:gd name="T26" fmla="*/ 0 w 1115"/>
                <a:gd name="T27" fmla="*/ 0 h 735"/>
                <a:gd name="T28" fmla="*/ 0 w 1115"/>
                <a:gd name="T29" fmla="*/ 0 h 735"/>
                <a:gd name="T30" fmla="*/ 0 w 1115"/>
                <a:gd name="T31" fmla="*/ 0 h 735"/>
                <a:gd name="T32" fmla="*/ 0 w 1115"/>
                <a:gd name="T33" fmla="*/ 0 h 735"/>
                <a:gd name="T34" fmla="*/ 0 w 1115"/>
                <a:gd name="T35" fmla="*/ 0 h 735"/>
                <a:gd name="T36" fmla="*/ 0 w 1115"/>
                <a:gd name="T37" fmla="*/ 0 h 735"/>
                <a:gd name="T38" fmla="*/ 0 w 1115"/>
                <a:gd name="T39" fmla="*/ 0 h 735"/>
                <a:gd name="T40" fmla="*/ 0 w 1115"/>
                <a:gd name="T41" fmla="*/ 0 h 735"/>
                <a:gd name="T42" fmla="*/ 0 w 1115"/>
                <a:gd name="T43" fmla="*/ 0 h 735"/>
                <a:gd name="T44" fmla="*/ 0 w 1115"/>
                <a:gd name="T45" fmla="*/ 0 h 735"/>
                <a:gd name="T46" fmla="*/ 0 w 1115"/>
                <a:gd name="T47" fmla="*/ 0 h 735"/>
                <a:gd name="T48" fmla="*/ 0 w 1115"/>
                <a:gd name="T49" fmla="*/ 0 h 735"/>
                <a:gd name="T50" fmla="*/ 0 w 1115"/>
                <a:gd name="T51" fmla="*/ 0 h 7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5"/>
                <a:gd name="T79" fmla="*/ 0 h 735"/>
                <a:gd name="T80" fmla="*/ 1115 w 1115"/>
                <a:gd name="T81" fmla="*/ 735 h 7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5" h="735">
                  <a:moveTo>
                    <a:pt x="567" y="574"/>
                  </a:moveTo>
                  <a:lnTo>
                    <a:pt x="567" y="651"/>
                  </a:lnTo>
                  <a:lnTo>
                    <a:pt x="477" y="725"/>
                  </a:lnTo>
                  <a:lnTo>
                    <a:pt x="390" y="670"/>
                  </a:lnTo>
                  <a:lnTo>
                    <a:pt x="251" y="735"/>
                  </a:lnTo>
                  <a:lnTo>
                    <a:pt x="164" y="661"/>
                  </a:lnTo>
                  <a:lnTo>
                    <a:pt x="121" y="541"/>
                  </a:lnTo>
                  <a:lnTo>
                    <a:pt x="9" y="458"/>
                  </a:lnTo>
                  <a:lnTo>
                    <a:pt x="0" y="287"/>
                  </a:lnTo>
                  <a:lnTo>
                    <a:pt x="244" y="193"/>
                  </a:lnTo>
                  <a:lnTo>
                    <a:pt x="331" y="155"/>
                  </a:lnTo>
                  <a:lnTo>
                    <a:pt x="348" y="80"/>
                  </a:lnTo>
                  <a:lnTo>
                    <a:pt x="503" y="123"/>
                  </a:lnTo>
                  <a:lnTo>
                    <a:pt x="551" y="6"/>
                  </a:lnTo>
                  <a:lnTo>
                    <a:pt x="664" y="47"/>
                  </a:lnTo>
                  <a:lnTo>
                    <a:pt x="799" y="0"/>
                  </a:lnTo>
                  <a:lnTo>
                    <a:pt x="922" y="70"/>
                  </a:lnTo>
                  <a:lnTo>
                    <a:pt x="1018" y="74"/>
                  </a:lnTo>
                  <a:lnTo>
                    <a:pt x="1115" y="199"/>
                  </a:lnTo>
                  <a:lnTo>
                    <a:pt x="1051" y="284"/>
                  </a:lnTo>
                  <a:lnTo>
                    <a:pt x="912" y="257"/>
                  </a:lnTo>
                  <a:lnTo>
                    <a:pt x="867" y="364"/>
                  </a:lnTo>
                  <a:lnTo>
                    <a:pt x="761" y="322"/>
                  </a:lnTo>
                  <a:lnTo>
                    <a:pt x="654" y="386"/>
                  </a:lnTo>
                  <a:lnTo>
                    <a:pt x="654" y="541"/>
                  </a:lnTo>
                  <a:lnTo>
                    <a:pt x="567" y="5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Freeform 65"/>
            <p:cNvSpPr>
              <a:spLocks noChangeAspect="1"/>
            </p:cNvSpPr>
            <p:nvPr/>
          </p:nvSpPr>
          <p:spPr bwMode="auto">
            <a:xfrm rot="815464">
              <a:off x="1801788" y="3084648"/>
              <a:ext cx="438153" cy="247641"/>
            </a:xfrm>
            <a:custGeom>
              <a:avLst/>
              <a:gdLst>
                <a:gd name="T0" fmla="*/ 0 w 1074"/>
                <a:gd name="T1" fmla="*/ 0 h 606"/>
                <a:gd name="T2" fmla="*/ 0 w 1074"/>
                <a:gd name="T3" fmla="*/ 0 h 606"/>
                <a:gd name="T4" fmla="*/ 0 w 1074"/>
                <a:gd name="T5" fmla="*/ 0 h 606"/>
                <a:gd name="T6" fmla="*/ 0 w 1074"/>
                <a:gd name="T7" fmla="*/ 0 h 606"/>
                <a:gd name="T8" fmla="*/ 0 w 1074"/>
                <a:gd name="T9" fmla="*/ 0 h 606"/>
                <a:gd name="T10" fmla="*/ 0 w 1074"/>
                <a:gd name="T11" fmla="*/ 0 h 606"/>
                <a:gd name="T12" fmla="*/ 0 w 1074"/>
                <a:gd name="T13" fmla="*/ 0 h 606"/>
                <a:gd name="T14" fmla="*/ 0 w 1074"/>
                <a:gd name="T15" fmla="*/ 0 h 606"/>
                <a:gd name="T16" fmla="*/ 0 w 1074"/>
                <a:gd name="T17" fmla="*/ 0 h 606"/>
                <a:gd name="T18" fmla="*/ 0 w 1074"/>
                <a:gd name="T19" fmla="*/ 0 h 606"/>
                <a:gd name="T20" fmla="*/ 0 w 1074"/>
                <a:gd name="T21" fmla="*/ 0 h 606"/>
                <a:gd name="T22" fmla="*/ 0 w 1074"/>
                <a:gd name="T23" fmla="*/ 0 h 606"/>
                <a:gd name="T24" fmla="*/ 0 w 1074"/>
                <a:gd name="T25" fmla="*/ 0 h 606"/>
                <a:gd name="T26" fmla="*/ 0 w 1074"/>
                <a:gd name="T27" fmla="*/ 0 h 606"/>
                <a:gd name="T28" fmla="*/ 0 w 1074"/>
                <a:gd name="T29" fmla="*/ 0 h 606"/>
                <a:gd name="T30" fmla="*/ 0 w 1074"/>
                <a:gd name="T31" fmla="*/ 0 h 60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4"/>
                <a:gd name="T49" fmla="*/ 0 h 606"/>
                <a:gd name="T50" fmla="*/ 1074 w 1074"/>
                <a:gd name="T51" fmla="*/ 606 h 60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4" h="606">
                  <a:moveTo>
                    <a:pt x="316" y="538"/>
                  </a:moveTo>
                  <a:lnTo>
                    <a:pt x="268" y="418"/>
                  </a:lnTo>
                  <a:lnTo>
                    <a:pt x="155" y="306"/>
                  </a:lnTo>
                  <a:lnTo>
                    <a:pt x="41" y="322"/>
                  </a:lnTo>
                  <a:lnTo>
                    <a:pt x="0" y="231"/>
                  </a:lnTo>
                  <a:lnTo>
                    <a:pt x="242" y="54"/>
                  </a:lnTo>
                  <a:lnTo>
                    <a:pt x="467" y="0"/>
                  </a:lnTo>
                  <a:lnTo>
                    <a:pt x="823" y="322"/>
                  </a:lnTo>
                  <a:lnTo>
                    <a:pt x="1074" y="312"/>
                  </a:lnTo>
                  <a:lnTo>
                    <a:pt x="1025" y="525"/>
                  </a:lnTo>
                  <a:lnTo>
                    <a:pt x="880" y="532"/>
                  </a:lnTo>
                  <a:lnTo>
                    <a:pt x="783" y="606"/>
                  </a:lnTo>
                  <a:lnTo>
                    <a:pt x="687" y="602"/>
                  </a:lnTo>
                  <a:lnTo>
                    <a:pt x="564" y="532"/>
                  </a:lnTo>
                  <a:lnTo>
                    <a:pt x="429" y="579"/>
                  </a:lnTo>
                  <a:lnTo>
                    <a:pt x="316" y="53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66"/>
            <p:cNvSpPr>
              <a:spLocks noChangeAspect="1"/>
            </p:cNvSpPr>
            <p:nvPr/>
          </p:nvSpPr>
          <p:spPr bwMode="auto">
            <a:xfrm rot="815464">
              <a:off x="1660499" y="2937016"/>
              <a:ext cx="273052" cy="225416"/>
            </a:xfrm>
            <a:custGeom>
              <a:avLst/>
              <a:gdLst>
                <a:gd name="T0" fmla="*/ 0 w 652"/>
                <a:gd name="T1" fmla="*/ 0 h 558"/>
                <a:gd name="T2" fmla="*/ 0 w 652"/>
                <a:gd name="T3" fmla="*/ 0 h 558"/>
                <a:gd name="T4" fmla="*/ 0 w 652"/>
                <a:gd name="T5" fmla="*/ 0 h 558"/>
                <a:gd name="T6" fmla="*/ 0 w 652"/>
                <a:gd name="T7" fmla="*/ 0 h 558"/>
                <a:gd name="T8" fmla="*/ 0 w 652"/>
                <a:gd name="T9" fmla="*/ 0 h 558"/>
                <a:gd name="T10" fmla="*/ 0 w 652"/>
                <a:gd name="T11" fmla="*/ 0 h 558"/>
                <a:gd name="T12" fmla="*/ 0 w 652"/>
                <a:gd name="T13" fmla="*/ 0 h 558"/>
                <a:gd name="T14" fmla="*/ 0 w 652"/>
                <a:gd name="T15" fmla="*/ 0 h 558"/>
                <a:gd name="T16" fmla="*/ 0 w 652"/>
                <a:gd name="T17" fmla="*/ 0 h 558"/>
                <a:gd name="T18" fmla="*/ 0 w 652"/>
                <a:gd name="T19" fmla="*/ 0 h 558"/>
                <a:gd name="T20" fmla="*/ 0 w 652"/>
                <a:gd name="T21" fmla="*/ 0 h 558"/>
                <a:gd name="T22" fmla="*/ 0 w 652"/>
                <a:gd name="T23" fmla="*/ 0 h 558"/>
                <a:gd name="T24" fmla="*/ 0 w 652"/>
                <a:gd name="T25" fmla="*/ 0 h 558"/>
                <a:gd name="T26" fmla="*/ 0 w 652"/>
                <a:gd name="T27" fmla="*/ 0 h 558"/>
                <a:gd name="T28" fmla="*/ 0 w 652"/>
                <a:gd name="T29" fmla="*/ 0 h 558"/>
                <a:gd name="T30" fmla="*/ 0 w 652"/>
                <a:gd name="T31" fmla="*/ 0 h 55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52"/>
                <a:gd name="T49" fmla="*/ 0 h 558"/>
                <a:gd name="T50" fmla="*/ 652 w 652"/>
                <a:gd name="T51" fmla="*/ 558 h 55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52" h="558">
                  <a:moveTo>
                    <a:pt x="220" y="481"/>
                  </a:moveTo>
                  <a:lnTo>
                    <a:pt x="249" y="462"/>
                  </a:lnTo>
                  <a:lnTo>
                    <a:pt x="371" y="484"/>
                  </a:lnTo>
                  <a:lnTo>
                    <a:pt x="410" y="458"/>
                  </a:lnTo>
                  <a:lnTo>
                    <a:pt x="652" y="281"/>
                  </a:lnTo>
                  <a:lnTo>
                    <a:pt x="565" y="242"/>
                  </a:lnTo>
                  <a:lnTo>
                    <a:pt x="565" y="140"/>
                  </a:lnTo>
                  <a:lnTo>
                    <a:pt x="620" y="81"/>
                  </a:lnTo>
                  <a:lnTo>
                    <a:pt x="591" y="9"/>
                  </a:lnTo>
                  <a:lnTo>
                    <a:pt x="281" y="0"/>
                  </a:lnTo>
                  <a:lnTo>
                    <a:pt x="113" y="140"/>
                  </a:lnTo>
                  <a:lnTo>
                    <a:pt x="129" y="281"/>
                  </a:lnTo>
                  <a:lnTo>
                    <a:pt x="0" y="358"/>
                  </a:lnTo>
                  <a:lnTo>
                    <a:pt x="23" y="484"/>
                  </a:lnTo>
                  <a:lnTo>
                    <a:pt x="103" y="558"/>
                  </a:lnTo>
                  <a:lnTo>
                    <a:pt x="220" y="4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67"/>
            <p:cNvSpPr>
              <a:spLocks noChangeAspect="1"/>
            </p:cNvSpPr>
            <p:nvPr/>
          </p:nvSpPr>
          <p:spPr bwMode="auto">
            <a:xfrm rot="815464">
              <a:off x="1714474" y="3130683"/>
              <a:ext cx="204790" cy="184143"/>
            </a:xfrm>
            <a:custGeom>
              <a:avLst/>
              <a:gdLst>
                <a:gd name="T0" fmla="*/ 0 w 510"/>
                <a:gd name="T1" fmla="*/ 0 h 456"/>
                <a:gd name="T2" fmla="*/ 0 w 510"/>
                <a:gd name="T3" fmla="*/ 0 h 456"/>
                <a:gd name="T4" fmla="*/ 0 w 510"/>
                <a:gd name="T5" fmla="*/ 0 h 456"/>
                <a:gd name="T6" fmla="*/ 0 w 510"/>
                <a:gd name="T7" fmla="*/ 0 h 456"/>
                <a:gd name="T8" fmla="*/ 0 w 510"/>
                <a:gd name="T9" fmla="*/ 0 h 456"/>
                <a:gd name="T10" fmla="*/ 0 w 510"/>
                <a:gd name="T11" fmla="*/ 0 h 456"/>
                <a:gd name="T12" fmla="*/ 0 w 510"/>
                <a:gd name="T13" fmla="*/ 0 h 456"/>
                <a:gd name="T14" fmla="*/ 0 w 510"/>
                <a:gd name="T15" fmla="*/ 0 h 456"/>
                <a:gd name="T16" fmla="*/ 0 w 510"/>
                <a:gd name="T17" fmla="*/ 0 h 456"/>
                <a:gd name="T18" fmla="*/ 0 w 510"/>
                <a:gd name="T19" fmla="*/ 0 h 456"/>
                <a:gd name="T20" fmla="*/ 0 w 510"/>
                <a:gd name="T21" fmla="*/ 0 h 456"/>
                <a:gd name="T22" fmla="*/ 0 w 510"/>
                <a:gd name="T23" fmla="*/ 0 h 456"/>
                <a:gd name="T24" fmla="*/ 0 w 510"/>
                <a:gd name="T25" fmla="*/ 0 h 456"/>
                <a:gd name="T26" fmla="*/ 0 w 510"/>
                <a:gd name="T27" fmla="*/ 0 h 456"/>
                <a:gd name="T28" fmla="*/ 0 w 510"/>
                <a:gd name="T29" fmla="*/ 0 h 4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0"/>
                <a:gd name="T46" fmla="*/ 0 h 456"/>
                <a:gd name="T47" fmla="*/ 510 w 510"/>
                <a:gd name="T48" fmla="*/ 456 h 4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0" h="456">
                  <a:moveTo>
                    <a:pt x="290" y="456"/>
                  </a:moveTo>
                  <a:lnTo>
                    <a:pt x="194" y="365"/>
                  </a:lnTo>
                  <a:lnTo>
                    <a:pt x="161" y="294"/>
                  </a:lnTo>
                  <a:lnTo>
                    <a:pt x="0" y="187"/>
                  </a:lnTo>
                  <a:lnTo>
                    <a:pt x="4" y="23"/>
                  </a:lnTo>
                  <a:lnTo>
                    <a:pt x="33" y="4"/>
                  </a:lnTo>
                  <a:lnTo>
                    <a:pt x="155" y="26"/>
                  </a:lnTo>
                  <a:lnTo>
                    <a:pt x="194" y="0"/>
                  </a:lnTo>
                  <a:lnTo>
                    <a:pt x="235" y="91"/>
                  </a:lnTo>
                  <a:lnTo>
                    <a:pt x="349" y="75"/>
                  </a:lnTo>
                  <a:lnTo>
                    <a:pt x="462" y="187"/>
                  </a:lnTo>
                  <a:lnTo>
                    <a:pt x="510" y="307"/>
                  </a:lnTo>
                  <a:lnTo>
                    <a:pt x="462" y="424"/>
                  </a:lnTo>
                  <a:lnTo>
                    <a:pt x="307" y="381"/>
                  </a:lnTo>
                  <a:lnTo>
                    <a:pt x="290" y="45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68"/>
            <p:cNvSpPr>
              <a:spLocks noChangeAspect="1"/>
            </p:cNvSpPr>
            <p:nvPr/>
          </p:nvSpPr>
          <p:spPr bwMode="auto">
            <a:xfrm rot="815464">
              <a:off x="1596998" y="3116397"/>
              <a:ext cx="233365" cy="230178"/>
            </a:xfrm>
            <a:custGeom>
              <a:avLst/>
              <a:gdLst>
                <a:gd name="T0" fmla="*/ 0 w 564"/>
                <a:gd name="T1" fmla="*/ 0 h 565"/>
                <a:gd name="T2" fmla="*/ 0 w 564"/>
                <a:gd name="T3" fmla="*/ 0 h 565"/>
                <a:gd name="T4" fmla="*/ 0 w 564"/>
                <a:gd name="T5" fmla="*/ 0 h 565"/>
                <a:gd name="T6" fmla="*/ 0 w 564"/>
                <a:gd name="T7" fmla="*/ 0 h 565"/>
                <a:gd name="T8" fmla="*/ 0 w 564"/>
                <a:gd name="T9" fmla="*/ 0 h 565"/>
                <a:gd name="T10" fmla="*/ 0 w 564"/>
                <a:gd name="T11" fmla="*/ 0 h 565"/>
                <a:gd name="T12" fmla="*/ 0 w 564"/>
                <a:gd name="T13" fmla="*/ 0 h 565"/>
                <a:gd name="T14" fmla="*/ 0 w 564"/>
                <a:gd name="T15" fmla="*/ 0 h 565"/>
                <a:gd name="T16" fmla="*/ 0 w 564"/>
                <a:gd name="T17" fmla="*/ 0 h 565"/>
                <a:gd name="T18" fmla="*/ 0 w 564"/>
                <a:gd name="T19" fmla="*/ 0 h 565"/>
                <a:gd name="T20" fmla="*/ 0 w 564"/>
                <a:gd name="T21" fmla="*/ 0 h 565"/>
                <a:gd name="T22" fmla="*/ 0 w 564"/>
                <a:gd name="T23" fmla="*/ 0 h 565"/>
                <a:gd name="T24" fmla="*/ 0 w 564"/>
                <a:gd name="T25" fmla="*/ 0 h 565"/>
                <a:gd name="T26" fmla="*/ 0 w 564"/>
                <a:gd name="T27" fmla="*/ 0 h 565"/>
                <a:gd name="T28" fmla="*/ 0 w 564"/>
                <a:gd name="T29" fmla="*/ 0 h 5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64"/>
                <a:gd name="T46" fmla="*/ 0 h 565"/>
                <a:gd name="T47" fmla="*/ 564 w 564"/>
                <a:gd name="T48" fmla="*/ 565 h 5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64" h="565">
                  <a:moveTo>
                    <a:pt x="55" y="401"/>
                  </a:moveTo>
                  <a:lnTo>
                    <a:pt x="225" y="543"/>
                  </a:lnTo>
                  <a:lnTo>
                    <a:pt x="233" y="565"/>
                  </a:lnTo>
                  <a:lnTo>
                    <a:pt x="477" y="471"/>
                  </a:lnTo>
                  <a:lnTo>
                    <a:pt x="564" y="433"/>
                  </a:lnTo>
                  <a:lnTo>
                    <a:pt x="468" y="342"/>
                  </a:lnTo>
                  <a:lnTo>
                    <a:pt x="435" y="271"/>
                  </a:lnTo>
                  <a:lnTo>
                    <a:pt x="274" y="164"/>
                  </a:lnTo>
                  <a:lnTo>
                    <a:pt x="278" y="0"/>
                  </a:lnTo>
                  <a:lnTo>
                    <a:pt x="161" y="77"/>
                  </a:lnTo>
                  <a:lnTo>
                    <a:pt x="81" y="3"/>
                  </a:lnTo>
                  <a:lnTo>
                    <a:pt x="0" y="123"/>
                  </a:lnTo>
                  <a:lnTo>
                    <a:pt x="91" y="238"/>
                  </a:lnTo>
                  <a:lnTo>
                    <a:pt x="81" y="342"/>
                  </a:lnTo>
                  <a:lnTo>
                    <a:pt x="55" y="40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Freeform 69"/>
            <p:cNvSpPr>
              <a:spLocks noChangeAspect="1"/>
            </p:cNvSpPr>
            <p:nvPr/>
          </p:nvSpPr>
          <p:spPr bwMode="auto">
            <a:xfrm rot="815464">
              <a:off x="1333471" y="3378324"/>
              <a:ext cx="225427" cy="231766"/>
            </a:xfrm>
            <a:custGeom>
              <a:avLst/>
              <a:gdLst>
                <a:gd name="T0" fmla="*/ 0 w 552"/>
                <a:gd name="T1" fmla="*/ 0 h 568"/>
                <a:gd name="T2" fmla="*/ 0 w 552"/>
                <a:gd name="T3" fmla="*/ 0 h 568"/>
                <a:gd name="T4" fmla="*/ 0 w 552"/>
                <a:gd name="T5" fmla="*/ 0 h 568"/>
                <a:gd name="T6" fmla="*/ 0 w 552"/>
                <a:gd name="T7" fmla="*/ 0 h 568"/>
                <a:gd name="T8" fmla="*/ 0 w 552"/>
                <a:gd name="T9" fmla="*/ 0 h 568"/>
                <a:gd name="T10" fmla="*/ 0 w 552"/>
                <a:gd name="T11" fmla="*/ 0 h 568"/>
                <a:gd name="T12" fmla="*/ 0 w 552"/>
                <a:gd name="T13" fmla="*/ 0 h 568"/>
                <a:gd name="T14" fmla="*/ 0 w 552"/>
                <a:gd name="T15" fmla="*/ 0 h 568"/>
                <a:gd name="T16" fmla="*/ 0 w 552"/>
                <a:gd name="T17" fmla="*/ 0 h 568"/>
                <a:gd name="T18" fmla="*/ 0 w 552"/>
                <a:gd name="T19" fmla="*/ 0 h 568"/>
                <a:gd name="T20" fmla="*/ 0 w 552"/>
                <a:gd name="T21" fmla="*/ 0 h 568"/>
                <a:gd name="T22" fmla="*/ 0 w 552"/>
                <a:gd name="T23" fmla="*/ 0 h 568"/>
                <a:gd name="T24" fmla="*/ 0 w 552"/>
                <a:gd name="T25" fmla="*/ 0 h 568"/>
                <a:gd name="T26" fmla="*/ 0 w 552"/>
                <a:gd name="T27" fmla="*/ 0 h 5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568"/>
                <a:gd name="T44" fmla="*/ 552 w 552"/>
                <a:gd name="T45" fmla="*/ 568 h 56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568">
                  <a:moveTo>
                    <a:pt x="136" y="0"/>
                  </a:moveTo>
                  <a:lnTo>
                    <a:pt x="36" y="123"/>
                  </a:lnTo>
                  <a:lnTo>
                    <a:pt x="94" y="219"/>
                  </a:lnTo>
                  <a:lnTo>
                    <a:pt x="0" y="291"/>
                  </a:lnTo>
                  <a:lnTo>
                    <a:pt x="19" y="381"/>
                  </a:lnTo>
                  <a:lnTo>
                    <a:pt x="197" y="556"/>
                  </a:lnTo>
                  <a:lnTo>
                    <a:pt x="271" y="568"/>
                  </a:lnTo>
                  <a:lnTo>
                    <a:pt x="367" y="488"/>
                  </a:lnTo>
                  <a:lnTo>
                    <a:pt x="422" y="494"/>
                  </a:lnTo>
                  <a:lnTo>
                    <a:pt x="552" y="100"/>
                  </a:lnTo>
                  <a:lnTo>
                    <a:pt x="422" y="68"/>
                  </a:lnTo>
                  <a:lnTo>
                    <a:pt x="352" y="90"/>
                  </a:lnTo>
                  <a:lnTo>
                    <a:pt x="303" y="35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Freeform 70"/>
            <p:cNvSpPr>
              <a:spLocks noChangeAspect="1"/>
            </p:cNvSpPr>
            <p:nvPr/>
          </p:nvSpPr>
          <p:spPr bwMode="auto">
            <a:xfrm rot="815464">
              <a:off x="1293784" y="3122746"/>
              <a:ext cx="190501" cy="195255"/>
            </a:xfrm>
            <a:custGeom>
              <a:avLst/>
              <a:gdLst>
                <a:gd name="T0" fmla="*/ 0 w 478"/>
                <a:gd name="T1" fmla="*/ 0 h 475"/>
                <a:gd name="T2" fmla="*/ 0 w 478"/>
                <a:gd name="T3" fmla="*/ 0 h 475"/>
                <a:gd name="T4" fmla="*/ 0 w 478"/>
                <a:gd name="T5" fmla="*/ 0 h 475"/>
                <a:gd name="T6" fmla="*/ 0 w 478"/>
                <a:gd name="T7" fmla="*/ 0 h 475"/>
                <a:gd name="T8" fmla="*/ 0 w 478"/>
                <a:gd name="T9" fmla="*/ 0 h 475"/>
                <a:gd name="T10" fmla="*/ 0 w 478"/>
                <a:gd name="T11" fmla="*/ 0 h 475"/>
                <a:gd name="T12" fmla="*/ 0 w 478"/>
                <a:gd name="T13" fmla="*/ 0 h 475"/>
                <a:gd name="T14" fmla="*/ 0 w 478"/>
                <a:gd name="T15" fmla="*/ 0 h 475"/>
                <a:gd name="T16" fmla="*/ 0 w 478"/>
                <a:gd name="T17" fmla="*/ 0 h 475"/>
                <a:gd name="T18" fmla="*/ 0 w 478"/>
                <a:gd name="T19" fmla="*/ 0 h 475"/>
                <a:gd name="T20" fmla="*/ 0 w 478"/>
                <a:gd name="T21" fmla="*/ 0 h 475"/>
                <a:gd name="T22" fmla="*/ 0 w 478"/>
                <a:gd name="T23" fmla="*/ 0 h 475"/>
                <a:gd name="T24" fmla="*/ 0 w 478"/>
                <a:gd name="T25" fmla="*/ 0 h 47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78"/>
                <a:gd name="T40" fmla="*/ 0 h 475"/>
                <a:gd name="T41" fmla="*/ 478 w 478"/>
                <a:gd name="T42" fmla="*/ 475 h 47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78" h="475">
                  <a:moveTo>
                    <a:pt x="352" y="403"/>
                  </a:moveTo>
                  <a:lnTo>
                    <a:pt x="391" y="329"/>
                  </a:lnTo>
                  <a:lnTo>
                    <a:pt x="478" y="201"/>
                  </a:lnTo>
                  <a:lnTo>
                    <a:pt x="397" y="0"/>
                  </a:lnTo>
                  <a:lnTo>
                    <a:pt x="229" y="55"/>
                  </a:lnTo>
                  <a:lnTo>
                    <a:pt x="132" y="0"/>
                  </a:lnTo>
                  <a:lnTo>
                    <a:pt x="0" y="78"/>
                  </a:lnTo>
                  <a:lnTo>
                    <a:pt x="36" y="174"/>
                  </a:lnTo>
                  <a:lnTo>
                    <a:pt x="107" y="271"/>
                  </a:lnTo>
                  <a:lnTo>
                    <a:pt x="155" y="420"/>
                  </a:lnTo>
                  <a:lnTo>
                    <a:pt x="204" y="475"/>
                  </a:lnTo>
                  <a:lnTo>
                    <a:pt x="252" y="388"/>
                  </a:lnTo>
                  <a:lnTo>
                    <a:pt x="352" y="4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Freeform 71"/>
            <p:cNvSpPr>
              <a:spLocks noChangeAspect="1"/>
            </p:cNvSpPr>
            <p:nvPr/>
          </p:nvSpPr>
          <p:spPr bwMode="auto">
            <a:xfrm rot="815464">
              <a:off x="1250921" y="2983052"/>
              <a:ext cx="236540" cy="161919"/>
            </a:xfrm>
            <a:custGeom>
              <a:avLst/>
              <a:gdLst>
                <a:gd name="T0" fmla="*/ 0 w 581"/>
                <a:gd name="T1" fmla="*/ 0 h 400"/>
                <a:gd name="T2" fmla="*/ 0 w 581"/>
                <a:gd name="T3" fmla="*/ 0 h 400"/>
                <a:gd name="T4" fmla="*/ 0 w 581"/>
                <a:gd name="T5" fmla="*/ 0 h 400"/>
                <a:gd name="T6" fmla="*/ 0 w 581"/>
                <a:gd name="T7" fmla="*/ 0 h 400"/>
                <a:gd name="T8" fmla="*/ 0 w 581"/>
                <a:gd name="T9" fmla="*/ 0 h 400"/>
                <a:gd name="T10" fmla="*/ 0 w 581"/>
                <a:gd name="T11" fmla="*/ 0 h 400"/>
                <a:gd name="T12" fmla="*/ 0 w 581"/>
                <a:gd name="T13" fmla="*/ 0 h 400"/>
                <a:gd name="T14" fmla="*/ 0 w 581"/>
                <a:gd name="T15" fmla="*/ 0 h 400"/>
                <a:gd name="T16" fmla="*/ 0 w 581"/>
                <a:gd name="T17" fmla="*/ 0 h 400"/>
                <a:gd name="T18" fmla="*/ 0 w 581"/>
                <a:gd name="T19" fmla="*/ 0 h 400"/>
                <a:gd name="T20" fmla="*/ 0 w 581"/>
                <a:gd name="T21" fmla="*/ 0 h 400"/>
                <a:gd name="T22" fmla="*/ 0 w 581"/>
                <a:gd name="T23" fmla="*/ 0 h 400"/>
                <a:gd name="T24" fmla="*/ 0 w 581"/>
                <a:gd name="T25" fmla="*/ 0 h 400"/>
                <a:gd name="T26" fmla="*/ 0 w 581"/>
                <a:gd name="T27" fmla="*/ 0 h 4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81"/>
                <a:gd name="T43" fmla="*/ 0 h 400"/>
                <a:gd name="T44" fmla="*/ 581 w 581"/>
                <a:gd name="T45" fmla="*/ 400 h 40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81" h="400">
                  <a:moveTo>
                    <a:pt x="59" y="377"/>
                  </a:moveTo>
                  <a:lnTo>
                    <a:pt x="0" y="265"/>
                  </a:lnTo>
                  <a:lnTo>
                    <a:pt x="65" y="216"/>
                  </a:lnTo>
                  <a:lnTo>
                    <a:pt x="19" y="55"/>
                  </a:lnTo>
                  <a:lnTo>
                    <a:pt x="81" y="0"/>
                  </a:lnTo>
                  <a:lnTo>
                    <a:pt x="178" y="64"/>
                  </a:lnTo>
                  <a:lnTo>
                    <a:pt x="468" y="45"/>
                  </a:lnTo>
                  <a:lnTo>
                    <a:pt x="500" y="103"/>
                  </a:lnTo>
                  <a:lnTo>
                    <a:pt x="581" y="161"/>
                  </a:lnTo>
                  <a:lnTo>
                    <a:pt x="581" y="322"/>
                  </a:lnTo>
                  <a:lnTo>
                    <a:pt x="413" y="377"/>
                  </a:lnTo>
                  <a:lnTo>
                    <a:pt x="316" y="322"/>
                  </a:lnTo>
                  <a:lnTo>
                    <a:pt x="184" y="400"/>
                  </a:lnTo>
                  <a:lnTo>
                    <a:pt x="59" y="3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72"/>
            <p:cNvSpPr>
              <a:spLocks noChangeAspect="1"/>
            </p:cNvSpPr>
            <p:nvPr/>
          </p:nvSpPr>
          <p:spPr bwMode="auto">
            <a:xfrm rot="815464">
              <a:off x="1435072" y="2946540"/>
              <a:ext cx="225427" cy="296852"/>
            </a:xfrm>
            <a:custGeom>
              <a:avLst/>
              <a:gdLst>
                <a:gd name="T0" fmla="*/ 0 w 559"/>
                <a:gd name="T1" fmla="*/ 0 h 710"/>
                <a:gd name="T2" fmla="*/ 0 w 559"/>
                <a:gd name="T3" fmla="*/ 0 h 710"/>
                <a:gd name="T4" fmla="*/ 0 w 559"/>
                <a:gd name="T5" fmla="*/ 0 h 710"/>
                <a:gd name="T6" fmla="*/ 0 w 559"/>
                <a:gd name="T7" fmla="*/ 0 h 710"/>
                <a:gd name="T8" fmla="*/ 0 w 559"/>
                <a:gd name="T9" fmla="*/ 0 h 710"/>
                <a:gd name="T10" fmla="*/ 0 w 559"/>
                <a:gd name="T11" fmla="*/ 0 h 710"/>
                <a:gd name="T12" fmla="*/ 0 w 559"/>
                <a:gd name="T13" fmla="*/ 0 h 710"/>
                <a:gd name="T14" fmla="*/ 0 w 559"/>
                <a:gd name="T15" fmla="*/ 0 h 710"/>
                <a:gd name="T16" fmla="*/ 0 w 559"/>
                <a:gd name="T17" fmla="*/ 0 h 710"/>
                <a:gd name="T18" fmla="*/ 0 w 559"/>
                <a:gd name="T19" fmla="*/ 0 h 710"/>
                <a:gd name="T20" fmla="*/ 0 w 559"/>
                <a:gd name="T21" fmla="*/ 0 h 710"/>
                <a:gd name="T22" fmla="*/ 0 w 559"/>
                <a:gd name="T23" fmla="*/ 0 h 710"/>
                <a:gd name="T24" fmla="*/ 0 w 559"/>
                <a:gd name="T25" fmla="*/ 0 h 710"/>
                <a:gd name="T26" fmla="*/ 0 w 559"/>
                <a:gd name="T27" fmla="*/ 0 h 710"/>
                <a:gd name="T28" fmla="*/ 0 w 559"/>
                <a:gd name="T29" fmla="*/ 0 h 710"/>
                <a:gd name="T30" fmla="*/ 0 w 559"/>
                <a:gd name="T31" fmla="*/ 0 h 710"/>
                <a:gd name="T32" fmla="*/ 0 w 559"/>
                <a:gd name="T33" fmla="*/ 0 h 710"/>
                <a:gd name="T34" fmla="*/ 0 w 559"/>
                <a:gd name="T35" fmla="*/ 0 h 71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59"/>
                <a:gd name="T55" fmla="*/ 0 h 710"/>
                <a:gd name="T56" fmla="*/ 559 w 559"/>
                <a:gd name="T57" fmla="*/ 710 h 71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59" h="710">
                  <a:moveTo>
                    <a:pt x="210" y="710"/>
                  </a:moveTo>
                  <a:lnTo>
                    <a:pt x="523" y="704"/>
                  </a:lnTo>
                  <a:lnTo>
                    <a:pt x="549" y="645"/>
                  </a:lnTo>
                  <a:lnTo>
                    <a:pt x="559" y="541"/>
                  </a:lnTo>
                  <a:lnTo>
                    <a:pt x="468" y="426"/>
                  </a:lnTo>
                  <a:lnTo>
                    <a:pt x="549" y="306"/>
                  </a:lnTo>
                  <a:lnTo>
                    <a:pt x="526" y="180"/>
                  </a:lnTo>
                  <a:lnTo>
                    <a:pt x="445" y="113"/>
                  </a:lnTo>
                  <a:lnTo>
                    <a:pt x="355" y="113"/>
                  </a:lnTo>
                  <a:lnTo>
                    <a:pt x="194" y="0"/>
                  </a:lnTo>
                  <a:lnTo>
                    <a:pt x="113" y="49"/>
                  </a:lnTo>
                  <a:lnTo>
                    <a:pt x="74" y="71"/>
                  </a:lnTo>
                  <a:lnTo>
                    <a:pt x="0" y="155"/>
                  </a:lnTo>
                  <a:lnTo>
                    <a:pt x="16" y="232"/>
                  </a:lnTo>
                  <a:lnTo>
                    <a:pt x="48" y="290"/>
                  </a:lnTo>
                  <a:lnTo>
                    <a:pt x="129" y="348"/>
                  </a:lnTo>
                  <a:lnTo>
                    <a:pt x="129" y="509"/>
                  </a:lnTo>
                  <a:lnTo>
                    <a:pt x="210" y="71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73"/>
            <p:cNvSpPr>
              <a:spLocks noChangeAspect="1"/>
            </p:cNvSpPr>
            <p:nvPr/>
          </p:nvSpPr>
          <p:spPr bwMode="auto">
            <a:xfrm rot="815464">
              <a:off x="1152495" y="3116397"/>
              <a:ext cx="198440" cy="215892"/>
            </a:xfrm>
            <a:custGeom>
              <a:avLst/>
              <a:gdLst>
                <a:gd name="T0" fmla="*/ 0 w 473"/>
                <a:gd name="T1" fmla="*/ 0 h 526"/>
                <a:gd name="T2" fmla="*/ 0 w 473"/>
                <a:gd name="T3" fmla="*/ 0 h 526"/>
                <a:gd name="T4" fmla="*/ 0 w 473"/>
                <a:gd name="T5" fmla="*/ 0 h 526"/>
                <a:gd name="T6" fmla="*/ 0 w 473"/>
                <a:gd name="T7" fmla="*/ 0 h 526"/>
                <a:gd name="T8" fmla="*/ 0 w 473"/>
                <a:gd name="T9" fmla="*/ 0 h 526"/>
                <a:gd name="T10" fmla="*/ 0 w 473"/>
                <a:gd name="T11" fmla="*/ 0 h 526"/>
                <a:gd name="T12" fmla="*/ 0 w 473"/>
                <a:gd name="T13" fmla="*/ 0 h 526"/>
                <a:gd name="T14" fmla="*/ 0 w 473"/>
                <a:gd name="T15" fmla="*/ 0 h 526"/>
                <a:gd name="T16" fmla="*/ 0 w 473"/>
                <a:gd name="T17" fmla="*/ 0 h 526"/>
                <a:gd name="T18" fmla="*/ 0 w 473"/>
                <a:gd name="T19" fmla="*/ 0 h 526"/>
                <a:gd name="T20" fmla="*/ 0 w 473"/>
                <a:gd name="T21" fmla="*/ 0 h 526"/>
                <a:gd name="T22" fmla="*/ 0 w 473"/>
                <a:gd name="T23" fmla="*/ 0 h 526"/>
                <a:gd name="T24" fmla="*/ 0 w 473"/>
                <a:gd name="T25" fmla="*/ 0 h 526"/>
                <a:gd name="T26" fmla="*/ 0 w 473"/>
                <a:gd name="T27" fmla="*/ 0 h 52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73"/>
                <a:gd name="T43" fmla="*/ 0 h 526"/>
                <a:gd name="T44" fmla="*/ 473 w 473"/>
                <a:gd name="T45" fmla="*/ 526 h 52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73" h="526">
                  <a:moveTo>
                    <a:pt x="318" y="23"/>
                  </a:moveTo>
                  <a:lnTo>
                    <a:pt x="354" y="119"/>
                  </a:lnTo>
                  <a:lnTo>
                    <a:pt x="425" y="216"/>
                  </a:lnTo>
                  <a:lnTo>
                    <a:pt x="473" y="365"/>
                  </a:lnTo>
                  <a:lnTo>
                    <a:pt x="338" y="452"/>
                  </a:lnTo>
                  <a:lnTo>
                    <a:pt x="344" y="500"/>
                  </a:lnTo>
                  <a:lnTo>
                    <a:pt x="257" y="526"/>
                  </a:lnTo>
                  <a:lnTo>
                    <a:pt x="167" y="484"/>
                  </a:lnTo>
                  <a:lnTo>
                    <a:pt x="183" y="346"/>
                  </a:lnTo>
                  <a:lnTo>
                    <a:pt x="87" y="307"/>
                  </a:lnTo>
                  <a:lnTo>
                    <a:pt x="0" y="168"/>
                  </a:lnTo>
                  <a:lnTo>
                    <a:pt x="64" y="49"/>
                  </a:lnTo>
                  <a:lnTo>
                    <a:pt x="193" y="0"/>
                  </a:lnTo>
                  <a:lnTo>
                    <a:pt x="318" y="2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74"/>
            <p:cNvSpPr>
              <a:spLocks noChangeAspect="1"/>
            </p:cNvSpPr>
            <p:nvPr/>
          </p:nvSpPr>
          <p:spPr bwMode="auto">
            <a:xfrm rot="815464">
              <a:off x="1227108" y="3275141"/>
              <a:ext cx="211139" cy="204779"/>
            </a:xfrm>
            <a:custGeom>
              <a:avLst/>
              <a:gdLst>
                <a:gd name="T0" fmla="*/ 0 w 517"/>
                <a:gd name="T1" fmla="*/ 0 h 500"/>
                <a:gd name="T2" fmla="*/ 0 w 517"/>
                <a:gd name="T3" fmla="*/ 0 h 500"/>
                <a:gd name="T4" fmla="*/ 0 w 517"/>
                <a:gd name="T5" fmla="*/ 0 h 500"/>
                <a:gd name="T6" fmla="*/ 0 w 517"/>
                <a:gd name="T7" fmla="*/ 0 h 500"/>
                <a:gd name="T8" fmla="*/ 0 w 517"/>
                <a:gd name="T9" fmla="*/ 0 h 500"/>
                <a:gd name="T10" fmla="*/ 0 w 517"/>
                <a:gd name="T11" fmla="*/ 0 h 500"/>
                <a:gd name="T12" fmla="*/ 0 w 517"/>
                <a:gd name="T13" fmla="*/ 0 h 500"/>
                <a:gd name="T14" fmla="*/ 0 w 517"/>
                <a:gd name="T15" fmla="*/ 0 h 500"/>
                <a:gd name="T16" fmla="*/ 0 w 517"/>
                <a:gd name="T17" fmla="*/ 0 h 500"/>
                <a:gd name="T18" fmla="*/ 0 w 517"/>
                <a:gd name="T19" fmla="*/ 0 h 500"/>
                <a:gd name="T20" fmla="*/ 0 w 517"/>
                <a:gd name="T21" fmla="*/ 0 h 500"/>
                <a:gd name="T22" fmla="*/ 0 w 517"/>
                <a:gd name="T23" fmla="*/ 0 h 500"/>
                <a:gd name="T24" fmla="*/ 0 w 517"/>
                <a:gd name="T25" fmla="*/ 0 h 500"/>
                <a:gd name="T26" fmla="*/ 0 w 517"/>
                <a:gd name="T27" fmla="*/ 0 h 500"/>
                <a:gd name="T28" fmla="*/ 0 w 517"/>
                <a:gd name="T29" fmla="*/ 0 h 500"/>
                <a:gd name="T30" fmla="*/ 0 w 517"/>
                <a:gd name="T31" fmla="*/ 0 h 500"/>
                <a:gd name="T32" fmla="*/ 0 w 517"/>
                <a:gd name="T33" fmla="*/ 0 h 500"/>
                <a:gd name="T34" fmla="*/ 0 w 517"/>
                <a:gd name="T35" fmla="*/ 0 h 500"/>
                <a:gd name="T36" fmla="*/ 0 w 517"/>
                <a:gd name="T37" fmla="*/ 0 h 500"/>
                <a:gd name="T38" fmla="*/ 0 w 517"/>
                <a:gd name="T39" fmla="*/ 0 h 500"/>
                <a:gd name="T40" fmla="*/ 0 w 517"/>
                <a:gd name="T41" fmla="*/ 0 h 500"/>
                <a:gd name="T42" fmla="*/ 0 w 517"/>
                <a:gd name="T43" fmla="*/ 0 h 500"/>
                <a:gd name="T44" fmla="*/ 0 w 517"/>
                <a:gd name="T45" fmla="*/ 0 h 500"/>
                <a:gd name="T46" fmla="*/ 0 w 517"/>
                <a:gd name="T47" fmla="*/ 0 h 500"/>
                <a:gd name="T48" fmla="*/ 0 w 517"/>
                <a:gd name="T49" fmla="*/ 0 h 50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17"/>
                <a:gd name="T76" fmla="*/ 0 h 500"/>
                <a:gd name="T77" fmla="*/ 517 w 517"/>
                <a:gd name="T78" fmla="*/ 500 h 50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17" h="500">
                  <a:moveTo>
                    <a:pt x="326" y="481"/>
                  </a:moveTo>
                  <a:lnTo>
                    <a:pt x="307" y="500"/>
                  </a:lnTo>
                  <a:lnTo>
                    <a:pt x="161" y="329"/>
                  </a:lnTo>
                  <a:lnTo>
                    <a:pt x="155" y="326"/>
                  </a:lnTo>
                  <a:lnTo>
                    <a:pt x="141" y="318"/>
                  </a:lnTo>
                  <a:lnTo>
                    <a:pt x="120" y="308"/>
                  </a:lnTo>
                  <a:lnTo>
                    <a:pt x="93" y="296"/>
                  </a:lnTo>
                  <a:lnTo>
                    <a:pt x="67" y="283"/>
                  </a:lnTo>
                  <a:lnTo>
                    <a:pt x="42" y="272"/>
                  </a:lnTo>
                  <a:lnTo>
                    <a:pt x="21" y="262"/>
                  </a:lnTo>
                  <a:lnTo>
                    <a:pt x="6" y="258"/>
                  </a:lnTo>
                  <a:lnTo>
                    <a:pt x="4" y="254"/>
                  </a:lnTo>
                  <a:lnTo>
                    <a:pt x="0" y="193"/>
                  </a:lnTo>
                  <a:lnTo>
                    <a:pt x="87" y="167"/>
                  </a:lnTo>
                  <a:lnTo>
                    <a:pt x="81" y="119"/>
                  </a:lnTo>
                  <a:lnTo>
                    <a:pt x="216" y="32"/>
                  </a:lnTo>
                  <a:lnTo>
                    <a:pt x="265" y="87"/>
                  </a:lnTo>
                  <a:lnTo>
                    <a:pt x="313" y="0"/>
                  </a:lnTo>
                  <a:lnTo>
                    <a:pt x="413" y="15"/>
                  </a:lnTo>
                  <a:lnTo>
                    <a:pt x="426" y="87"/>
                  </a:lnTo>
                  <a:lnTo>
                    <a:pt x="517" y="119"/>
                  </a:lnTo>
                  <a:lnTo>
                    <a:pt x="462" y="190"/>
                  </a:lnTo>
                  <a:lnTo>
                    <a:pt x="362" y="313"/>
                  </a:lnTo>
                  <a:lnTo>
                    <a:pt x="420" y="409"/>
                  </a:lnTo>
                  <a:lnTo>
                    <a:pt x="326" y="4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Freeform 75"/>
            <p:cNvSpPr>
              <a:spLocks noChangeAspect="1"/>
            </p:cNvSpPr>
            <p:nvPr/>
          </p:nvSpPr>
          <p:spPr bwMode="auto">
            <a:xfrm rot="815464">
              <a:off x="996919" y="3151320"/>
              <a:ext cx="250827" cy="222242"/>
            </a:xfrm>
            <a:custGeom>
              <a:avLst/>
              <a:gdLst>
                <a:gd name="T0" fmla="*/ 0 w 619"/>
                <a:gd name="T1" fmla="*/ 0 h 542"/>
                <a:gd name="T2" fmla="*/ 0 w 619"/>
                <a:gd name="T3" fmla="*/ 0 h 542"/>
                <a:gd name="T4" fmla="*/ 0 w 619"/>
                <a:gd name="T5" fmla="*/ 0 h 542"/>
                <a:gd name="T6" fmla="*/ 0 w 619"/>
                <a:gd name="T7" fmla="*/ 0 h 542"/>
                <a:gd name="T8" fmla="*/ 0 w 619"/>
                <a:gd name="T9" fmla="*/ 0 h 542"/>
                <a:gd name="T10" fmla="*/ 0 w 619"/>
                <a:gd name="T11" fmla="*/ 0 h 542"/>
                <a:gd name="T12" fmla="*/ 0 w 619"/>
                <a:gd name="T13" fmla="*/ 0 h 542"/>
                <a:gd name="T14" fmla="*/ 0 w 619"/>
                <a:gd name="T15" fmla="*/ 0 h 542"/>
                <a:gd name="T16" fmla="*/ 0 w 619"/>
                <a:gd name="T17" fmla="*/ 0 h 542"/>
                <a:gd name="T18" fmla="*/ 0 w 619"/>
                <a:gd name="T19" fmla="*/ 0 h 542"/>
                <a:gd name="T20" fmla="*/ 0 w 619"/>
                <a:gd name="T21" fmla="*/ 0 h 542"/>
                <a:gd name="T22" fmla="*/ 0 w 619"/>
                <a:gd name="T23" fmla="*/ 0 h 542"/>
                <a:gd name="T24" fmla="*/ 0 w 619"/>
                <a:gd name="T25" fmla="*/ 0 h 542"/>
                <a:gd name="T26" fmla="*/ 0 w 619"/>
                <a:gd name="T27" fmla="*/ 0 h 542"/>
                <a:gd name="T28" fmla="*/ 0 w 619"/>
                <a:gd name="T29" fmla="*/ 0 h 542"/>
                <a:gd name="T30" fmla="*/ 0 w 619"/>
                <a:gd name="T31" fmla="*/ 0 h 54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19"/>
                <a:gd name="T49" fmla="*/ 0 h 542"/>
                <a:gd name="T50" fmla="*/ 619 w 619"/>
                <a:gd name="T51" fmla="*/ 542 h 54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19" h="542">
                  <a:moveTo>
                    <a:pt x="539" y="542"/>
                  </a:moveTo>
                  <a:lnTo>
                    <a:pt x="619" y="500"/>
                  </a:lnTo>
                  <a:lnTo>
                    <a:pt x="617" y="419"/>
                  </a:lnTo>
                  <a:lnTo>
                    <a:pt x="613" y="358"/>
                  </a:lnTo>
                  <a:lnTo>
                    <a:pt x="523" y="316"/>
                  </a:lnTo>
                  <a:lnTo>
                    <a:pt x="539" y="178"/>
                  </a:lnTo>
                  <a:lnTo>
                    <a:pt x="443" y="139"/>
                  </a:lnTo>
                  <a:lnTo>
                    <a:pt x="356" y="0"/>
                  </a:lnTo>
                  <a:lnTo>
                    <a:pt x="216" y="27"/>
                  </a:lnTo>
                  <a:lnTo>
                    <a:pt x="129" y="0"/>
                  </a:lnTo>
                  <a:lnTo>
                    <a:pt x="0" y="68"/>
                  </a:lnTo>
                  <a:lnTo>
                    <a:pt x="97" y="197"/>
                  </a:lnTo>
                  <a:lnTo>
                    <a:pt x="72" y="265"/>
                  </a:lnTo>
                  <a:lnTo>
                    <a:pt x="307" y="413"/>
                  </a:lnTo>
                  <a:lnTo>
                    <a:pt x="443" y="430"/>
                  </a:lnTo>
                  <a:lnTo>
                    <a:pt x="539" y="54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76"/>
            <p:cNvSpPr>
              <a:spLocks noChangeAspect="1"/>
            </p:cNvSpPr>
            <p:nvPr/>
          </p:nvSpPr>
          <p:spPr bwMode="auto">
            <a:xfrm rot="815464">
              <a:off x="1092169" y="3364037"/>
              <a:ext cx="314327" cy="312725"/>
            </a:xfrm>
            <a:custGeom>
              <a:avLst/>
              <a:gdLst>
                <a:gd name="T0" fmla="*/ 0 w 758"/>
                <a:gd name="T1" fmla="*/ 0 h 772"/>
                <a:gd name="T2" fmla="*/ 0 w 758"/>
                <a:gd name="T3" fmla="*/ 0 h 772"/>
                <a:gd name="T4" fmla="*/ 0 w 758"/>
                <a:gd name="T5" fmla="*/ 0 h 772"/>
                <a:gd name="T6" fmla="*/ 0 w 758"/>
                <a:gd name="T7" fmla="*/ 0 h 772"/>
                <a:gd name="T8" fmla="*/ 0 w 758"/>
                <a:gd name="T9" fmla="*/ 0 h 772"/>
                <a:gd name="T10" fmla="*/ 0 w 758"/>
                <a:gd name="T11" fmla="*/ 0 h 772"/>
                <a:gd name="T12" fmla="*/ 0 w 758"/>
                <a:gd name="T13" fmla="*/ 0 h 772"/>
                <a:gd name="T14" fmla="*/ 0 w 758"/>
                <a:gd name="T15" fmla="*/ 0 h 772"/>
                <a:gd name="T16" fmla="*/ 0 w 758"/>
                <a:gd name="T17" fmla="*/ 0 h 772"/>
                <a:gd name="T18" fmla="*/ 0 w 758"/>
                <a:gd name="T19" fmla="*/ 0 h 772"/>
                <a:gd name="T20" fmla="*/ 0 w 758"/>
                <a:gd name="T21" fmla="*/ 0 h 772"/>
                <a:gd name="T22" fmla="*/ 0 w 758"/>
                <a:gd name="T23" fmla="*/ 0 h 772"/>
                <a:gd name="T24" fmla="*/ 0 w 758"/>
                <a:gd name="T25" fmla="*/ 0 h 772"/>
                <a:gd name="T26" fmla="*/ 0 w 758"/>
                <a:gd name="T27" fmla="*/ 0 h 772"/>
                <a:gd name="T28" fmla="*/ 0 w 758"/>
                <a:gd name="T29" fmla="*/ 0 h 772"/>
                <a:gd name="T30" fmla="*/ 0 w 758"/>
                <a:gd name="T31" fmla="*/ 0 h 772"/>
                <a:gd name="T32" fmla="*/ 0 w 758"/>
                <a:gd name="T33" fmla="*/ 0 h 772"/>
                <a:gd name="T34" fmla="*/ 0 w 758"/>
                <a:gd name="T35" fmla="*/ 0 h 772"/>
                <a:gd name="T36" fmla="*/ 0 w 758"/>
                <a:gd name="T37" fmla="*/ 0 h 772"/>
                <a:gd name="T38" fmla="*/ 0 w 758"/>
                <a:gd name="T39" fmla="*/ 0 h 772"/>
                <a:gd name="T40" fmla="*/ 0 w 758"/>
                <a:gd name="T41" fmla="*/ 0 h 772"/>
                <a:gd name="T42" fmla="*/ 0 w 758"/>
                <a:gd name="T43" fmla="*/ 0 h 772"/>
                <a:gd name="T44" fmla="*/ 0 w 758"/>
                <a:gd name="T45" fmla="*/ 0 h 772"/>
                <a:gd name="T46" fmla="*/ 0 w 758"/>
                <a:gd name="T47" fmla="*/ 0 h 772"/>
                <a:gd name="T48" fmla="*/ 0 w 758"/>
                <a:gd name="T49" fmla="*/ 0 h 772"/>
                <a:gd name="T50" fmla="*/ 0 w 758"/>
                <a:gd name="T51" fmla="*/ 0 h 772"/>
                <a:gd name="T52" fmla="*/ 0 w 758"/>
                <a:gd name="T53" fmla="*/ 0 h 772"/>
                <a:gd name="T54" fmla="*/ 0 w 758"/>
                <a:gd name="T55" fmla="*/ 0 h 772"/>
                <a:gd name="T56" fmla="*/ 0 w 758"/>
                <a:gd name="T57" fmla="*/ 0 h 772"/>
                <a:gd name="T58" fmla="*/ 0 w 758"/>
                <a:gd name="T59" fmla="*/ 0 h 77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58"/>
                <a:gd name="T91" fmla="*/ 0 h 772"/>
                <a:gd name="T92" fmla="*/ 758 w 758"/>
                <a:gd name="T93" fmla="*/ 772 h 77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58" h="772">
                  <a:moveTo>
                    <a:pt x="239" y="0"/>
                  </a:moveTo>
                  <a:lnTo>
                    <a:pt x="241" y="81"/>
                  </a:lnTo>
                  <a:lnTo>
                    <a:pt x="161" y="123"/>
                  </a:lnTo>
                  <a:lnTo>
                    <a:pt x="171" y="132"/>
                  </a:lnTo>
                  <a:lnTo>
                    <a:pt x="139" y="375"/>
                  </a:lnTo>
                  <a:lnTo>
                    <a:pt x="0" y="524"/>
                  </a:lnTo>
                  <a:lnTo>
                    <a:pt x="74" y="681"/>
                  </a:lnTo>
                  <a:lnTo>
                    <a:pt x="145" y="675"/>
                  </a:lnTo>
                  <a:lnTo>
                    <a:pt x="226" y="772"/>
                  </a:lnTo>
                  <a:lnTo>
                    <a:pt x="364" y="730"/>
                  </a:lnTo>
                  <a:lnTo>
                    <a:pt x="428" y="672"/>
                  </a:lnTo>
                  <a:lnTo>
                    <a:pt x="413" y="575"/>
                  </a:lnTo>
                  <a:lnTo>
                    <a:pt x="597" y="552"/>
                  </a:lnTo>
                  <a:lnTo>
                    <a:pt x="655" y="623"/>
                  </a:lnTo>
                  <a:lnTo>
                    <a:pt x="742" y="640"/>
                  </a:lnTo>
                  <a:lnTo>
                    <a:pt x="752" y="640"/>
                  </a:lnTo>
                  <a:lnTo>
                    <a:pt x="758" y="492"/>
                  </a:lnTo>
                  <a:lnTo>
                    <a:pt x="580" y="317"/>
                  </a:lnTo>
                  <a:lnTo>
                    <a:pt x="561" y="227"/>
                  </a:lnTo>
                  <a:lnTo>
                    <a:pt x="542" y="246"/>
                  </a:lnTo>
                  <a:lnTo>
                    <a:pt x="396" y="75"/>
                  </a:lnTo>
                  <a:lnTo>
                    <a:pt x="390" y="72"/>
                  </a:lnTo>
                  <a:lnTo>
                    <a:pt x="376" y="64"/>
                  </a:lnTo>
                  <a:lnTo>
                    <a:pt x="355" y="54"/>
                  </a:lnTo>
                  <a:lnTo>
                    <a:pt x="328" y="42"/>
                  </a:lnTo>
                  <a:lnTo>
                    <a:pt x="302" y="29"/>
                  </a:lnTo>
                  <a:lnTo>
                    <a:pt x="277" y="18"/>
                  </a:lnTo>
                  <a:lnTo>
                    <a:pt x="256" y="8"/>
                  </a:lnTo>
                  <a:lnTo>
                    <a:pt x="241" y="4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Freeform 77"/>
            <p:cNvSpPr>
              <a:spLocks noChangeAspect="1"/>
            </p:cNvSpPr>
            <p:nvPr/>
          </p:nvSpPr>
          <p:spPr bwMode="auto">
            <a:xfrm rot="815464">
              <a:off x="771492" y="3578341"/>
              <a:ext cx="415928" cy="455596"/>
            </a:xfrm>
            <a:custGeom>
              <a:avLst/>
              <a:gdLst>
                <a:gd name="T0" fmla="*/ 0 w 1026"/>
                <a:gd name="T1" fmla="*/ 0 h 1104"/>
                <a:gd name="T2" fmla="*/ 0 w 1026"/>
                <a:gd name="T3" fmla="*/ 0 h 1104"/>
                <a:gd name="T4" fmla="*/ 0 w 1026"/>
                <a:gd name="T5" fmla="*/ 0 h 1104"/>
                <a:gd name="T6" fmla="*/ 0 w 1026"/>
                <a:gd name="T7" fmla="*/ 0 h 1104"/>
                <a:gd name="T8" fmla="*/ 0 w 1026"/>
                <a:gd name="T9" fmla="*/ 0 h 1104"/>
                <a:gd name="T10" fmla="*/ 0 w 1026"/>
                <a:gd name="T11" fmla="*/ 0 h 1104"/>
                <a:gd name="T12" fmla="*/ 0 w 1026"/>
                <a:gd name="T13" fmla="*/ 0 h 1104"/>
                <a:gd name="T14" fmla="*/ 0 w 1026"/>
                <a:gd name="T15" fmla="*/ 0 h 1104"/>
                <a:gd name="T16" fmla="*/ 0 w 1026"/>
                <a:gd name="T17" fmla="*/ 0 h 1104"/>
                <a:gd name="T18" fmla="*/ 0 w 1026"/>
                <a:gd name="T19" fmla="*/ 0 h 1104"/>
                <a:gd name="T20" fmla="*/ 0 w 1026"/>
                <a:gd name="T21" fmla="*/ 0 h 1104"/>
                <a:gd name="T22" fmla="*/ 0 w 1026"/>
                <a:gd name="T23" fmla="*/ 0 h 1104"/>
                <a:gd name="T24" fmla="*/ 0 w 1026"/>
                <a:gd name="T25" fmla="*/ 0 h 1104"/>
                <a:gd name="T26" fmla="*/ 0 w 1026"/>
                <a:gd name="T27" fmla="*/ 0 h 1104"/>
                <a:gd name="T28" fmla="*/ 0 w 1026"/>
                <a:gd name="T29" fmla="*/ 0 h 1104"/>
                <a:gd name="T30" fmla="*/ 0 w 1026"/>
                <a:gd name="T31" fmla="*/ 0 h 1104"/>
                <a:gd name="T32" fmla="*/ 0 w 1026"/>
                <a:gd name="T33" fmla="*/ 0 h 1104"/>
                <a:gd name="T34" fmla="*/ 0 w 1026"/>
                <a:gd name="T35" fmla="*/ 0 h 1104"/>
                <a:gd name="T36" fmla="*/ 0 w 1026"/>
                <a:gd name="T37" fmla="*/ 0 h 1104"/>
                <a:gd name="T38" fmla="*/ 0 w 1026"/>
                <a:gd name="T39" fmla="*/ 0 h 1104"/>
                <a:gd name="T40" fmla="*/ 0 w 1026"/>
                <a:gd name="T41" fmla="*/ 0 h 1104"/>
                <a:gd name="T42" fmla="*/ 0 w 1026"/>
                <a:gd name="T43" fmla="*/ 0 h 1104"/>
                <a:gd name="T44" fmla="*/ 0 w 1026"/>
                <a:gd name="T45" fmla="*/ 0 h 1104"/>
                <a:gd name="T46" fmla="*/ 0 w 1026"/>
                <a:gd name="T47" fmla="*/ 0 h 1104"/>
                <a:gd name="T48" fmla="*/ 0 w 1026"/>
                <a:gd name="T49" fmla="*/ 0 h 1104"/>
                <a:gd name="T50" fmla="*/ 0 w 1026"/>
                <a:gd name="T51" fmla="*/ 0 h 1104"/>
                <a:gd name="T52" fmla="*/ 0 w 1026"/>
                <a:gd name="T53" fmla="*/ 0 h 1104"/>
                <a:gd name="T54" fmla="*/ 0 w 1026"/>
                <a:gd name="T55" fmla="*/ 0 h 1104"/>
                <a:gd name="T56" fmla="*/ 0 w 1026"/>
                <a:gd name="T57" fmla="*/ 0 h 1104"/>
                <a:gd name="T58" fmla="*/ 0 w 1026"/>
                <a:gd name="T59" fmla="*/ 0 h 1104"/>
                <a:gd name="T60" fmla="*/ 0 w 1026"/>
                <a:gd name="T61" fmla="*/ 0 h 1104"/>
                <a:gd name="T62" fmla="*/ 0 w 1026"/>
                <a:gd name="T63" fmla="*/ 0 h 1104"/>
                <a:gd name="T64" fmla="*/ 0 w 1026"/>
                <a:gd name="T65" fmla="*/ 0 h 1104"/>
                <a:gd name="T66" fmla="*/ 0 w 1026"/>
                <a:gd name="T67" fmla="*/ 0 h 1104"/>
                <a:gd name="T68" fmla="*/ 0 w 1026"/>
                <a:gd name="T69" fmla="*/ 0 h 1104"/>
                <a:gd name="T70" fmla="*/ 0 w 1026"/>
                <a:gd name="T71" fmla="*/ 0 h 1104"/>
                <a:gd name="T72" fmla="*/ 0 w 1026"/>
                <a:gd name="T73" fmla="*/ 0 h 1104"/>
                <a:gd name="T74" fmla="*/ 0 w 1026"/>
                <a:gd name="T75" fmla="*/ 0 h 1104"/>
                <a:gd name="T76" fmla="*/ 0 w 1026"/>
                <a:gd name="T77" fmla="*/ 0 h 1104"/>
                <a:gd name="T78" fmla="*/ 0 w 1026"/>
                <a:gd name="T79" fmla="*/ 0 h 1104"/>
                <a:gd name="T80" fmla="*/ 0 w 1026"/>
                <a:gd name="T81" fmla="*/ 0 h 1104"/>
                <a:gd name="T82" fmla="*/ 0 w 1026"/>
                <a:gd name="T83" fmla="*/ 0 h 1104"/>
                <a:gd name="T84" fmla="*/ 0 w 1026"/>
                <a:gd name="T85" fmla="*/ 0 h 1104"/>
                <a:gd name="T86" fmla="*/ 0 w 1026"/>
                <a:gd name="T87" fmla="*/ 0 h 1104"/>
                <a:gd name="T88" fmla="*/ 0 w 1026"/>
                <a:gd name="T89" fmla="*/ 0 h 1104"/>
                <a:gd name="T90" fmla="*/ 0 w 1026"/>
                <a:gd name="T91" fmla="*/ 0 h 1104"/>
                <a:gd name="T92" fmla="*/ 0 w 1026"/>
                <a:gd name="T93" fmla="*/ 0 h 110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026"/>
                <a:gd name="T142" fmla="*/ 0 h 1104"/>
                <a:gd name="T143" fmla="*/ 1026 w 1026"/>
                <a:gd name="T144" fmla="*/ 1104 h 110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026" h="1104">
                  <a:moveTo>
                    <a:pt x="832" y="832"/>
                  </a:moveTo>
                  <a:lnTo>
                    <a:pt x="758" y="765"/>
                  </a:lnTo>
                  <a:lnTo>
                    <a:pt x="790" y="626"/>
                  </a:lnTo>
                  <a:lnTo>
                    <a:pt x="687" y="523"/>
                  </a:lnTo>
                  <a:lnTo>
                    <a:pt x="725" y="491"/>
                  </a:lnTo>
                  <a:lnTo>
                    <a:pt x="945" y="474"/>
                  </a:lnTo>
                  <a:lnTo>
                    <a:pt x="913" y="345"/>
                  </a:lnTo>
                  <a:lnTo>
                    <a:pt x="962" y="222"/>
                  </a:lnTo>
                  <a:lnTo>
                    <a:pt x="1026" y="200"/>
                  </a:lnTo>
                  <a:lnTo>
                    <a:pt x="977" y="55"/>
                  </a:lnTo>
                  <a:lnTo>
                    <a:pt x="839" y="97"/>
                  </a:lnTo>
                  <a:lnTo>
                    <a:pt x="758" y="0"/>
                  </a:lnTo>
                  <a:lnTo>
                    <a:pt x="687" y="6"/>
                  </a:lnTo>
                  <a:lnTo>
                    <a:pt x="509" y="87"/>
                  </a:lnTo>
                  <a:lnTo>
                    <a:pt x="525" y="152"/>
                  </a:lnTo>
                  <a:lnTo>
                    <a:pt x="348" y="313"/>
                  </a:lnTo>
                  <a:lnTo>
                    <a:pt x="235" y="232"/>
                  </a:lnTo>
                  <a:lnTo>
                    <a:pt x="220" y="226"/>
                  </a:lnTo>
                  <a:lnTo>
                    <a:pt x="74" y="200"/>
                  </a:lnTo>
                  <a:lnTo>
                    <a:pt x="0" y="258"/>
                  </a:lnTo>
                  <a:lnTo>
                    <a:pt x="90" y="345"/>
                  </a:lnTo>
                  <a:lnTo>
                    <a:pt x="10" y="339"/>
                  </a:lnTo>
                  <a:lnTo>
                    <a:pt x="25" y="474"/>
                  </a:lnTo>
                  <a:lnTo>
                    <a:pt x="177" y="474"/>
                  </a:lnTo>
                  <a:lnTo>
                    <a:pt x="193" y="561"/>
                  </a:lnTo>
                  <a:lnTo>
                    <a:pt x="129" y="593"/>
                  </a:lnTo>
                  <a:lnTo>
                    <a:pt x="112" y="684"/>
                  </a:lnTo>
                  <a:lnTo>
                    <a:pt x="226" y="748"/>
                  </a:lnTo>
                  <a:lnTo>
                    <a:pt x="209" y="887"/>
                  </a:lnTo>
                  <a:lnTo>
                    <a:pt x="348" y="894"/>
                  </a:lnTo>
                  <a:lnTo>
                    <a:pt x="436" y="836"/>
                  </a:lnTo>
                  <a:lnTo>
                    <a:pt x="493" y="942"/>
                  </a:lnTo>
                  <a:lnTo>
                    <a:pt x="542" y="949"/>
                  </a:lnTo>
                  <a:lnTo>
                    <a:pt x="515" y="1040"/>
                  </a:lnTo>
                  <a:lnTo>
                    <a:pt x="580" y="1029"/>
                  </a:lnTo>
                  <a:lnTo>
                    <a:pt x="678" y="1104"/>
                  </a:lnTo>
                  <a:lnTo>
                    <a:pt x="929" y="942"/>
                  </a:lnTo>
                  <a:lnTo>
                    <a:pt x="919" y="877"/>
                  </a:lnTo>
                  <a:lnTo>
                    <a:pt x="915" y="878"/>
                  </a:lnTo>
                  <a:lnTo>
                    <a:pt x="907" y="878"/>
                  </a:lnTo>
                  <a:lnTo>
                    <a:pt x="892" y="880"/>
                  </a:lnTo>
                  <a:lnTo>
                    <a:pt x="876" y="881"/>
                  </a:lnTo>
                  <a:lnTo>
                    <a:pt x="859" y="882"/>
                  </a:lnTo>
                  <a:lnTo>
                    <a:pt x="841" y="883"/>
                  </a:lnTo>
                  <a:lnTo>
                    <a:pt x="827" y="884"/>
                  </a:lnTo>
                  <a:lnTo>
                    <a:pt x="816" y="884"/>
                  </a:lnTo>
                  <a:lnTo>
                    <a:pt x="832" y="83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78"/>
            <p:cNvSpPr>
              <a:spLocks noChangeAspect="1"/>
            </p:cNvSpPr>
            <p:nvPr/>
          </p:nvSpPr>
          <p:spPr bwMode="auto">
            <a:xfrm rot="815464">
              <a:off x="969931" y="3254503"/>
              <a:ext cx="217489" cy="277802"/>
            </a:xfrm>
            <a:custGeom>
              <a:avLst/>
              <a:gdLst>
                <a:gd name="T0" fmla="*/ 0 w 532"/>
                <a:gd name="T1" fmla="*/ 0 h 678"/>
                <a:gd name="T2" fmla="*/ 0 w 532"/>
                <a:gd name="T3" fmla="*/ 0 h 678"/>
                <a:gd name="T4" fmla="*/ 0 w 532"/>
                <a:gd name="T5" fmla="*/ 0 h 678"/>
                <a:gd name="T6" fmla="*/ 0 w 532"/>
                <a:gd name="T7" fmla="*/ 0 h 678"/>
                <a:gd name="T8" fmla="*/ 0 w 532"/>
                <a:gd name="T9" fmla="*/ 0 h 678"/>
                <a:gd name="T10" fmla="*/ 0 w 532"/>
                <a:gd name="T11" fmla="*/ 0 h 678"/>
                <a:gd name="T12" fmla="*/ 0 w 532"/>
                <a:gd name="T13" fmla="*/ 0 h 678"/>
                <a:gd name="T14" fmla="*/ 0 w 532"/>
                <a:gd name="T15" fmla="*/ 0 h 678"/>
                <a:gd name="T16" fmla="*/ 0 w 532"/>
                <a:gd name="T17" fmla="*/ 0 h 678"/>
                <a:gd name="T18" fmla="*/ 0 w 532"/>
                <a:gd name="T19" fmla="*/ 0 h 678"/>
                <a:gd name="T20" fmla="*/ 0 w 532"/>
                <a:gd name="T21" fmla="*/ 0 h 678"/>
                <a:gd name="T22" fmla="*/ 0 w 532"/>
                <a:gd name="T23" fmla="*/ 0 h 678"/>
                <a:gd name="T24" fmla="*/ 0 w 532"/>
                <a:gd name="T25" fmla="*/ 0 h 6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32"/>
                <a:gd name="T40" fmla="*/ 0 h 678"/>
                <a:gd name="T41" fmla="*/ 532 w 532"/>
                <a:gd name="T42" fmla="*/ 678 h 67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32" h="678">
                  <a:moveTo>
                    <a:pt x="532" y="286"/>
                  </a:moveTo>
                  <a:lnTo>
                    <a:pt x="522" y="277"/>
                  </a:lnTo>
                  <a:lnTo>
                    <a:pt x="426" y="165"/>
                  </a:lnTo>
                  <a:lnTo>
                    <a:pt x="290" y="148"/>
                  </a:lnTo>
                  <a:lnTo>
                    <a:pt x="55" y="0"/>
                  </a:lnTo>
                  <a:lnTo>
                    <a:pt x="0" y="129"/>
                  </a:lnTo>
                  <a:lnTo>
                    <a:pt x="80" y="286"/>
                  </a:lnTo>
                  <a:lnTo>
                    <a:pt x="193" y="351"/>
                  </a:lnTo>
                  <a:lnTo>
                    <a:pt x="222" y="542"/>
                  </a:lnTo>
                  <a:lnTo>
                    <a:pt x="306" y="578"/>
                  </a:lnTo>
                  <a:lnTo>
                    <a:pt x="361" y="678"/>
                  </a:lnTo>
                  <a:lnTo>
                    <a:pt x="500" y="529"/>
                  </a:lnTo>
                  <a:lnTo>
                    <a:pt x="532" y="28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79"/>
            <p:cNvSpPr>
              <a:spLocks noChangeAspect="1"/>
            </p:cNvSpPr>
            <p:nvPr/>
          </p:nvSpPr>
          <p:spPr bwMode="auto">
            <a:xfrm rot="815464">
              <a:off x="2424093" y="3518019"/>
              <a:ext cx="563566" cy="654025"/>
            </a:xfrm>
            <a:custGeom>
              <a:avLst/>
              <a:gdLst>
                <a:gd name="T0" fmla="*/ 0 w 1378"/>
                <a:gd name="T1" fmla="*/ 0 h 1597"/>
                <a:gd name="T2" fmla="*/ 0 w 1378"/>
                <a:gd name="T3" fmla="*/ 0 h 1597"/>
                <a:gd name="T4" fmla="*/ 0 w 1378"/>
                <a:gd name="T5" fmla="*/ 0 h 1597"/>
                <a:gd name="T6" fmla="*/ 0 w 1378"/>
                <a:gd name="T7" fmla="*/ 0 h 1597"/>
                <a:gd name="T8" fmla="*/ 0 w 1378"/>
                <a:gd name="T9" fmla="*/ 0 h 1597"/>
                <a:gd name="T10" fmla="*/ 0 w 1378"/>
                <a:gd name="T11" fmla="*/ 0 h 1597"/>
                <a:gd name="T12" fmla="*/ 0 w 1378"/>
                <a:gd name="T13" fmla="*/ 0 h 1597"/>
                <a:gd name="T14" fmla="*/ 0 w 1378"/>
                <a:gd name="T15" fmla="*/ 0 h 1597"/>
                <a:gd name="T16" fmla="*/ 0 w 1378"/>
                <a:gd name="T17" fmla="*/ 0 h 1597"/>
                <a:gd name="T18" fmla="*/ 0 w 1378"/>
                <a:gd name="T19" fmla="*/ 0 h 1597"/>
                <a:gd name="T20" fmla="*/ 0 w 1378"/>
                <a:gd name="T21" fmla="*/ 0 h 1597"/>
                <a:gd name="T22" fmla="*/ 0 w 1378"/>
                <a:gd name="T23" fmla="*/ 0 h 1597"/>
                <a:gd name="T24" fmla="*/ 0 w 1378"/>
                <a:gd name="T25" fmla="*/ 0 h 1597"/>
                <a:gd name="T26" fmla="*/ 0 w 1378"/>
                <a:gd name="T27" fmla="*/ 0 h 1597"/>
                <a:gd name="T28" fmla="*/ 0 w 1378"/>
                <a:gd name="T29" fmla="*/ 0 h 1597"/>
                <a:gd name="T30" fmla="*/ 0 w 1378"/>
                <a:gd name="T31" fmla="*/ 0 h 1597"/>
                <a:gd name="T32" fmla="*/ 0 w 1378"/>
                <a:gd name="T33" fmla="*/ 0 h 1597"/>
                <a:gd name="T34" fmla="*/ 0 w 1378"/>
                <a:gd name="T35" fmla="*/ 0 h 1597"/>
                <a:gd name="T36" fmla="*/ 0 w 1378"/>
                <a:gd name="T37" fmla="*/ 0 h 1597"/>
                <a:gd name="T38" fmla="*/ 0 w 1378"/>
                <a:gd name="T39" fmla="*/ 0 h 1597"/>
                <a:gd name="T40" fmla="*/ 0 w 1378"/>
                <a:gd name="T41" fmla="*/ 0 h 1597"/>
                <a:gd name="T42" fmla="*/ 0 w 1378"/>
                <a:gd name="T43" fmla="*/ 0 h 1597"/>
                <a:gd name="T44" fmla="*/ 0 w 1378"/>
                <a:gd name="T45" fmla="*/ 0 h 1597"/>
                <a:gd name="T46" fmla="*/ 0 w 1378"/>
                <a:gd name="T47" fmla="*/ 0 h 1597"/>
                <a:gd name="T48" fmla="*/ 0 w 1378"/>
                <a:gd name="T49" fmla="*/ 0 h 1597"/>
                <a:gd name="T50" fmla="*/ 0 w 1378"/>
                <a:gd name="T51" fmla="*/ 0 h 1597"/>
                <a:gd name="T52" fmla="*/ 0 w 1378"/>
                <a:gd name="T53" fmla="*/ 0 h 1597"/>
                <a:gd name="T54" fmla="*/ 0 w 1378"/>
                <a:gd name="T55" fmla="*/ 0 h 1597"/>
                <a:gd name="T56" fmla="*/ 0 w 1378"/>
                <a:gd name="T57" fmla="*/ 0 h 1597"/>
                <a:gd name="T58" fmla="*/ 0 w 1378"/>
                <a:gd name="T59" fmla="*/ 0 h 1597"/>
                <a:gd name="T60" fmla="*/ 0 w 1378"/>
                <a:gd name="T61" fmla="*/ 0 h 1597"/>
                <a:gd name="T62" fmla="*/ 0 w 1378"/>
                <a:gd name="T63" fmla="*/ 0 h 1597"/>
                <a:gd name="T64" fmla="*/ 0 w 1378"/>
                <a:gd name="T65" fmla="*/ 0 h 1597"/>
                <a:gd name="T66" fmla="*/ 0 w 1378"/>
                <a:gd name="T67" fmla="*/ 0 h 1597"/>
                <a:gd name="T68" fmla="*/ 0 w 1378"/>
                <a:gd name="T69" fmla="*/ 0 h 1597"/>
                <a:gd name="T70" fmla="*/ 0 w 1378"/>
                <a:gd name="T71" fmla="*/ 0 h 1597"/>
                <a:gd name="T72" fmla="*/ 0 w 1378"/>
                <a:gd name="T73" fmla="*/ 0 h 1597"/>
                <a:gd name="T74" fmla="*/ 0 w 1378"/>
                <a:gd name="T75" fmla="*/ 0 h 1597"/>
                <a:gd name="T76" fmla="*/ 0 w 1378"/>
                <a:gd name="T77" fmla="*/ 0 h 1597"/>
                <a:gd name="T78" fmla="*/ 0 w 1378"/>
                <a:gd name="T79" fmla="*/ 0 h 1597"/>
                <a:gd name="T80" fmla="*/ 0 w 1378"/>
                <a:gd name="T81" fmla="*/ 0 h 1597"/>
                <a:gd name="T82" fmla="*/ 0 w 1378"/>
                <a:gd name="T83" fmla="*/ 0 h 15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8"/>
                <a:gd name="T127" fmla="*/ 0 h 1597"/>
                <a:gd name="T128" fmla="*/ 1378 w 1378"/>
                <a:gd name="T129" fmla="*/ 1597 h 15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8" h="1597">
                  <a:moveTo>
                    <a:pt x="0" y="1242"/>
                  </a:moveTo>
                  <a:lnTo>
                    <a:pt x="87" y="1087"/>
                  </a:lnTo>
                  <a:lnTo>
                    <a:pt x="201" y="1081"/>
                  </a:lnTo>
                  <a:lnTo>
                    <a:pt x="233" y="984"/>
                  </a:lnTo>
                  <a:lnTo>
                    <a:pt x="288" y="958"/>
                  </a:lnTo>
                  <a:lnTo>
                    <a:pt x="378" y="968"/>
                  </a:lnTo>
                  <a:lnTo>
                    <a:pt x="401" y="877"/>
                  </a:lnTo>
                  <a:lnTo>
                    <a:pt x="539" y="839"/>
                  </a:lnTo>
                  <a:lnTo>
                    <a:pt x="572" y="775"/>
                  </a:lnTo>
                  <a:lnTo>
                    <a:pt x="513" y="743"/>
                  </a:lnTo>
                  <a:lnTo>
                    <a:pt x="545" y="700"/>
                  </a:lnTo>
                  <a:lnTo>
                    <a:pt x="545" y="612"/>
                  </a:lnTo>
                  <a:lnTo>
                    <a:pt x="498" y="548"/>
                  </a:lnTo>
                  <a:lnTo>
                    <a:pt x="530" y="497"/>
                  </a:lnTo>
                  <a:lnTo>
                    <a:pt x="643" y="432"/>
                  </a:lnTo>
                  <a:lnTo>
                    <a:pt x="814" y="296"/>
                  </a:lnTo>
                  <a:lnTo>
                    <a:pt x="836" y="103"/>
                  </a:lnTo>
                  <a:lnTo>
                    <a:pt x="956" y="0"/>
                  </a:lnTo>
                  <a:lnTo>
                    <a:pt x="992" y="71"/>
                  </a:lnTo>
                  <a:lnTo>
                    <a:pt x="1126" y="200"/>
                  </a:lnTo>
                  <a:lnTo>
                    <a:pt x="1191" y="393"/>
                  </a:lnTo>
                  <a:lnTo>
                    <a:pt x="1168" y="597"/>
                  </a:lnTo>
                  <a:lnTo>
                    <a:pt x="1217" y="716"/>
                  </a:lnTo>
                  <a:lnTo>
                    <a:pt x="1191" y="839"/>
                  </a:lnTo>
                  <a:lnTo>
                    <a:pt x="1330" y="968"/>
                  </a:lnTo>
                  <a:lnTo>
                    <a:pt x="1376" y="1168"/>
                  </a:lnTo>
                  <a:lnTo>
                    <a:pt x="1378" y="1184"/>
                  </a:lnTo>
                  <a:lnTo>
                    <a:pt x="1289" y="1330"/>
                  </a:lnTo>
                  <a:lnTo>
                    <a:pt x="1185" y="1322"/>
                  </a:lnTo>
                  <a:lnTo>
                    <a:pt x="1120" y="1581"/>
                  </a:lnTo>
                  <a:lnTo>
                    <a:pt x="1104" y="1574"/>
                  </a:lnTo>
                  <a:lnTo>
                    <a:pt x="1046" y="1555"/>
                  </a:lnTo>
                  <a:lnTo>
                    <a:pt x="927" y="1597"/>
                  </a:lnTo>
                  <a:lnTo>
                    <a:pt x="782" y="1491"/>
                  </a:lnTo>
                  <a:lnTo>
                    <a:pt x="717" y="1500"/>
                  </a:lnTo>
                  <a:lnTo>
                    <a:pt x="640" y="1561"/>
                  </a:lnTo>
                  <a:lnTo>
                    <a:pt x="545" y="1458"/>
                  </a:lnTo>
                  <a:lnTo>
                    <a:pt x="417" y="1458"/>
                  </a:lnTo>
                  <a:lnTo>
                    <a:pt x="288" y="1330"/>
                  </a:lnTo>
                  <a:lnTo>
                    <a:pt x="250" y="1377"/>
                  </a:lnTo>
                  <a:lnTo>
                    <a:pt x="62" y="1322"/>
                  </a:lnTo>
                  <a:lnTo>
                    <a:pt x="0" y="124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80"/>
            <p:cNvSpPr>
              <a:spLocks noChangeAspect="1"/>
            </p:cNvSpPr>
            <p:nvPr/>
          </p:nvSpPr>
          <p:spPr bwMode="auto">
            <a:xfrm rot="815464">
              <a:off x="2444730" y="3391023"/>
              <a:ext cx="169864" cy="276215"/>
            </a:xfrm>
            <a:custGeom>
              <a:avLst/>
              <a:gdLst>
                <a:gd name="T0" fmla="*/ 0 w 419"/>
                <a:gd name="T1" fmla="*/ 0 h 678"/>
                <a:gd name="T2" fmla="*/ 0 w 419"/>
                <a:gd name="T3" fmla="*/ 0 h 678"/>
                <a:gd name="T4" fmla="*/ 0 w 419"/>
                <a:gd name="T5" fmla="*/ 0 h 678"/>
                <a:gd name="T6" fmla="*/ 0 w 419"/>
                <a:gd name="T7" fmla="*/ 0 h 678"/>
                <a:gd name="T8" fmla="*/ 0 w 419"/>
                <a:gd name="T9" fmla="*/ 0 h 678"/>
                <a:gd name="T10" fmla="*/ 0 w 419"/>
                <a:gd name="T11" fmla="*/ 0 h 678"/>
                <a:gd name="T12" fmla="*/ 0 w 419"/>
                <a:gd name="T13" fmla="*/ 0 h 678"/>
                <a:gd name="T14" fmla="*/ 0 w 419"/>
                <a:gd name="T15" fmla="*/ 0 h 678"/>
                <a:gd name="T16" fmla="*/ 0 w 419"/>
                <a:gd name="T17" fmla="*/ 0 h 678"/>
                <a:gd name="T18" fmla="*/ 0 w 419"/>
                <a:gd name="T19" fmla="*/ 0 h 678"/>
                <a:gd name="T20" fmla="*/ 0 w 419"/>
                <a:gd name="T21" fmla="*/ 0 h 67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19"/>
                <a:gd name="T34" fmla="*/ 0 h 678"/>
                <a:gd name="T35" fmla="*/ 419 w 419"/>
                <a:gd name="T36" fmla="*/ 678 h 67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19" h="678">
                  <a:moveTo>
                    <a:pt x="0" y="646"/>
                  </a:moveTo>
                  <a:lnTo>
                    <a:pt x="193" y="678"/>
                  </a:lnTo>
                  <a:lnTo>
                    <a:pt x="289" y="678"/>
                  </a:lnTo>
                  <a:lnTo>
                    <a:pt x="419" y="167"/>
                  </a:lnTo>
                  <a:lnTo>
                    <a:pt x="235" y="97"/>
                  </a:lnTo>
                  <a:lnTo>
                    <a:pt x="202" y="0"/>
                  </a:lnTo>
                  <a:lnTo>
                    <a:pt x="16" y="6"/>
                  </a:lnTo>
                  <a:lnTo>
                    <a:pt x="27" y="199"/>
                  </a:lnTo>
                  <a:lnTo>
                    <a:pt x="155" y="264"/>
                  </a:lnTo>
                  <a:lnTo>
                    <a:pt x="32" y="394"/>
                  </a:lnTo>
                  <a:lnTo>
                    <a:pt x="0" y="64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6" name="Freeform 81"/>
            <p:cNvSpPr>
              <a:spLocks noChangeAspect="1"/>
            </p:cNvSpPr>
            <p:nvPr/>
          </p:nvSpPr>
          <p:spPr bwMode="auto">
            <a:xfrm rot="815464">
              <a:off x="7148530" y="1835332"/>
              <a:ext cx="1020770" cy="1315988"/>
            </a:xfrm>
            <a:custGeom>
              <a:avLst/>
              <a:gdLst>
                <a:gd name="T0" fmla="*/ 0 w 2500"/>
                <a:gd name="T1" fmla="*/ 0 h 3204"/>
                <a:gd name="T2" fmla="*/ 0 w 2500"/>
                <a:gd name="T3" fmla="*/ 0 h 3204"/>
                <a:gd name="T4" fmla="*/ 0 w 2500"/>
                <a:gd name="T5" fmla="*/ 0 h 3204"/>
                <a:gd name="T6" fmla="*/ 0 w 2500"/>
                <a:gd name="T7" fmla="*/ 0 h 3204"/>
                <a:gd name="T8" fmla="*/ 0 w 2500"/>
                <a:gd name="T9" fmla="*/ 0 h 3204"/>
                <a:gd name="T10" fmla="*/ 0 w 2500"/>
                <a:gd name="T11" fmla="*/ 0 h 3204"/>
                <a:gd name="T12" fmla="*/ 0 w 2500"/>
                <a:gd name="T13" fmla="*/ 0 h 3204"/>
                <a:gd name="T14" fmla="*/ 0 w 2500"/>
                <a:gd name="T15" fmla="*/ 0 h 3204"/>
                <a:gd name="T16" fmla="*/ 0 w 2500"/>
                <a:gd name="T17" fmla="*/ 0 h 3204"/>
                <a:gd name="T18" fmla="*/ 0 w 2500"/>
                <a:gd name="T19" fmla="*/ 0 h 3204"/>
                <a:gd name="T20" fmla="*/ 0 w 2500"/>
                <a:gd name="T21" fmla="*/ 0 h 3204"/>
                <a:gd name="T22" fmla="*/ 0 w 2500"/>
                <a:gd name="T23" fmla="*/ 0 h 3204"/>
                <a:gd name="T24" fmla="*/ 0 w 2500"/>
                <a:gd name="T25" fmla="*/ 0 h 3204"/>
                <a:gd name="T26" fmla="*/ 0 w 2500"/>
                <a:gd name="T27" fmla="*/ 0 h 3204"/>
                <a:gd name="T28" fmla="*/ 0 w 2500"/>
                <a:gd name="T29" fmla="*/ 0 h 3204"/>
                <a:gd name="T30" fmla="*/ 0 w 2500"/>
                <a:gd name="T31" fmla="*/ 0 h 3204"/>
                <a:gd name="T32" fmla="*/ 0 w 2500"/>
                <a:gd name="T33" fmla="*/ 0 h 3204"/>
                <a:gd name="T34" fmla="*/ 0 w 2500"/>
                <a:gd name="T35" fmla="*/ 0 h 3204"/>
                <a:gd name="T36" fmla="*/ 0 w 2500"/>
                <a:gd name="T37" fmla="*/ 0 h 3204"/>
                <a:gd name="T38" fmla="*/ 0 w 2500"/>
                <a:gd name="T39" fmla="*/ 0 h 3204"/>
                <a:gd name="T40" fmla="*/ 0 w 2500"/>
                <a:gd name="T41" fmla="*/ 0 h 3204"/>
                <a:gd name="T42" fmla="*/ 0 w 2500"/>
                <a:gd name="T43" fmla="*/ 0 h 3204"/>
                <a:gd name="T44" fmla="*/ 0 w 2500"/>
                <a:gd name="T45" fmla="*/ 0 h 3204"/>
                <a:gd name="T46" fmla="*/ 0 w 2500"/>
                <a:gd name="T47" fmla="*/ 0 h 3204"/>
                <a:gd name="T48" fmla="*/ 0 w 2500"/>
                <a:gd name="T49" fmla="*/ 0 h 3204"/>
                <a:gd name="T50" fmla="*/ 0 w 2500"/>
                <a:gd name="T51" fmla="*/ 0 h 3204"/>
                <a:gd name="T52" fmla="*/ 0 w 2500"/>
                <a:gd name="T53" fmla="*/ 0 h 3204"/>
                <a:gd name="T54" fmla="*/ 0 w 2500"/>
                <a:gd name="T55" fmla="*/ 0 h 3204"/>
                <a:gd name="T56" fmla="*/ 0 w 2500"/>
                <a:gd name="T57" fmla="*/ 0 h 3204"/>
                <a:gd name="T58" fmla="*/ 0 w 2500"/>
                <a:gd name="T59" fmla="*/ 0 h 3204"/>
                <a:gd name="T60" fmla="*/ 0 w 2500"/>
                <a:gd name="T61" fmla="*/ 0 h 3204"/>
                <a:gd name="T62" fmla="*/ 0 w 2500"/>
                <a:gd name="T63" fmla="*/ 0 h 3204"/>
                <a:gd name="T64" fmla="*/ 0 w 2500"/>
                <a:gd name="T65" fmla="*/ 0 h 3204"/>
                <a:gd name="T66" fmla="*/ 0 w 2500"/>
                <a:gd name="T67" fmla="*/ 0 h 3204"/>
                <a:gd name="T68" fmla="*/ 0 w 2500"/>
                <a:gd name="T69" fmla="*/ 0 h 3204"/>
                <a:gd name="T70" fmla="*/ 0 w 2500"/>
                <a:gd name="T71" fmla="*/ 0 h 3204"/>
                <a:gd name="T72" fmla="*/ 0 w 2500"/>
                <a:gd name="T73" fmla="*/ 0 h 3204"/>
                <a:gd name="T74" fmla="*/ 0 w 2500"/>
                <a:gd name="T75" fmla="*/ 0 h 3204"/>
                <a:gd name="T76" fmla="*/ 0 w 2500"/>
                <a:gd name="T77" fmla="*/ 0 h 3204"/>
                <a:gd name="T78" fmla="*/ 0 w 2500"/>
                <a:gd name="T79" fmla="*/ 0 h 3204"/>
                <a:gd name="T80" fmla="*/ 0 w 2500"/>
                <a:gd name="T81" fmla="*/ 0 h 3204"/>
                <a:gd name="T82" fmla="*/ 0 w 2500"/>
                <a:gd name="T83" fmla="*/ 0 h 3204"/>
                <a:gd name="T84" fmla="*/ 0 w 2500"/>
                <a:gd name="T85" fmla="*/ 0 h 3204"/>
                <a:gd name="T86" fmla="*/ 0 w 2500"/>
                <a:gd name="T87" fmla="*/ 0 h 3204"/>
                <a:gd name="T88" fmla="*/ 0 w 2500"/>
                <a:gd name="T89" fmla="*/ 0 h 3204"/>
                <a:gd name="T90" fmla="*/ 0 w 2500"/>
                <a:gd name="T91" fmla="*/ 0 h 3204"/>
                <a:gd name="T92" fmla="*/ 0 w 2500"/>
                <a:gd name="T93" fmla="*/ 0 h 3204"/>
                <a:gd name="T94" fmla="*/ 0 w 2500"/>
                <a:gd name="T95" fmla="*/ 0 h 3204"/>
                <a:gd name="T96" fmla="*/ 0 w 2500"/>
                <a:gd name="T97" fmla="*/ 0 h 3204"/>
                <a:gd name="T98" fmla="*/ 0 w 2500"/>
                <a:gd name="T99" fmla="*/ 0 h 3204"/>
                <a:gd name="T100" fmla="*/ 0 w 2500"/>
                <a:gd name="T101" fmla="*/ 0 h 3204"/>
                <a:gd name="T102" fmla="*/ 0 w 2500"/>
                <a:gd name="T103" fmla="*/ 0 h 3204"/>
                <a:gd name="T104" fmla="*/ 0 w 2500"/>
                <a:gd name="T105" fmla="*/ 0 h 3204"/>
                <a:gd name="T106" fmla="*/ 0 w 2500"/>
                <a:gd name="T107" fmla="*/ 0 h 3204"/>
                <a:gd name="T108" fmla="*/ 0 w 2500"/>
                <a:gd name="T109" fmla="*/ 0 h 3204"/>
                <a:gd name="T110" fmla="*/ 0 w 2500"/>
                <a:gd name="T111" fmla="*/ 0 h 3204"/>
                <a:gd name="T112" fmla="*/ 0 w 2500"/>
                <a:gd name="T113" fmla="*/ 0 h 3204"/>
                <a:gd name="T114" fmla="*/ 0 w 2500"/>
                <a:gd name="T115" fmla="*/ 0 h 3204"/>
                <a:gd name="T116" fmla="*/ 0 w 2500"/>
                <a:gd name="T117" fmla="*/ 0 h 3204"/>
                <a:gd name="T118" fmla="*/ 0 w 2500"/>
                <a:gd name="T119" fmla="*/ 0 h 3204"/>
                <a:gd name="T120" fmla="*/ 0 w 2500"/>
                <a:gd name="T121" fmla="*/ 0 h 32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500"/>
                <a:gd name="T184" fmla="*/ 0 h 3204"/>
                <a:gd name="T185" fmla="*/ 2500 w 2500"/>
                <a:gd name="T186" fmla="*/ 3204 h 32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500" h="3204">
                  <a:moveTo>
                    <a:pt x="516" y="3143"/>
                  </a:moveTo>
                  <a:lnTo>
                    <a:pt x="418" y="3050"/>
                  </a:lnTo>
                  <a:lnTo>
                    <a:pt x="376" y="3065"/>
                  </a:lnTo>
                  <a:lnTo>
                    <a:pt x="209" y="3065"/>
                  </a:lnTo>
                  <a:lnTo>
                    <a:pt x="102" y="2898"/>
                  </a:lnTo>
                  <a:lnTo>
                    <a:pt x="151" y="2800"/>
                  </a:lnTo>
                  <a:lnTo>
                    <a:pt x="280" y="2527"/>
                  </a:lnTo>
                  <a:lnTo>
                    <a:pt x="128" y="2397"/>
                  </a:lnTo>
                  <a:lnTo>
                    <a:pt x="22" y="2355"/>
                  </a:lnTo>
                  <a:lnTo>
                    <a:pt x="0" y="2243"/>
                  </a:lnTo>
                  <a:lnTo>
                    <a:pt x="177" y="2033"/>
                  </a:lnTo>
                  <a:lnTo>
                    <a:pt x="225" y="1904"/>
                  </a:lnTo>
                  <a:lnTo>
                    <a:pt x="435" y="1872"/>
                  </a:lnTo>
                  <a:lnTo>
                    <a:pt x="532" y="1710"/>
                  </a:lnTo>
                  <a:lnTo>
                    <a:pt x="338" y="1662"/>
                  </a:lnTo>
                  <a:lnTo>
                    <a:pt x="225" y="1549"/>
                  </a:lnTo>
                  <a:lnTo>
                    <a:pt x="450" y="1306"/>
                  </a:lnTo>
                  <a:lnTo>
                    <a:pt x="450" y="1113"/>
                  </a:lnTo>
                  <a:lnTo>
                    <a:pt x="967" y="759"/>
                  </a:lnTo>
                  <a:lnTo>
                    <a:pt x="1290" y="484"/>
                  </a:lnTo>
                  <a:lnTo>
                    <a:pt x="1612" y="468"/>
                  </a:lnTo>
                  <a:lnTo>
                    <a:pt x="1629" y="354"/>
                  </a:lnTo>
                  <a:lnTo>
                    <a:pt x="1499" y="354"/>
                  </a:lnTo>
                  <a:lnTo>
                    <a:pt x="1790" y="0"/>
                  </a:lnTo>
                  <a:lnTo>
                    <a:pt x="1968" y="210"/>
                  </a:lnTo>
                  <a:lnTo>
                    <a:pt x="1887" y="307"/>
                  </a:lnTo>
                  <a:lnTo>
                    <a:pt x="2048" y="307"/>
                  </a:lnTo>
                  <a:lnTo>
                    <a:pt x="2064" y="371"/>
                  </a:lnTo>
                  <a:lnTo>
                    <a:pt x="2273" y="371"/>
                  </a:lnTo>
                  <a:lnTo>
                    <a:pt x="2064" y="613"/>
                  </a:lnTo>
                  <a:lnTo>
                    <a:pt x="2015" y="710"/>
                  </a:lnTo>
                  <a:lnTo>
                    <a:pt x="1854" y="710"/>
                  </a:lnTo>
                  <a:lnTo>
                    <a:pt x="1773" y="968"/>
                  </a:lnTo>
                  <a:lnTo>
                    <a:pt x="1563" y="952"/>
                  </a:lnTo>
                  <a:lnTo>
                    <a:pt x="1563" y="1064"/>
                  </a:lnTo>
                  <a:lnTo>
                    <a:pt x="1773" y="1113"/>
                  </a:lnTo>
                  <a:lnTo>
                    <a:pt x="1870" y="1259"/>
                  </a:lnTo>
                  <a:lnTo>
                    <a:pt x="1741" y="1549"/>
                  </a:lnTo>
                  <a:lnTo>
                    <a:pt x="1805" y="1630"/>
                  </a:lnTo>
                  <a:lnTo>
                    <a:pt x="2000" y="1403"/>
                  </a:lnTo>
                  <a:lnTo>
                    <a:pt x="2176" y="1468"/>
                  </a:lnTo>
                  <a:lnTo>
                    <a:pt x="2339" y="1371"/>
                  </a:lnTo>
                  <a:lnTo>
                    <a:pt x="2483" y="1388"/>
                  </a:lnTo>
                  <a:lnTo>
                    <a:pt x="2500" y="1516"/>
                  </a:lnTo>
                  <a:lnTo>
                    <a:pt x="2419" y="1630"/>
                  </a:lnTo>
                  <a:lnTo>
                    <a:pt x="2422" y="2029"/>
                  </a:lnTo>
                  <a:lnTo>
                    <a:pt x="2263" y="2107"/>
                  </a:lnTo>
                  <a:lnTo>
                    <a:pt x="2135" y="2510"/>
                  </a:lnTo>
                  <a:lnTo>
                    <a:pt x="1983" y="2527"/>
                  </a:lnTo>
                  <a:lnTo>
                    <a:pt x="1845" y="2614"/>
                  </a:lnTo>
                  <a:lnTo>
                    <a:pt x="1780" y="2429"/>
                  </a:lnTo>
                  <a:lnTo>
                    <a:pt x="1603" y="2469"/>
                  </a:lnTo>
                  <a:lnTo>
                    <a:pt x="1506" y="2548"/>
                  </a:lnTo>
                  <a:lnTo>
                    <a:pt x="1279" y="2720"/>
                  </a:lnTo>
                  <a:lnTo>
                    <a:pt x="1232" y="2823"/>
                  </a:lnTo>
                  <a:lnTo>
                    <a:pt x="1128" y="2887"/>
                  </a:lnTo>
                  <a:lnTo>
                    <a:pt x="1177" y="2988"/>
                  </a:lnTo>
                  <a:lnTo>
                    <a:pt x="1086" y="3082"/>
                  </a:lnTo>
                  <a:lnTo>
                    <a:pt x="851" y="3146"/>
                  </a:lnTo>
                  <a:lnTo>
                    <a:pt x="738" y="3204"/>
                  </a:lnTo>
                  <a:lnTo>
                    <a:pt x="516" y="314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82"/>
            <p:cNvSpPr>
              <a:spLocks noChangeAspect="1"/>
            </p:cNvSpPr>
            <p:nvPr/>
          </p:nvSpPr>
          <p:spPr bwMode="auto">
            <a:xfrm rot="815464">
              <a:off x="7410469" y="2714774"/>
              <a:ext cx="690568" cy="1252491"/>
            </a:xfrm>
            <a:custGeom>
              <a:avLst/>
              <a:gdLst>
                <a:gd name="T0" fmla="*/ 0 w 1696"/>
                <a:gd name="T1" fmla="*/ 0 h 3060"/>
                <a:gd name="T2" fmla="*/ 0 w 1696"/>
                <a:gd name="T3" fmla="*/ 0 h 3060"/>
                <a:gd name="T4" fmla="*/ 0 w 1696"/>
                <a:gd name="T5" fmla="*/ 0 h 3060"/>
                <a:gd name="T6" fmla="*/ 0 w 1696"/>
                <a:gd name="T7" fmla="*/ 0 h 3060"/>
                <a:gd name="T8" fmla="*/ 0 w 1696"/>
                <a:gd name="T9" fmla="*/ 0 h 3060"/>
                <a:gd name="T10" fmla="*/ 0 w 1696"/>
                <a:gd name="T11" fmla="*/ 0 h 3060"/>
                <a:gd name="T12" fmla="*/ 0 w 1696"/>
                <a:gd name="T13" fmla="*/ 0 h 3060"/>
                <a:gd name="T14" fmla="*/ 0 w 1696"/>
                <a:gd name="T15" fmla="*/ 0 h 3060"/>
                <a:gd name="T16" fmla="*/ 0 w 1696"/>
                <a:gd name="T17" fmla="*/ 0 h 3060"/>
                <a:gd name="T18" fmla="*/ 0 w 1696"/>
                <a:gd name="T19" fmla="*/ 0 h 3060"/>
                <a:gd name="T20" fmla="*/ 0 w 1696"/>
                <a:gd name="T21" fmla="*/ 0 h 3060"/>
                <a:gd name="T22" fmla="*/ 0 w 1696"/>
                <a:gd name="T23" fmla="*/ 0 h 3060"/>
                <a:gd name="T24" fmla="*/ 0 w 1696"/>
                <a:gd name="T25" fmla="*/ 0 h 3060"/>
                <a:gd name="T26" fmla="*/ 0 w 1696"/>
                <a:gd name="T27" fmla="*/ 0 h 3060"/>
                <a:gd name="T28" fmla="*/ 0 w 1696"/>
                <a:gd name="T29" fmla="*/ 0 h 3060"/>
                <a:gd name="T30" fmla="*/ 0 w 1696"/>
                <a:gd name="T31" fmla="*/ 0 h 3060"/>
                <a:gd name="T32" fmla="*/ 0 w 1696"/>
                <a:gd name="T33" fmla="*/ 0 h 3060"/>
                <a:gd name="T34" fmla="*/ 0 w 1696"/>
                <a:gd name="T35" fmla="*/ 0 h 3060"/>
                <a:gd name="T36" fmla="*/ 0 w 1696"/>
                <a:gd name="T37" fmla="*/ 0 h 3060"/>
                <a:gd name="T38" fmla="*/ 0 w 1696"/>
                <a:gd name="T39" fmla="*/ 0 h 3060"/>
                <a:gd name="T40" fmla="*/ 0 w 1696"/>
                <a:gd name="T41" fmla="*/ 0 h 3060"/>
                <a:gd name="T42" fmla="*/ 0 w 1696"/>
                <a:gd name="T43" fmla="*/ 0 h 3060"/>
                <a:gd name="T44" fmla="*/ 0 w 1696"/>
                <a:gd name="T45" fmla="*/ 0 h 3060"/>
                <a:gd name="T46" fmla="*/ 0 w 1696"/>
                <a:gd name="T47" fmla="*/ 0 h 3060"/>
                <a:gd name="T48" fmla="*/ 0 w 1696"/>
                <a:gd name="T49" fmla="*/ 0 h 3060"/>
                <a:gd name="T50" fmla="*/ 0 w 1696"/>
                <a:gd name="T51" fmla="*/ 0 h 3060"/>
                <a:gd name="T52" fmla="*/ 0 w 1696"/>
                <a:gd name="T53" fmla="*/ 0 h 3060"/>
                <a:gd name="T54" fmla="*/ 0 w 1696"/>
                <a:gd name="T55" fmla="*/ 0 h 3060"/>
                <a:gd name="T56" fmla="*/ 0 w 1696"/>
                <a:gd name="T57" fmla="*/ 0 h 3060"/>
                <a:gd name="T58" fmla="*/ 0 w 1696"/>
                <a:gd name="T59" fmla="*/ 0 h 3060"/>
                <a:gd name="T60" fmla="*/ 0 w 1696"/>
                <a:gd name="T61" fmla="*/ 0 h 3060"/>
                <a:gd name="T62" fmla="*/ 0 w 1696"/>
                <a:gd name="T63" fmla="*/ 0 h 3060"/>
                <a:gd name="T64" fmla="*/ 0 w 1696"/>
                <a:gd name="T65" fmla="*/ 0 h 3060"/>
                <a:gd name="T66" fmla="*/ 0 w 1696"/>
                <a:gd name="T67" fmla="*/ 0 h 3060"/>
                <a:gd name="T68" fmla="*/ 0 w 1696"/>
                <a:gd name="T69" fmla="*/ 0 h 3060"/>
                <a:gd name="T70" fmla="*/ 0 w 1696"/>
                <a:gd name="T71" fmla="*/ 0 h 3060"/>
                <a:gd name="T72" fmla="*/ 0 w 1696"/>
                <a:gd name="T73" fmla="*/ 0 h 3060"/>
                <a:gd name="T74" fmla="*/ 0 w 1696"/>
                <a:gd name="T75" fmla="*/ 0 h 3060"/>
                <a:gd name="T76" fmla="*/ 0 w 1696"/>
                <a:gd name="T77" fmla="*/ 0 h 3060"/>
                <a:gd name="T78" fmla="*/ 0 w 1696"/>
                <a:gd name="T79" fmla="*/ 0 h 3060"/>
                <a:gd name="T80" fmla="*/ 0 w 1696"/>
                <a:gd name="T81" fmla="*/ 0 h 3060"/>
                <a:gd name="T82" fmla="*/ 0 w 1696"/>
                <a:gd name="T83" fmla="*/ 0 h 3060"/>
                <a:gd name="T84" fmla="*/ 0 w 1696"/>
                <a:gd name="T85" fmla="*/ 0 h 3060"/>
                <a:gd name="T86" fmla="*/ 0 w 1696"/>
                <a:gd name="T87" fmla="*/ 0 h 3060"/>
                <a:gd name="T88" fmla="*/ 0 w 1696"/>
                <a:gd name="T89" fmla="*/ 0 h 3060"/>
                <a:gd name="T90" fmla="*/ 0 w 1696"/>
                <a:gd name="T91" fmla="*/ 0 h 3060"/>
                <a:gd name="T92" fmla="*/ 0 w 1696"/>
                <a:gd name="T93" fmla="*/ 0 h 306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696"/>
                <a:gd name="T142" fmla="*/ 0 h 3060"/>
                <a:gd name="T143" fmla="*/ 1696 w 1696"/>
                <a:gd name="T144" fmla="*/ 3060 h 306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696" h="3060">
                  <a:moveTo>
                    <a:pt x="1497" y="3060"/>
                  </a:moveTo>
                  <a:lnTo>
                    <a:pt x="1307" y="2779"/>
                  </a:lnTo>
                  <a:lnTo>
                    <a:pt x="1194" y="2666"/>
                  </a:lnTo>
                  <a:lnTo>
                    <a:pt x="1211" y="2343"/>
                  </a:lnTo>
                  <a:lnTo>
                    <a:pt x="1016" y="1795"/>
                  </a:lnTo>
                  <a:lnTo>
                    <a:pt x="984" y="1407"/>
                  </a:lnTo>
                  <a:lnTo>
                    <a:pt x="694" y="1182"/>
                  </a:lnTo>
                  <a:lnTo>
                    <a:pt x="662" y="1036"/>
                  </a:lnTo>
                  <a:lnTo>
                    <a:pt x="516" y="1085"/>
                  </a:lnTo>
                  <a:lnTo>
                    <a:pt x="533" y="1246"/>
                  </a:lnTo>
                  <a:lnTo>
                    <a:pt x="549" y="1262"/>
                  </a:lnTo>
                  <a:lnTo>
                    <a:pt x="435" y="1272"/>
                  </a:lnTo>
                  <a:lnTo>
                    <a:pt x="339" y="1191"/>
                  </a:lnTo>
                  <a:lnTo>
                    <a:pt x="249" y="1085"/>
                  </a:lnTo>
                  <a:lnTo>
                    <a:pt x="168" y="1068"/>
                  </a:lnTo>
                  <a:lnTo>
                    <a:pt x="151" y="988"/>
                  </a:lnTo>
                  <a:lnTo>
                    <a:pt x="49" y="959"/>
                  </a:lnTo>
                  <a:lnTo>
                    <a:pt x="0" y="858"/>
                  </a:lnTo>
                  <a:lnTo>
                    <a:pt x="104" y="794"/>
                  </a:lnTo>
                  <a:lnTo>
                    <a:pt x="151" y="691"/>
                  </a:lnTo>
                  <a:lnTo>
                    <a:pt x="378" y="519"/>
                  </a:lnTo>
                  <a:lnTo>
                    <a:pt x="475" y="440"/>
                  </a:lnTo>
                  <a:lnTo>
                    <a:pt x="652" y="400"/>
                  </a:lnTo>
                  <a:lnTo>
                    <a:pt x="717" y="585"/>
                  </a:lnTo>
                  <a:lnTo>
                    <a:pt x="855" y="498"/>
                  </a:lnTo>
                  <a:lnTo>
                    <a:pt x="1007" y="481"/>
                  </a:lnTo>
                  <a:lnTo>
                    <a:pt x="1135" y="78"/>
                  </a:lnTo>
                  <a:lnTo>
                    <a:pt x="1294" y="0"/>
                  </a:lnTo>
                  <a:lnTo>
                    <a:pt x="1500" y="601"/>
                  </a:lnTo>
                  <a:lnTo>
                    <a:pt x="1582" y="729"/>
                  </a:lnTo>
                  <a:lnTo>
                    <a:pt x="1339" y="811"/>
                  </a:lnTo>
                  <a:lnTo>
                    <a:pt x="1275" y="1053"/>
                  </a:lnTo>
                  <a:lnTo>
                    <a:pt x="1339" y="1197"/>
                  </a:lnTo>
                  <a:lnTo>
                    <a:pt x="1226" y="1229"/>
                  </a:lnTo>
                  <a:lnTo>
                    <a:pt x="1323" y="1392"/>
                  </a:lnTo>
                  <a:lnTo>
                    <a:pt x="1211" y="1504"/>
                  </a:lnTo>
                  <a:lnTo>
                    <a:pt x="1533" y="1956"/>
                  </a:lnTo>
                  <a:lnTo>
                    <a:pt x="1646" y="1843"/>
                  </a:lnTo>
                  <a:lnTo>
                    <a:pt x="1696" y="1914"/>
                  </a:lnTo>
                  <a:lnTo>
                    <a:pt x="1465" y="2213"/>
                  </a:lnTo>
                  <a:lnTo>
                    <a:pt x="1580" y="2461"/>
                  </a:lnTo>
                  <a:lnTo>
                    <a:pt x="1531" y="2560"/>
                  </a:lnTo>
                  <a:lnTo>
                    <a:pt x="1416" y="2593"/>
                  </a:lnTo>
                  <a:lnTo>
                    <a:pt x="1431" y="2741"/>
                  </a:lnTo>
                  <a:lnTo>
                    <a:pt x="1614" y="2741"/>
                  </a:lnTo>
                  <a:lnTo>
                    <a:pt x="1630" y="2890"/>
                  </a:lnTo>
                  <a:lnTo>
                    <a:pt x="1497" y="306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Freeform 83"/>
            <p:cNvSpPr>
              <a:spLocks noChangeAspect="1" noEditPoints="1"/>
            </p:cNvSpPr>
            <p:nvPr/>
          </p:nvSpPr>
          <p:spPr bwMode="auto">
            <a:xfrm rot="815464">
              <a:off x="3887779" y="3564055"/>
              <a:ext cx="1038233" cy="1817618"/>
            </a:xfrm>
            <a:custGeom>
              <a:avLst/>
              <a:gdLst>
                <a:gd name="T0" fmla="*/ 0 w 2548"/>
                <a:gd name="T1" fmla="*/ 0 h 4443"/>
                <a:gd name="T2" fmla="*/ 0 w 2548"/>
                <a:gd name="T3" fmla="*/ 0 h 4443"/>
                <a:gd name="T4" fmla="*/ 0 w 2548"/>
                <a:gd name="T5" fmla="*/ 0 h 4443"/>
                <a:gd name="T6" fmla="*/ 0 w 2548"/>
                <a:gd name="T7" fmla="*/ 0 h 4443"/>
                <a:gd name="T8" fmla="*/ 0 w 2548"/>
                <a:gd name="T9" fmla="*/ 0 h 4443"/>
                <a:gd name="T10" fmla="*/ 0 w 2548"/>
                <a:gd name="T11" fmla="*/ 0 h 4443"/>
                <a:gd name="T12" fmla="*/ 0 w 2548"/>
                <a:gd name="T13" fmla="*/ 0 h 4443"/>
                <a:gd name="T14" fmla="*/ 0 w 2548"/>
                <a:gd name="T15" fmla="*/ 0 h 4443"/>
                <a:gd name="T16" fmla="*/ 0 w 2548"/>
                <a:gd name="T17" fmla="*/ 0 h 4443"/>
                <a:gd name="T18" fmla="*/ 0 w 2548"/>
                <a:gd name="T19" fmla="*/ 0 h 4443"/>
                <a:gd name="T20" fmla="*/ 0 w 2548"/>
                <a:gd name="T21" fmla="*/ 0 h 4443"/>
                <a:gd name="T22" fmla="*/ 0 w 2548"/>
                <a:gd name="T23" fmla="*/ 0 h 4443"/>
                <a:gd name="T24" fmla="*/ 0 w 2548"/>
                <a:gd name="T25" fmla="*/ 0 h 4443"/>
                <a:gd name="T26" fmla="*/ 0 w 2548"/>
                <a:gd name="T27" fmla="*/ 0 h 4443"/>
                <a:gd name="T28" fmla="*/ 0 w 2548"/>
                <a:gd name="T29" fmla="*/ 0 h 4443"/>
                <a:gd name="T30" fmla="*/ 0 w 2548"/>
                <a:gd name="T31" fmla="*/ 0 h 4443"/>
                <a:gd name="T32" fmla="*/ 0 w 2548"/>
                <a:gd name="T33" fmla="*/ 0 h 4443"/>
                <a:gd name="T34" fmla="*/ 0 w 2548"/>
                <a:gd name="T35" fmla="*/ 0 h 4443"/>
                <a:gd name="T36" fmla="*/ 0 w 2548"/>
                <a:gd name="T37" fmla="*/ 0 h 4443"/>
                <a:gd name="T38" fmla="*/ 0 w 2548"/>
                <a:gd name="T39" fmla="*/ 0 h 4443"/>
                <a:gd name="T40" fmla="*/ 0 w 2548"/>
                <a:gd name="T41" fmla="*/ 0 h 4443"/>
                <a:gd name="T42" fmla="*/ 0 w 2548"/>
                <a:gd name="T43" fmla="*/ 0 h 4443"/>
                <a:gd name="T44" fmla="*/ 0 w 2548"/>
                <a:gd name="T45" fmla="*/ 0 h 4443"/>
                <a:gd name="T46" fmla="*/ 0 w 2548"/>
                <a:gd name="T47" fmla="*/ 0 h 4443"/>
                <a:gd name="T48" fmla="*/ 0 w 2548"/>
                <a:gd name="T49" fmla="*/ 0 h 4443"/>
                <a:gd name="T50" fmla="*/ 0 w 2548"/>
                <a:gd name="T51" fmla="*/ 0 h 4443"/>
                <a:gd name="T52" fmla="*/ 0 w 2548"/>
                <a:gd name="T53" fmla="*/ 0 h 4443"/>
                <a:gd name="T54" fmla="*/ 0 w 2548"/>
                <a:gd name="T55" fmla="*/ 0 h 4443"/>
                <a:gd name="T56" fmla="*/ 0 w 2548"/>
                <a:gd name="T57" fmla="*/ 0 h 4443"/>
                <a:gd name="T58" fmla="*/ 0 w 2548"/>
                <a:gd name="T59" fmla="*/ 0 h 4443"/>
                <a:gd name="T60" fmla="*/ 0 w 2548"/>
                <a:gd name="T61" fmla="*/ 0 h 4443"/>
                <a:gd name="T62" fmla="*/ 0 w 2548"/>
                <a:gd name="T63" fmla="*/ 0 h 4443"/>
                <a:gd name="T64" fmla="*/ 0 w 2548"/>
                <a:gd name="T65" fmla="*/ 0 h 4443"/>
                <a:gd name="T66" fmla="*/ 0 w 2548"/>
                <a:gd name="T67" fmla="*/ 0 h 4443"/>
                <a:gd name="T68" fmla="*/ 0 w 2548"/>
                <a:gd name="T69" fmla="*/ 0 h 4443"/>
                <a:gd name="T70" fmla="*/ 0 w 2548"/>
                <a:gd name="T71" fmla="*/ 0 h 4443"/>
                <a:gd name="T72" fmla="*/ 0 w 2548"/>
                <a:gd name="T73" fmla="*/ 0 h 4443"/>
                <a:gd name="T74" fmla="*/ 0 w 2548"/>
                <a:gd name="T75" fmla="*/ 0 h 4443"/>
                <a:gd name="T76" fmla="*/ 0 w 2548"/>
                <a:gd name="T77" fmla="*/ 0 h 4443"/>
                <a:gd name="T78" fmla="*/ 0 w 2548"/>
                <a:gd name="T79" fmla="*/ 0 h 4443"/>
                <a:gd name="T80" fmla="*/ 0 w 2548"/>
                <a:gd name="T81" fmla="*/ 0 h 4443"/>
                <a:gd name="T82" fmla="*/ 0 w 2548"/>
                <a:gd name="T83" fmla="*/ 0 h 4443"/>
                <a:gd name="T84" fmla="*/ 0 w 2548"/>
                <a:gd name="T85" fmla="*/ 0 h 4443"/>
                <a:gd name="T86" fmla="*/ 0 w 2548"/>
                <a:gd name="T87" fmla="*/ 0 h 4443"/>
                <a:gd name="T88" fmla="*/ 0 w 2548"/>
                <a:gd name="T89" fmla="*/ 0 h 4443"/>
                <a:gd name="T90" fmla="*/ 0 w 2548"/>
                <a:gd name="T91" fmla="*/ 0 h 4443"/>
                <a:gd name="T92" fmla="*/ 0 w 2548"/>
                <a:gd name="T93" fmla="*/ 0 h 4443"/>
                <a:gd name="T94" fmla="*/ 0 w 2548"/>
                <a:gd name="T95" fmla="*/ 0 h 4443"/>
                <a:gd name="T96" fmla="*/ 0 w 2548"/>
                <a:gd name="T97" fmla="*/ 0 h 4443"/>
                <a:gd name="T98" fmla="*/ 0 w 2548"/>
                <a:gd name="T99" fmla="*/ 0 h 4443"/>
                <a:gd name="T100" fmla="*/ 0 w 2548"/>
                <a:gd name="T101" fmla="*/ 0 h 4443"/>
                <a:gd name="T102" fmla="*/ 0 w 2548"/>
                <a:gd name="T103" fmla="*/ 0 h 4443"/>
                <a:gd name="T104" fmla="*/ 0 w 2548"/>
                <a:gd name="T105" fmla="*/ 0 h 4443"/>
                <a:gd name="T106" fmla="*/ 0 w 2548"/>
                <a:gd name="T107" fmla="*/ 0 h 4443"/>
                <a:gd name="T108" fmla="*/ 0 w 2548"/>
                <a:gd name="T109" fmla="*/ 0 h 4443"/>
                <a:gd name="T110" fmla="*/ 0 w 2548"/>
                <a:gd name="T111" fmla="*/ 0 h 4443"/>
                <a:gd name="T112" fmla="*/ 0 w 2548"/>
                <a:gd name="T113" fmla="*/ 0 h 4443"/>
                <a:gd name="T114" fmla="*/ 0 w 2548"/>
                <a:gd name="T115" fmla="*/ 0 h 4443"/>
                <a:gd name="T116" fmla="*/ 0 w 2548"/>
                <a:gd name="T117" fmla="*/ 0 h 444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48"/>
                <a:gd name="T178" fmla="*/ 0 h 4443"/>
                <a:gd name="T179" fmla="*/ 2548 w 2548"/>
                <a:gd name="T180" fmla="*/ 4443 h 444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48" h="4443">
                  <a:moveTo>
                    <a:pt x="903" y="4331"/>
                  </a:moveTo>
                  <a:lnTo>
                    <a:pt x="839" y="4356"/>
                  </a:lnTo>
                  <a:lnTo>
                    <a:pt x="985" y="4218"/>
                  </a:lnTo>
                  <a:lnTo>
                    <a:pt x="1091" y="4163"/>
                  </a:lnTo>
                  <a:lnTo>
                    <a:pt x="1074" y="4066"/>
                  </a:lnTo>
                  <a:lnTo>
                    <a:pt x="1146" y="4049"/>
                  </a:lnTo>
                  <a:lnTo>
                    <a:pt x="1064" y="3879"/>
                  </a:lnTo>
                  <a:lnTo>
                    <a:pt x="1032" y="3701"/>
                  </a:lnTo>
                  <a:lnTo>
                    <a:pt x="854" y="3550"/>
                  </a:lnTo>
                  <a:lnTo>
                    <a:pt x="720" y="3566"/>
                  </a:lnTo>
                  <a:lnTo>
                    <a:pt x="639" y="3453"/>
                  </a:lnTo>
                  <a:lnTo>
                    <a:pt x="591" y="3476"/>
                  </a:lnTo>
                  <a:lnTo>
                    <a:pt x="639" y="3453"/>
                  </a:lnTo>
                  <a:lnTo>
                    <a:pt x="735" y="3324"/>
                  </a:lnTo>
                  <a:lnTo>
                    <a:pt x="614" y="3169"/>
                  </a:lnTo>
                  <a:lnTo>
                    <a:pt x="606" y="3099"/>
                  </a:lnTo>
                  <a:lnTo>
                    <a:pt x="606" y="3001"/>
                  </a:lnTo>
                  <a:lnTo>
                    <a:pt x="726" y="2904"/>
                  </a:lnTo>
                  <a:lnTo>
                    <a:pt x="703" y="2807"/>
                  </a:lnTo>
                  <a:lnTo>
                    <a:pt x="526" y="2727"/>
                  </a:lnTo>
                  <a:lnTo>
                    <a:pt x="565" y="2597"/>
                  </a:lnTo>
                  <a:lnTo>
                    <a:pt x="688" y="2508"/>
                  </a:lnTo>
                  <a:lnTo>
                    <a:pt x="671" y="2453"/>
                  </a:lnTo>
                  <a:lnTo>
                    <a:pt x="526" y="2444"/>
                  </a:lnTo>
                  <a:lnTo>
                    <a:pt x="478" y="2330"/>
                  </a:lnTo>
                  <a:lnTo>
                    <a:pt x="339" y="2259"/>
                  </a:lnTo>
                  <a:lnTo>
                    <a:pt x="122" y="2275"/>
                  </a:lnTo>
                  <a:lnTo>
                    <a:pt x="139" y="2120"/>
                  </a:lnTo>
                  <a:lnTo>
                    <a:pt x="97" y="2050"/>
                  </a:lnTo>
                  <a:lnTo>
                    <a:pt x="129" y="1959"/>
                  </a:lnTo>
                  <a:lnTo>
                    <a:pt x="317" y="1862"/>
                  </a:lnTo>
                  <a:lnTo>
                    <a:pt x="323" y="1808"/>
                  </a:lnTo>
                  <a:lnTo>
                    <a:pt x="156" y="1734"/>
                  </a:lnTo>
                  <a:lnTo>
                    <a:pt x="145" y="1607"/>
                  </a:lnTo>
                  <a:lnTo>
                    <a:pt x="188" y="1501"/>
                  </a:lnTo>
                  <a:lnTo>
                    <a:pt x="317" y="1410"/>
                  </a:lnTo>
                  <a:lnTo>
                    <a:pt x="235" y="1249"/>
                  </a:lnTo>
                  <a:lnTo>
                    <a:pt x="371" y="1120"/>
                  </a:lnTo>
                  <a:lnTo>
                    <a:pt x="339" y="969"/>
                  </a:lnTo>
                  <a:lnTo>
                    <a:pt x="194" y="904"/>
                  </a:lnTo>
                  <a:lnTo>
                    <a:pt x="203" y="742"/>
                  </a:lnTo>
                  <a:lnTo>
                    <a:pt x="80" y="620"/>
                  </a:lnTo>
                  <a:lnTo>
                    <a:pt x="107" y="443"/>
                  </a:lnTo>
                  <a:lnTo>
                    <a:pt x="10" y="297"/>
                  </a:lnTo>
                  <a:lnTo>
                    <a:pt x="65" y="200"/>
                  </a:lnTo>
                  <a:lnTo>
                    <a:pt x="0" y="97"/>
                  </a:lnTo>
                  <a:lnTo>
                    <a:pt x="129" y="0"/>
                  </a:lnTo>
                  <a:lnTo>
                    <a:pt x="140" y="57"/>
                  </a:lnTo>
                  <a:lnTo>
                    <a:pt x="150" y="187"/>
                  </a:lnTo>
                  <a:lnTo>
                    <a:pt x="239" y="233"/>
                  </a:lnTo>
                  <a:lnTo>
                    <a:pt x="331" y="48"/>
                  </a:lnTo>
                  <a:lnTo>
                    <a:pt x="437" y="136"/>
                  </a:lnTo>
                  <a:lnTo>
                    <a:pt x="513" y="253"/>
                  </a:lnTo>
                  <a:lnTo>
                    <a:pt x="713" y="210"/>
                  </a:lnTo>
                  <a:lnTo>
                    <a:pt x="890" y="265"/>
                  </a:lnTo>
                  <a:lnTo>
                    <a:pt x="894" y="340"/>
                  </a:lnTo>
                  <a:lnTo>
                    <a:pt x="778" y="525"/>
                  </a:lnTo>
                  <a:lnTo>
                    <a:pt x="668" y="551"/>
                  </a:lnTo>
                  <a:lnTo>
                    <a:pt x="702" y="687"/>
                  </a:lnTo>
                  <a:lnTo>
                    <a:pt x="629" y="772"/>
                  </a:lnTo>
                  <a:lnTo>
                    <a:pt x="702" y="836"/>
                  </a:lnTo>
                  <a:lnTo>
                    <a:pt x="668" y="980"/>
                  </a:lnTo>
                  <a:lnTo>
                    <a:pt x="983" y="1095"/>
                  </a:lnTo>
                  <a:lnTo>
                    <a:pt x="1109" y="1280"/>
                  </a:lnTo>
                  <a:lnTo>
                    <a:pt x="1010" y="1329"/>
                  </a:lnTo>
                  <a:lnTo>
                    <a:pt x="961" y="1556"/>
                  </a:lnTo>
                  <a:lnTo>
                    <a:pt x="877" y="1582"/>
                  </a:lnTo>
                  <a:lnTo>
                    <a:pt x="785" y="1680"/>
                  </a:lnTo>
                  <a:lnTo>
                    <a:pt x="927" y="1784"/>
                  </a:lnTo>
                  <a:lnTo>
                    <a:pt x="868" y="1865"/>
                  </a:lnTo>
                  <a:lnTo>
                    <a:pt x="967" y="2069"/>
                  </a:lnTo>
                  <a:lnTo>
                    <a:pt x="1132" y="1988"/>
                  </a:lnTo>
                  <a:lnTo>
                    <a:pt x="1192" y="1890"/>
                  </a:lnTo>
                  <a:lnTo>
                    <a:pt x="1282" y="1956"/>
                  </a:lnTo>
                  <a:lnTo>
                    <a:pt x="1480" y="1962"/>
                  </a:lnTo>
                  <a:lnTo>
                    <a:pt x="1480" y="2237"/>
                  </a:lnTo>
                  <a:lnTo>
                    <a:pt x="1563" y="2335"/>
                  </a:lnTo>
                  <a:lnTo>
                    <a:pt x="1787" y="2318"/>
                  </a:lnTo>
                  <a:lnTo>
                    <a:pt x="2043" y="2249"/>
                  </a:lnTo>
                  <a:lnTo>
                    <a:pt x="2134" y="2156"/>
                  </a:lnTo>
                  <a:lnTo>
                    <a:pt x="2251" y="2217"/>
                  </a:lnTo>
                  <a:lnTo>
                    <a:pt x="2456" y="2199"/>
                  </a:lnTo>
                  <a:lnTo>
                    <a:pt x="2535" y="2281"/>
                  </a:lnTo>
                  <a:lnTo>
                    <a:pt x="2548" y="2491"/>
                  </a:lnTo>
                  <a:lnTo>
                    <a:pt x="2381" y="2669"/>
                  </a:lnTo>
                  <a:lnTo>
                    <a:pt x="2355" y="2824"/>
                  </a:lnTo>
                  <a:lnTo>
                    <a:pt x="2306" y="2815"/>
                  </a:lnTo>
                  <a:lnTo>
                    <a:pt x="2219" y="2685"/>
                  </a:lnTo>
                  <a:lnTo>
                    <a:pt x="2162" y="2679"/>
                  </a:lnTo>
                  <a:lnTo>
                    <a:pt x="2139" y="2766"/>
                  </a:lnTo>
                  <a:lnTo>
                    <a:pt x="1935" y="2792"/>
                  </a:lnTo>
                  <a:lnTo>
                    <a:pt x="1946" y="2879"/>
                  </a:lnTo>
                  <a:lnTo>
                    <a:pt x="1848" y="2968"/>
                  </a:lnTo>
                  <a:lnTo>
                    <a:pt x="1952" y="3088"/>
                  </a:lnTo>
                  <a:lnTo>
                    <a:pt x="1967" y="3250"/>
                  </a:lnTo>
                  <a:lnTo>
                    <a:pt x="1855" y="3330"/>
                  </a:lnTo>
                  <a:lnTo>
                    <a:pt x="1848" y="3663"/>
                  </a:lnTo>
                  <a:lnTo>
                    <a:pt x="1694" y="3695"/>
                  </a:lnTo>
                  <a:lnTo>
                    <a:pt x="1704" y="3765"/>
                  </a:lnTo>
                  <a:lnTo>
                    <a:pt x="1848" y="3873"/>
                  </a:lnTo>
                  <a:lnTo>
                    <a:pt x="1855" y="3873"/>
                  </a:lnTo>
                  <a:lnTo>
                    <a:pt x="1833" y="3921"/>
                  </a:lnTo>
                  <a:lnTo>
                    <a:pt x="1672" y="3975"/>
                  </a:lnTo>
                  <a:lnTo>
                    <a:pt x="1509" y="4137"/>
                  </a:lnTo>
                  <a:lnTo>
                    <a:pt x="1420" y="4324"/>
                  </a:lnTo>
                  <a:lnTo>
                    <a:pt x="1333" y="4356"/>
                  </a:lnTo>
                  <a:lnTo>
                    <a:pt x="1268" y="4443"/>
                  </a:lnTo>
                  <a:lnTo>
                    <a:pt x="977" y="4405"/>
                  </a:lnTo>
                  <a:lnTo>
                    <a:pt x="903" y="4331"/>
                  </a:lnTo>
                  <a:close/>
                  <a:moveTo>
                    <a:pt x="662" y="3768"/>
                  </a:moveTo>
                  <a:lnTo>
                    <a:pt x="581" y="3743"/>
                  </a:lnTo>
                  <a:lnTo>
                    <a:pt x="662" y="3768"/>
                  </a:lnTo>
                  <a:close/>
                  <a:moveTo>
                    <a:pt x="646" y="3598"/>
                  </a:moveTo>
                  <a:lnTo>
                    <a:pt x="591" y="3566"/>
                  </a:lnTo>
                  <a:lnTo>
                    <a:pt x="646" y="35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Freeform 84"/>
            <p:cNvSpPr>
              <a:spLocks noChangeAspect="1"/>
            </p:cNvSpPr>
            <p:nvPr/>
          </p:nvSpPr>
          <p:spPr bwMode="auto">
            <a:xfrm rot="815464">
              <a:off x="2274867" y="3416422"/>
              <a:ext cx="519116" cy="565129"/>
            </a:xfrm>
            <a:custGeom>
              <a:avLst/>
              <a:gdLst>
                <a:gd name="T0" fmla="*/ 0 w 1264"/>
                <a:gd name="T1" fmla="*/ 0 h 1381"/>
                <a:gd name="T2" fmla="*/ 0 w 1264"/>
                <a:gd name="T3" fmla="*/ 0 h 1381"/>
                <a:gd name="T4" fmla="*/ 0 w 1264"/>
                <a:gd name="T5" fmla="*/ 0 h 1381"/>
                <a:gd name="T6" fmla="*/ 0 w 1264"/>
                <a:gd name="T7" fmla="*/ 0 h 1381"/>
                <a:gd name="T8" fmla="*/ 0 w 1264"/>
                <a:gd name="T9" fmla="*/ 0 h 1381"/>
                <a:gd name="T10" fmla="*/ 0 w 1264"/>
                <a:gd name="T11" fmla="*/ 0 h 1381"/>
                <a:gd name="T12" fmla="*/ 0 w 1264"/>
                <a:gd name="T13" fmla="*/ 0 h 1381"/>
                <a:gd name="T14" fmla="*/ 0 w 1264"/>
                <a:gd name="T15" fmla="*/ 0 h 1381"/>
                <a:gd name="T16" fmla="*/ 0 w 1264"/>
                <a:gd name="T17" fmla="*/ 0 h 1381"/>
                <a:gd name="T18" fmla="*/ 0 w 1264"/>
                <a:gd name="T19" fmla="*/ 0 h 1381"/>
                <a:gd name="T20" fmla="*/ 0 w 1264"/>
                <a:gd name="T21" fmla="*/ 0 h 1381"/>
                <a:gd name="T22" fmla="*/ 0 w 1264"/>
                <a:gd name="T23" fmla="*/ 0 h 1381"/>
                <a:gd name="T24" fmla="*/ 0 w 1264"/>
                <a:gd name="T25" fmla="*/ 0 h 1381"/>
                <a:gd name="T26" fmla="*/ 0 w 1264"/>
                <a:gd name="T27" fmla="*/ 0 h 1381"/>
                <a:gd name="T28" fmla="*/ 0 w 1264"/>
                <a:gd name="T29" fmla="*/ 0 h 1381"/>
                <a:gd name="T30" fmla="*/ 0 w 1264"/>
                <a:gd name="T31" fmla="*/ 0 h 1381"/>
                <a:gd name="T32" fmla="*/ 0 w 1264"/>
                <a:gd name="T33" fmla="*/ 0 h 1381"/>
                <a:gd name="T34" fmla="*/ 0 w 1264"/>
                <a:gd name="T35" fmla="*/ 0 h 1381"/>
                <a:gd name="T36" fmla="*/ 0 w 1264"/>
                <a:gd name="T37" fmla="*/ 0 h 1381"/>
                <a:gd name="T38" fmla="*/ 0 w 1264"/>
                <a:gd name="T39" fmla="*/ 0 h 1381"/>
                <a:gd name="T40" fmla="*/ 0 w 1264"/>
                <a:gd name="T41" fmla="*/ 0 h 1381"/>
                <a:gd name="T42" fmla="*/ 0 w 1264"/>
                <a:gd name="T43" fmla="*/ 0 h 1381"/>
                <a:gd name="T44" fmla="*/ 0 w 1264"/>
                <a:gd name="T45" fmla="*/ 0 h 1381"/>
                <a:gd name="T46" fmla="*/ 0 w 1264"/>
                <a:gd name="T47" fmla="*/ 0 h 1381"/>
                <a:gd name="T48" fmla="*/ 0 w 1264"/>
                <a:gd name="T49" fmla="*/ 0 h 1381"/>
                <a:gd name="T50" fmla="*/ 0 w 1264"/>
                <a:gd name="T51" fmla="*/ 0 h 1381"/>
                <a:gd name="T52" fmla="*/ 0 w 1264"/>
                <a:gd name="T53" fmla="*/ 0 h 1381"/>
                <a:gd name="T54" fmla="*/ 0 w 1264"/>
                <a:gd name="T55" fmla="*/ 0 h 1381"/>
                <a:gd name="T56" fmla="*/ 0 w 1264"/>
                <a:gd name="T57" fmla="*/ 0 h 1381"/>
                <a:gd name="T58" fmla="*/ 0 w 1264"/>
                <a:gd name="T59" fmla="*/ 0 h 1381"/>
                <a:gd name="T60" fmla="*/ 0 w 1264"/>
                <a:gd name="T61" fmla="*/ 0 h 1381"/>
                <a:gd name="T62" fmla="*/ 0 w 1264"/>
                <a:gd name="T63" fmla="*/ 0 h 1381"/>
                <a:gd name="T64" fmla="*/ 0 w 1264"/>
                <a:gd name="T65" fmla="*/ 0 h 1381"/>
                <a:gd name="T66" fmla="*/ 0 w 1264"/>
                <a:gd name="T67" fmla="*/ 0 h 1381"/>
                <a:gd name="T68" fmla="*/ 0 w 1264"/>
                <a:gd name="T69" fmla="*/ 0 h 1381"/>
                <a:gd name="T70" fmla="*/ 0 w 1264"/>
                <a:gd name="T71" fmla="*/ 0 h 1381"/>
                <a:gd name="T72" fmla="*/ 0 w 1264"/>
                <a:gd name="T73" fmla="*/ 0 h 1381"/>
                <a:gd name="T74" fmla="*/ 0 w 1264"/>
                <a:gd name="T75" fmla="*/ 0 h 1381"/>
                <a:gd name="T76" fmla="*/ 0 w 1264"/>
                <a:gd name="T77" fmla="*/ 0 h 1381"/>
                <a:gd name="T78" fmla="*/ 0 w 1264"/>
                <a:gd name="T79" fmla="*/ 0 h 1381"/>
                <a:gd name="T80" fmla="*/ 0 w 1264"/>
                <a:gd name="T81" fmla="*/ 0 h 138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64"/>
                <a:gd name="T124" fmla="*/ 0 h 1381"/>
                <a:gd name="T125" fmla="*/ 1264 w 1264"/>
                <a:gd name="T126" fmla="*/ 1381 h 138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64" h="1381">
                  <a:moveTo>
                    <a:pt x="313" y="598"/>
                  </a:moveTo>
                  <a:lnTo>
                    <a:pt x="345" y="346"/>
                  </a:lnTo>
                  <a:lnTo>
                    <a:pt x="313" y="598"/>
                  </a:lnTo>
                  <a:lnTo>
                    <a:pt x="506" y="630"/>
                  </a:lnTo>
                  <a:lnTo>
                    <a:pt x="602" y="630"/>
                  </a:lnTo>
                  <a:lnTo>
                    <a:pt x="732" y="119"/>
                  </a:lnTo>
                  <a:lnTo>
                    <a:pt x="548" y="49"/>
                  </a:lnTo>
                  <a:lnTo>
                    <a:pt x="532" y="0"/>
                  </a:lnTo>
                  <a:lnTo>
                    <a:pt x="548" y="49"/>
                  </a:lnTo>
                  <a:lnTo>
                    <a:pt x="732" y="119"/>
                  </a:lnTo>
                  <a:lnTo>
                    <a:pt x="1007" y="96"/>
                  </a:lnTo>
                  <a:lnTo>
                    <a:pt x="1264" y="242"/>
                  </a:lnTo>
                  <a:lnTo>
                    <a:pt x="1242" y="435"/>
                  </a:lnTo>
                  <a:lnTo>
                    <a:pt x="1071" y="571"/>
                  </a:lnTo>
                  <a:lnTo>
                    <a:pt x="958" y="636"/>
                  </a:lnTo>
                  <a:lnTo>
                    <a:pt x="926" y="687"/>
                  </a:lnTo>
                  <a:lnTo>
                    <a:pt x="973" y="751"/>
                  </a:lnTo>
                  <a:lnTo>
                    <a:pt x="973" y="839"/>
                  </a:lnTo>
                  <a:lnTo>
                    <a:pt x="941" y="882"/>
                  </a:lnTo>
                  <a:lnTo>
                    <a:pt x="1000" y="914"/>
                  </a:lnTo>
                  <a:lnTo>
                    <a:pt x="967" y="978"/>
                  </a:lnTo>
                  <a:lnTo>
                    <a:pt x="829" y="1016"/>
                  </a:lnTo>
                  <a:lnTo>
                    <a:pt x="806" y="1107"/>
                  </a:lnTo>
                  <a:lnTo>
                    <a:pt x="716" y="1097"/>
                  </a:lnTo>
                  <a:lnTo>
                    <a:pt x="661" y="1123"/>
                  </a:lnTo>
                  <a:lnTo>
                    <a:pt x="629" y="1220"/>
                  </a:lnTo>
                  <a:lnTo>
                    <a:pt x="515" y="1226"/>
                  </a:lnTo>
                  <a:lnTo>
                    <a:pt x="428" y="1381"/>
                  </a:lnTo>
                  <a:lnTo>
                    <a:pt x="329" y="1340"/>
                  </a:lnTo>
                  <a:lnTo>
                    <a:pt x="322" y="1259"/>
                  </a:lnTo>
                  <a:lnTo>
                    <a:pt x="199" y="1259"/>
                  </a:lnTo>
                  <a:lnTo>
                    <a:pt x="184" y="1204"/>
                  </a:lnTo>
                  <a:lnTo>
                    <a:pt x="129" y="1177"/>
                  </a:lnTo>
                  <a:lnTo>
                    <a:pt x="112" y="1113"/>
                  </a:lnTo>
                  <a:lnTo>
                    <a:pt x="80" y="1107"/>
                  </a:lnTo>
                  <a:lnTo>
                    <a:pt x="0" y="1010"/>
                  </a:lnTo>
                  <a:lnTo>
                    <a:pt x="193" y="961"/>
                  </a:lnTo>
                  <a:lnTo>
                    <a:pt x="184" y="806"/>
                  </a:lnTo>
                  <a:lnTo>
                    <a:pt x="248" y="768"/>
                  </a:lnTo>
                  <a:lnTo>
                    <a:pt x="232" y="613"/>
                  </a:lnTo>
                  <a:lnTo>
                    <a:pt x="313" y="5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Freeform 85"/>
            <p:cNvSpPr>
              <a:spLocks noChangeAspect="1"/>
            </p:cNvSpPr>
            <p:nvPr/>
          </p:nvSpPr>
          <p:spPr bwMode="auto">
            <a:xfrm rot="815464">
              <a:off x="3905241" y="4911791"/>
              <a:ext cx="282577" cy="466707"/>
            </a:xfrm>
            <a:custGeom>
              <a:avLst/>
              <a:gdLst>
                <a:gd name="T0" fmla="*/ 0 w 695"/>
                <a:gd name="T1" fmla="*/ 0 h 1130"/>
                <a:gd name="T2" fmla="*/ 0 w 695"/>
                <a:gd name="T3" fmla="*/ 0 h 1130"/>
                <a:gd name="T4" fmla="*/ 0 w 695"/>
                <a:gd name="T5" fmla="*/ 0 h 1130"/>
                <a:gd name="T6" fmla="*/ 0 w 695"/>
                <a:gd name="T7" fmla="*/ 0 h 1130"/>
                <a:gd name="T8" fmla="*/ 0 w 695"/>
                <a:gd name="T9" fmla="*/ 0 h 1130"/>
                <a:gd name="T10" fmla="*/ 0 w 695"/>
                <a:gd name="T11" fmla="*/ 0 h 1130"/>
                <a:gd name="T12" fmla="*/ 0 w 695"/>
                <a:gd name="T13" fmla="*/ 0 h 1130"/>
                <a:gd name="T14" fmla="*/ 0 w 695"/>
                <a:gd name="T15" fmla="*/ 0 h 1130"/>
                <a:gd name="T16" fmla="*/ 0 w 695"/>
                <a:gd name="T17" fmla="*/ 0 h 1130"/>
                <a:gd name="T18" fmla="*/ 0 w 695"/>
                <a:gd name="T19" fmla="*/ 0 h 1130"/>
                <a:gd name="T20" fmla="*/ 0 w 695"/>
                <a:gd name="T21" fmla="*/ 0 h 1130"/>
                <a:gd name="T22" fmla="*/ 0 w 695"/>
                <a:gd name="T23" fmla="*/ 0 h 1130"/>
                <a:gd name="T24" fmla="*/ 0 w 695"/>
                <a:gd name="T25" fmla="*/ 0 h 1130"/>
                <a:gd name="T26" fmla="*/ 0 w 695"/>
                <a:gd name="T27" fmla="*/ 0 h 1130"/>
                <a:gd name="T28" fmla="*/ 0 w 695"/>
                <a:gd name="T29" fmla="*/ 0 h 1130"/>
                <a:gd name="T30" fmla="*/ 0 w 695"/>
                <a:gd name="T31" fmla="*/ 0 h 1130"/>
                <a:gd name="T32" fmla="*/ 0 w 695"/>
                <a:gd name="T33" fmla="*/ 0 h 1130"/>
                <a:gd name="T34" fmla="*/ 0 w 695"/>
                <a:gd name="T35" fmla="*/ 0 h 1130"/>
                <a:gd name="T36" fmla="*/ 0 w 695"/>
                <a:gd name="T37" fmla="*/ 0 h 1130"/>
                <a:gd name="T38" fmla="*/ 0 w 695"/>
                <a:gd name="T39" fmla="*/ 0 h 1130"/>
                <a:gd name="T40" fmla="*/ 0 w 695"/>
                <a:gd name="T41" fmla="*/ 0 h 1130"/>
                <a:gd name="T42" fmla="*/ 0 w 695"/>
                <a:gd name="T43" fmla="*/ 0 h 1130"/>
                <a:gd name="T44" fmla="*/ 0 w 695"/>
                <a:gd name="T45" fmla="*/ 0 h 1130"/>
                <a:gd name="T46" fmla="*/ 0 w 695"/>
                <a:gd name="T47" fmla="*/ 0 h 113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95"/>
                <a:gd name="T73" fmla="*/ 0 h 1130"/>
                <a:gd name="T74" fmla="*/ 695 w 695"/>
                <a:gd name="T75" fmla="*/ 1130 h 113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95" h="1130">
                  <a:moveTo>
                    <a:pt x="462" y="867"/>
                  </a:moveTo>
                  <a:lnTo>
                    <a:pt x="534" y="765"/>
                  </a:lnTo>
                  <a:lnTo>
                    <a:pt x="640" y="710"/>
                  </a:lnTo>
                  <a:lnTo>
                    <a:pt x="623" y="613"/>
                  </a:lnTo>
                  <a:lnTo>
                    <a:pt x="695" y="596"/>
                  </a:lnTo>
                  <a:lnTo>
                    <a:pt x="613" y="426"/>
                  </a:lnTo>
                  <a:lnTo>
                    <a:pt x="581" y="248"/>
                  </a:lnTo>
                  <a:lnTo>
                    <a:pt x="403" y="97"/>
                  </a:lnTo>
                  <a:lnTo>
                    <a:pt x="269" y="113"/>
                  </a:lnTo>
                  <a:lnTo>
                    <a:pt x="188" y="0"/>
                  </a:lnTo>
                  <a:lnTo>
                    <a:pt x="140" y="23"/>
                  </a:lnTo>
                  <a:lnTo>
                    <a:pt x="140" y="113"/>
                  </a:lnTo>
                  <a:lnTo>
                    <a:pt x="195" y="145"/>
                  </a:lnTo>
                  <a:lnTo>
                    <a:pt x="130" y="242"/>
                  </a:lnTo>
                  <a:lnTo>
                    <a:pt x="130" y="290"/>
                  </a:lnTo>
                  <a:lnTo>
                    <a:pt x="237" y="322"/>
                  </a:lnTo>
                  <a:lnTo>
                    <a:pt x="204" y="507"/>
                  </a:lnTo>
                  <a:lnTo>
                    <a:pt x="252" y="651"/>
                  </a:lnTo>
                  <a:lnTo>
                    <a:pt x="0" y="1000"/>
                  </a:lnTo>
                  <a:lnTo>
                    <a:pt x="123" y="1130"/>
                  </a:lnTo>
                  <a:lnTo>
                    <a:pt x="163" y="1039"/>
                  </a:lnTo>
                  <a:lnTo>
                    <a:pt x="307" y="1022"/>
                  </a:lnTo>
                  <a:lnTo>
                    <a:pt x="388" y="903"/>
                  </a:lnTo>
                  <a:lnTo>
                    <a:pt x="462" y="8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Freeform 86"/>
            <p:cNvSpPr>
              <a:spLocks noChangeAspect="1" noEditPoints="1"/>
            </p:cNvSpPr>
            <p:nvPr/>
          </p:nvSpPr>
          <p:spPr bwMode="auto">
            <a:xfrm rot="815464">
              <a:off x="3259124" y="4911791"/>
              <a:ext cx="769943" cy="469882"/>
            </a:xfrm>
            <a:custGeom>
              <a:avLst/>
              <a:gdLst>
                <a:gd name="T0" fmla="*/ 0 w 1888"/>
                <a:gd name="T1" fmla="*/ 0 h 1146"/>
                <a:gd name="T2" fmla="*/ 0 w 1888"/>
                <a:gd name="T3" fmla="*/ 0 h 1146"/>
                <a:gd name="T4" fmla="*/ 0 w 1888"/>
                <a:gd name="T5" fmla="*/ 0 h 1146"/>
                <a:gd name="T6" fmla="*/ 0 w 1888"/>
                <a:gd name="T7" fmla="*/ 0 h 1146"/>
                <a:gd name="T8" fmla="*/ 0 w 1888"/>
                <a:gd name="T9" fmla="*/ 0 h 1146"/>
                <a:gd name="T10" fmla="*/ 0 w 1888"/>
                <a:gd name="T11" fmla="*/ 0 h 1146"/>
                <a:gd name="T12" fmla="*/ 0 w 1888"/>
                <a:gd name="T13" fmla="*/ 0 h 1146"/>
                <a:gd name="T14" fmla="*/ 0 w 1888"/>
                <a:gd name="T15" fmla="*/ 0 h 1146"/>
                <a:gd name="T16" fmla="*/ 0 w 1888"/>
                <a:gd name="T17" fmla="*/ 0 h 1146"/>
                <a:gd name="T18" fmla="*/ 0 w 1888"/>
                <a:gd name="T19" fmla="*/ 0 h 1146"/>
                <a:gd name="T20" fmla="*/ 0 w 1888"/>
                <a:gd name="T21" fmla="*/ 0 h 1146"/>
                <a:gd name="T22" fmla="*/ 0 w 1888"/>
                <a:gd name="T23" fmla="*/ 0 h 1146"/>
                <a:gd name="T24" fmla="*/ 0 w 1888"/>
                <a:gd name="T25" fmla="*/ 0 h 1146"/>
                <a:gd name="T26" fmla="*/ 0 w 1888"/>
                <a:gd name="T27" fmla="*/ 0 h 1146"/>
                <a:gd name="T28" fmla="*/ 0 w 1888"/>
                <a:gd name="T29" fmla="*/ 0 h 1146"/>
                <a:gd name="T30" fmla="*/ 0 w 1888"/>
                <a:gd name="T31" fmla="*/ 0 h 1146"/>
                <a:gd name="T32" fmla="*/ 0 w 1888"/>
                <a:gd name="T33" fmla="*/ 0 h 1146"/>
                <a:gd name="T34" fmla="*/ 0 w 1888"/>
                <a:gd name="T35" fmla="*/ 0 h 1146"/>
                <a:gd name="T36" fmla="*/ 0 w 1888"/>
                <a:gd name="T37" fmla="*/ 0 h 1146"/>
                <a:gd name="T38" fmla="*/ 0 w 1888"/>
                <a:gd name="T39" fmla="*/ 0 h 1146"/>
                <a:gd name="T40" fmla="*/ 0 w 1888"/>
                <a:gd name="T41" fmla="*/ 0 h 1146"/>
                <a:gd name="T42" fmla="*/ 0 w 1888"/>
                <a:gd name="T43" fmla="*/ 0 h 1146"/>
                <a:gd name="T44" fmla="*/ 0 w 1888"/>
                <a:gd name="T45" fmla="*/ 0 h 1146"/>
                <a:gd name="T46" fmla="*/ 0 w 1888"/>
                <a:gd name="T47" fmla="*/ 0 h 1146"/>
                <a:gd name="T48" fmla="*/ 0 w 1888"/>
                <a:gd name="T49" fmla="*/ 0 h 1146"/>
                <a:gd name="T50" fmla="*/ 0 w 1888"/>
                <a:gd name="T51" fmla="*/ 0 h 1146"/>
                <a:gd name="T52" fmla="*/ 0 w 1888"/>
                <a:gd name="T53" fmla="*/ 0 h 1146"/>
                <a:gd name="T54" fmla="*/ 0 w 1888"/>
                <a:gd name="T55" fmla="*/ 0 h 1146"/>
                <a:gd name="T56" fmla="*/ 0 w 1888"/>
                <a:gd name="T57" fmla="*/ 0 h 1146"/>
                <a:gd name="T58" fmla="*/ 0 w 1888"/>
                <a:gd name="T59" fmla="*/ 0 h 1146"/>
                <a:gd name="T60" fmla="*/ 0 w 1888"/>
                <a:gd name="T61" fmla="*/ 0 h 1146"/>
                <a:gd name="T62" fmla="*/ 0 w 1888"/>
                <a:gd name="T63" fmla="*/ 0 h 1146"/>
                <a:gd name="T64" fmla="*/ 0 w 1888"/>
                <a:gd name="T65" fmla="*/ 0 h 1146"/>
                <a:gd name="T66" fmla="*/ 0 w 1888"/>
                <a:gd name="T67" fmla="*/ 0 h 1146"/>
                <a:gd name="T68" fmla="*/ 0 w 1888"/>
                <a:gd name="T69" fmla="*/ 0 h 1146"/>
                <a:gd name="T70" fmla="*/ 0 w 1888"/>
                <a:gd name="T71" fmla="*/ 0 h 1146"/>
                <a:gd name="T72" fmla="*/ 0 w 1888"/>
                <a:gd name="T73" fmla="*/ 0 h 1146"/>
                <a:gd name="T74" fmla="*/ 0 w 1888"/>
                <a:gd name="T75" fmla="*/ 0 h 1146"/>
                <a:gd name="T76" fmla="*/ 0 w 1888"/>
                <a:gd name="T77" fmla="*/ 0 h 1146"/>
                <a:gd name="T78" fmla="*/ 0 w 1888"/>
                <a:gd name="T79" fmla="*/ 0 h 1146"/>
                <a:gd name="T80" fmla="*/ 0 w 1888"/>
                <a:gd name="T81" fmla="*/ 0 h 1146"/>
                <a:gd name="T82" fmla="*/ 0 w 1888"/>
                <a:gd name="T83" fmla="*/ 0 h 1146"/>
                <a:gd name="T84" fmla="*/ 0 w 1888"/>
                <a:gd name="T85" fmla="*/ 0 h 1146"/>
                <a:gd name="T86" fmla="*/ 0 w 1888"/>
                <a:gd name="T87" fmla="*/ 0 h 1146"/>
                <a:gd name="T88" fmla="*/ 0 w 1888"/>
                <a:gd name="T89" fmla="*/ 0 h 114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888"/>
                <a:gd name="T136" fmla="*/ 0 h 1146"/>
                <a:gd name="T137" fmla="*/ 1888 w 1888"/>
                <a:gd name="T138" fmla="*/ 1146 h 114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888" h="1146">
                  <a:moveTo>
                    <a:pt x="931" y="1068"/>
                  </a:moveTo>
                  <a:lnTo>
                    <a:pt x="861" y="937"/>
                  </a:lnTo>
                  <a:lnTo>
                    <a:pt x="755" y="926"/>
                  </a:lnTo>
                  <a:lnTo>
                    <a:pt x="513" y="953"/>
                  </a:lnTo>
                  <a:lnTo>
                    <a:pt x="448" y="807"/>
                  </a:lnTo>
                  <a:lnTo>
                    <a:pt x="374" y="782"/>
                  </a:lnTo>
                  <a:lnTo>
                    <a:pt x="309" y="846"/>
                  </a:lnTo>
                  <a:lnTo>
                    <a:pt x="229" y="856"/>
                  </a:lnTo>
                  <a:lnTo>
                    <a:pt x="0" y="136"/>
                  </a:lnTo>
                  <a:lnTo>
                    <a:pt x="77" y="104"/>
                  </a:lnTo>
                  <a:lnTo>
                    <a:pt x="189" y="146"/>
                  </a:lnTo>
                  <a:lnTo>
                    <a:pt x="471" y="0"/>
                  </a:lnTo>
                  <a:lnTo>
                    <a:pt x="615" y="55"/>
                  </a:lnTo>
                  <a:lnTo>
                    <a:pt x="647" y="163"/>
                  </a:lnTo>
                  <a:lnTo>
                    <a:pt x="748" y="218"/>
                  </a:lnTo>
                  <a:lnTo>
                    <a:pt x="851" y="120"/>
                  </a:lnTo>
                  <a:lnTo>
                    <a:pt x="1045" y="120"/>
                  </a:lnTo>
                  <a:lnTo>
                    <a:pt x="1077" y="55"/>
                  </a:lnTo>
                  <a:lnTo>
                    <a:pt x="1151" y="14"/>
                  </a:lnTo>
                  <a:lnTo>
                    <a:pt x="1183" y="0"/>
                  </a:lnTo>
                  <a:lnTo>
                    <a:pt x="1254" y="129"/>
                  </a:lnTo>
                  <a:lnTo>
                    <a:pt x="1416" y="259"/>
                  </a:lnTo>
                  <a:lnTo>
                    <a:pt x="1400" y="388"/>
                  </a:lnTo>
                  <a:lnTo>
                    <a:pt x="1464" y="475"/>
                  </a:lnTo>
                  <a:lnTo>
                    <a:pt x="1461" y="523"/>
                  </a:lnTo>
                  <a:lnTo>
                    <a:pt x="1457" y="555"/>
                  </a:lnTo>
                  <a:lnTo>
                    <a:pt x="1393" y="566"/>
                  </a:lnTo>
                  <a:lnTo>
                    <a:pt x="1328" y="685"/>
                  </a:lnTo>
                  <a:lnTo>
                    <a:pt x="1141" y="797"/>
                  </a:lnTo>
                  <a:lnTo>
                    <a:pt x="990" y="839"/>
                  </a:lnTo>
                  <a:lnTo>
                    <a:pt x="974" y="911"/>
                  </a:lnTo>
                  <a:lnTo>
                    <a:pt x="1005" y="945"/>
                  </a:lnTo>
                  <a:lnTo>
                    <a:pt x="931" y="1068"/>
                  </a:lnTo>
                  <a:close/>
                  <a:moveTo>
                    <a:pt x="1883" y="1089"/>
                  </a:moveTo>
                  <a:lnTo>
                    <a:pt x="1887" y="1091"/>
                  </a:lnTo>
                  <a:lnTo>
                    <a:pt x="1888" y="1093"/>
                  </a:lnTo>
                  <a:lnTo>
                    <a:pt x="1887" y="1097"/>
                  </a:lnTo>
                  <a:lnTo>
                    <a:pt x="1883" y="1102"/>
                  </a:lnTo>
                  <a:lnTo>
                    <a:pt x="1872" y="1110"/>
                  </a:lnTo>
                  <a:lnTo>
                    <a:pt x="1858" y="1121"/>
                  </a:lnTo>
                  <a:lnTo>
                    <a:pt x="1843" y="1130"/>
                  </a:lnTo>
                  <a:lnTo>
                    <a:pt x="1828" y="1137"/>
                  </a:lnTo>
                  <a:lnTo>
                    <a:pt x="1817" y="1143"/>
                  </a:lnTo>
                  <a:lnTo>
                    <a:pt x="1813" y="1146"/>
                  </a:lnTo>
                  <a:lnTo>
                    <a:pt x="1883" y="108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2" name="Freeform 87"/>
            <p:cNvSpPr>
              <a:spLocks noChangeAspect="1"/>
            </p:cNvSpPr>
            <p:nvPr/>
          </p:nvSpPr>
          <p:spPr bwMode="auto">
            <a:xfrm rot="815464">
              <a:off x="3200386" y="2760810"/>
              <a:ext cx="1076333" cy="1279477"/>
            </a:xfrm>
            <a:custGeom>
              <a:avLst/>
              <a:gdLst>
                <a:gd name="T0" fmla="*/ 0 w 2623"/>
                <a:gd name="T1" fmla="*/ 0 h 3123"/>
                <a:gd name="T2" fmla="*/ 0 w 2623"/>
                <a:gd name="T3" fmla="*/ 0 h 3123"/>
                <a:gd name="T4" fmla="*/ 0 w 2623"/>
                <a:gd name="T5" fmla="*/ 0 h 3123"/>
                <a:gd name="T6" fmla="*/ 0 w 2623"/>
                <a:gd name="T7" fmla="*/ 0 h 3123"/>
                <a:gd name="T8" fmla="*/ 0 w 2623"/>
                <a:gd name="T9" fmla="*/ 0 h 3123"/>
                <a:gd name="T10" fmla="*/ 0 w 2623"/>
                <a:gd name="T11" fmla="*/ 0 h 3123"/>
                <a:gd name="T12" fmla="*/ 0 w 2623"/>
                <a:gd name="T13" fmla="*/ 0 h 3123"/>
                <a:gd name="T14" fmla="*/ 0 w 2623"/>
                <a:gd name="T15" fmla="*/ 0 h 3123"/>
                <a:gd name="T16" fmla="*/ 0 w 2623"/>
                <a:gd name="T17" fmla="*/ 0 h 3123"/>
                <a:gd name="T18" fmla="*/ 0 w 2623"/>
                <a:gd name="T19" fmla="*/ 0 h 3123"/>
                <a:gd name="T20" fmla="*/ 0 w 2623"/>
                <a:gd name="T21" fmla="*/ 0 h 3123"/>
                <a:gd name="T22" fmla="*/ 0 w 2623"/>
                <a:gd name="T23" fmla="*/ 0 h 3123"/>
                <a:gd name="T24" fmla="*/ 0 w 2623"/>
                <a:gd name="T25" fmla="*/ 0 h 3123"/>
                <a:gd name="T26" fmla="*/ 0 w 2623"/>
                <a:gd name="T27" fmla="*/ 0 h 3123"/>
                <a:gd name="T28" fmla="*/ 0 w 2623"/>
                <a:gd name="T29" fmla="*/ 0 h 3123"/>
                <a:gd name="T30" fmla="*/ 0 w 2623"/>
                <a:gd name="T31" fmla="*/ 0 h 3123"/>
                <a:gd name="T32" fmla="*/ 0 w 2623"/>
                <a:gd name="T33" fmla="*/ 0 h 3123"/>
                <a:gd name="T34" fmla="*/ 0 w 2623"/>
                <a:gd name="T35" fmla="*/ 0 h 3123"/>
                <a:gd name="T36" fmla="*/ 0 w 2623"/>
                <a:gd name="T37" fmla="*/ 0 h 3123"/>
                <a:gd name="T38" fmla="*/ 0 w 2623"/>
                <a:gd name="T39" fmla="*/ 0 h 3123"/>
                <a:gd name="T40" fmla="*/ 0 w 2623"/>
                <a:gd name="T41" fmla="*/ 0 h 3123"/>
                <a:gd name="T42" fmla="*/ 0 w 2623"/>
                <a:gd name="T43" fmla="*/ 0 h 3123"/>
                <a:gd name="T44" fmla="*/ 0 w 2623"/>
                <a:gd name="T45" fmla="*/ 0 h 3123"/>
                <a:gd name="T46" fmla="*/ 0 w 2623"/>
                <a:gd name="T47" fmla="*/ 0 h 3123"/>
                <a:gd name="T48" fmla="*/ 0 w 2623"/>
                <a:gd name="T49" fmla="*/ 0 h 3123"/>
                <a:gd name="T50" fmla="*/ 0 w 2623"/>
                <a:gd name="T51" fmla="*/ 0 h 3123"/>
                <a:gd name="T52" fmla="*/ 0 w 2623"/>
                <a:gd name="T53" fmla="*/ 0 h 3123"/>
                <a:gd name="T54" fmla="*/ 0 w 2623"/>
                <a:gd name="T55" fmla="*/ 0 h 3123"/>
                <a:gd name="T56" fmla="*/ 0 w 2623"/>
                <a:gd name="T57" fmla="*/ 0 h 3123"/>
                <a:gd name="T58" fmla="*/ 0 w 2623"/>
                <a:gd name="T59" fmla="*/ 0 h 3123"/>
                <a:gd name="T60" fmla="*/ 0 w 2623"/>
                <a:gd name="T61" fmla="*/ 0 h 3123"/>
                <a:gd name="T62" fmla="*/ 0 w 2623"/>
                <a:gd name="T63" fmla="*/ 0 h 3123"/>
                <a:gd name="T64" fmla="*/ 0 w 2623"/>
                <a:gd name="T65" fmla="*/ 0 h 3123"/>
                <a:gd name="T66" fmla="*/ 0 w 2623"/>
                <a:gd name="T67" fmla="*/ 0 h 3123"/>
                <a:gd name="T68" fmla="*/ 0 w 2623"/>
                <a:gd name="T69" fmla="*/ 0 h 3123"/>
                <a:gd name="T70" fmla="*/ 0 w 2623"/>
                <a:gd name="T71" fmla="*/ 0 h 3123"/>
                <a:gd name="T72" fmla="*/ 0 w 2623"/>
                <a:gd name="T73" fmla="*/ 0 h 3123"/>
                <a:gd name="T74" fmla="*/ 0 w 2623"/>
                <a:gd name="T75" fmla="*/ 0 h 3123"/>
                <a:gd name="T76" fmla="*/ 0 w 2623"/>
                <a:gd name="T77" fmla="*/ 0 h 3123"/>
                <a:gd name="T78" fmla="*/ 0 w 2623"/>
                <a:gd name="T79" fmla="*/ 0 h 3123"/>
                <a:gd name="T80" fmla="*/ 0 w 2623"/>
                <a:gd name="T81" fmla="*/ 0 h 3123"/>
                <a:gd name="T82" fmla="*/ 0 w 2623"/>
                <a:gd name="T83" fmla="*/ 0 h 3123"/>
                <a:gd name="T84" fmla="*/ 0 w 2623"/>
                <a:gd name="T85" fmla="*/ 0 h 3123"/>
                <a:gd name="T86" fmla="*/ 0 w 2623"/>
                <a:gd name="T87" fmla="*/ 0 h 3123"/>
                <a:gd name="T88" fmla="*/ 0 w 2623"/>
                <a:gd name="T89" fmla="*/ 0 h 3123"/>
                <a:gd name="T90" fmla="*/ 0 w 2623"/>
                <a:gd name="T91" fmla="*/ 0 h 3123"/>
                <a:gd name="T92" fmla="*/ 0 w 2623"/>
                <a:gd name="T93" fmla="*/ 0 h 3123"/>
                <a:gd name="T94" fmla="*/ 0 w 2623"/>
                <a:gd name="T95" fmla="*/ 0 h 3123"/>
                <a:gd name="T96" fmla="*/ 0 w 2623"/>
                <a:gd name="T97" fmla="*/ 0 h 3123"/>
                <a:gd name="T98" fmla="*/ 0 w 2623"/>
                <a:gd name="T99" fmla="*/ 0 h 312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623"/>
                <a:gd name="T151" fmla="*/ 0 h 3123"/>
                <a:gd name="T152" fmla="*/ 2623 w 2623"/>
                <a:gd name="T153" fmla="*/ 3123 h 312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623" h="3123">
                  <a:moveTo>
                    <a:pt x="27" y="1658"/>
                  </a:moveTo>
                  <a:lnTo>
                    <a:pt x="91" y="1626"/>
                  </a:lnTo>
                  <a:lnTo>
                    <a:pt x="275" y="1491"/>
                  </a:lnTo>
                  <a:lnTo>
                    <a:pt x="436" y="1459"/>
                  </a:lnTo>
                  <a:lnTo>
                    <a:pt x="671" y="1296"/>
                  </a:lnTo>
                  <a:lnTo>
                    <a:pt x="623" y="1200"/>
                  </a:lnTo>
                  <a:lnTo>
                    <a:pt x="629" y="1084"/>
                  </a:lnTo>
                  <a:lnTo>
                    <a:pt x="655" y="1078"/>
                  </a:lnTo>
                  <a:lnTo>
                    <a:pt x="693" y="1001"/>
                  </a:lnTo>
                  <a:lnTo>
                    <a:pt x="623" y="942"/>
                  </a:lnTo>
                  <a:lnTo>
                    <a:pt x="693" y="878"/>
                  </a:lnTo>
                  <a:lnTo>
                    <a:pt x="897" y="1175"/>
                  </a:lnTo>
                  <a:lnTo>
                    <a:pt x="1026" y="1097"/>
                  </a:lnTo>
                  <a:lnTo>
                    <a:pt x="881" y="806"/>
                  </a:lnTo>
                  <a:lnTo>
                    <a:pt x="865" y="690"/>
                  </a:lnTo>
                  <a:lnTo>
                    <a:pt x="994" y="690"/>
                  </a:lnTo>
                  <a:lnTo>
                    <a:pt x="977" y="368"/>
                  </a:lnTo>
                  <a:lnTo>
                    <a:pt x="1140" y="323"/>
                  </a:lnTo>
                  <a:lnTo>
                    <a:pt x="1397" y="0"/>
                  </a:lnTo>
                  <a:lnTo>
                    <a:pt x="1462" y="64"/>
                  </a:lnTo>
                  <a:lnTo>
                    <a:pt x="1607" y="77"/>
                  </a:lnTo>
                  <a:lnTo>
                    <a:pt x="1672" y="206"/>
                  </a:lnTo>
                  <a:lnTo>
                    <a:pt x="1494" y="387"/>
                  </a:lnTo>
                  <a:lnTo>
                    <a:pt x="1511" y="690"/>
                  </a:lnTo>
                  <a:lnTo>
                    <a:pt x="1365" y="1065"/>
                  </a:lnTo>
                  <a:lnTo>
                    <a:pt x="1462" y="1323"/>
                  </a:lnTo>
                  <a:lnTo>
                    <a:pt x="1236" y="1548"/>
                  </a:lnTo>
                  <a:lnTo>
                    <a:pt x="1058" y="1690"/>
                  </a:lnTo>
                  <a:lnTo>
                    <a:pt x="881" y="1594"/>
                  </a:lnTo>
                  <a:lnTo>
                    <a:pt x="881" y="1690"/>
                  </a:lnTo>
                  <a:lnTo>
                    <a:pt x="1075" y="1839"/>
                  </a:lnTo>
                  <a:lnTo>
                    <a:pt x="1333" y="1711"/>
                  </a:lnTo>
                  <a:lnTo>
                    <a:pt x="1558" y="1452"/>
                  </a:lnTo>
                  <a:lnTo>
                    <a:pt x="1526" y="1258"/>
                  </a:lnTo>
                  <a:lnTo>
                    <a:pt x="1655" y="1226"/>
                  </a:lnTo>
                  <a:lnTo>
                    <a:pt x="1751" y="1419"/>
                  </a:lnTo>
                  <a:lnTo>
                    <a:pt x="1719" y="1529"/>
                  </a:lnTo>
                  <a:lnTo>
                    <a:pt x="1849" y="1690"/>
                  </a:lnTo>
                  <a:lnTo>
                    <a:pt x="1961" y="1645"/>
                  </a:lnTo>
                  <a:lnTo>
                    <a:pt x="1817" y="1516"/>
                  </a:lnTo>
                  <a:lnTo>
                    <a:pt x="1881" y="1323"/>
                  </a:lnTo>
                  <a:lnTo>
                    <a:pt x="1768" y="1129"/>
                  </a:lnTo>
                  <a:lnTo>
                    <a:pt x="1526" y="1110"/>
                  </a:lnTo>
                  <a:lnTo>
                    <a:pt x="1526" y="980"/>
                  </a:lnTo>
                  <a:lnTo>
                    <a:pt x="1672" y="690"/>
                  </a:lnTo>
                  <a:lnTo>
                    <a:pt x="1639" y="465"/>
                  </a:lnTo>
                  <a:lnTo>
                    <a:pt x="1751" y="355"/>
                  </a:lnTo>
                  <a:lnTo>
                    <a:pt x="1800" y="142"/>
                  </a:lnTo>
                  <a:lnTo>
                    <a:pt x="1833" y="420"/>
                  </a:lnTo>
                  <a:lnTo>
                    <a:pt x="1817" y="594"/>
                  </a:lnTo>
                  <a:lnTo>
                    <a:pt x="1961" y="658"/>
                  </a:lnTo>
                  <a:lnTo>
                    <a:pt x="1978" y="594"/>
                  </a:lnTo>
                  <a:lnTo>
                    <a:pt x="1897" y="433"/>
                  </a:lnTo>
                  <a:lnTo>
                    <a:pt x="2026" y="484"/>
                  </a:lnTo>
                  <a:lnTo>
                    <a:pt x="2010" y="270"/>
                  </a:lnTo>
                  <a:lnTo>
                    <a:pt x="2084" y="238"/>
                  </a:lnTo>
                  <a:lnTo>
                    <a:pt x="2084" y="378"/>
                  </a:lnTo>
                  <a:lnTo>
                    <a:pt x="2230" y="529"/>
                  </a:lnTo>
                  <a:lnTo>
                    <a:pt x="2124" y="587"/>
                  </a:lnTo>
                  <a:lnTo>
                    <a:pt x="2230" y="749"/>
                  </a:lnTo>
                  <a:lnTo>
                    <a:pt x="2262" y="871"/>
                  </a:lnTo>
                  <a:lnTo>
                    <a:pt x="2052" y="974"/>
                  </a:lnTo>
                  <a:lnTo>
                    <a:pt x="2069" y="1088"/>
                  </a:lnTo>
                  <a:lnTo>
                    <a:pt x="2165" y="1232"/>
                  </a:lnTo>
                  <a:lnTo>
                    <a:pt x="2332" y="1239"/>
                  </a:lnTo>
                  <a:lnTo>
                    <a:pt x="2381" y="1516"/>
                  </a:lnTo>
                  <a:lnTo>
                    <a:pt x="2252" y="1613"/>
                  </a:lnTo>
                  <a:lnTo>
                    <a:pt x="2317" y="1716"/>
                  </a:lnTo>
                  <a:lnTo>
                    <a:pt x="2262" y="1813"/>
                  </a:lnTo>
                  <a:lnTo>
                    <a:pt x="2359" y="1959"/>
                  </a:lnTo>
                  <a:lnTo>
                    <a:pt x="2332" y="2136"/>
                  </a:lnTo>
                  <a:lnTo>
                    <a:pt x="2455" y="2258"/>
                  </a:lnTo>
                  <a:lnTo>
                    <a:pt x="2446" y="2420"/>
                  </a:lnTo>
                  <a:lnTo>
                    <a:pt x="2591" y="2485"/>
                  </a:lnTo>
                  <a:lnTo>
                    <a:pt x="2623" y="2636"/>
                  </a:lnTo>
                  <a:lnTo>
                    <a:pt x="2487" y="2765"/>
                  </a:lnTo>
                  <a:lnTo>
                    <a:pt x="2569" y="2926"/>
                  </a:lnTo>
                  <a:lnTo>
                    <a:pt x="2440" y="3017"/>
                  </a:lnTo>
                  <a:lnTo>
                    <a:pt x="2397" y="3123"/>
                  </a:lnTo>
                  <a:lnTo>
                    <a:pt x="2165" y="2968"/>
                  </a:lnTo>
                  <a:lnTo>
                    <a:pt x="2043" y="2968"/>
                  </a:lnTo>
                  <a:lnTo>
                    <a:pt x="2003" y="2846"/>
                  </a:lnTo>
                  <a:lnTo>
                    <a:pt x="1859" y="2975"/>
                  </a:lnTo>
                  <a:lnTo>
                    <a:pt x="1607" y="2959"/>
                  </a:lnTo>
                  <a:lnTo>
                    <a:pt x="1420" y="2765"/>
                  </a:lnTo>
                  <a:lnTo>
                    <a:pt x="1204" y="2733"/>
                  </a:lnTo>
                  <a:lnTo>
                    <a:pt x="1026" y="2614"/>
                  </a:lnTo>
                  <a:lnTo>
                    <a:pt x="856" y="2587"/>
                  </a:lnTo>
                  <a:lnTo>
                    <a:pt x="871" y="2475"/>
                  </a:lnTo>
                  <a:lnTo>
                    <a:pt x="801" y="2410"/>
                  </a:lnTo>
                  <a:lnTo>
                    <a:pt x="801" y="2303"/>
                  </a:lnTo>
                  <a:lnTo>
                    <a:pt x="687" y="2201"/>
                  </a:lnTo>
                  <a:lnTo>
                    <a:pt x="606" y="2265"/>
                  </a:lnTo>
                  <a:lnTo>
                    <a:pt x="452" y="2258"/>
                  </a:lnTo>
                  <a:lnTo>
                    <a:pt x="430" y="2120"/>
                  </a:lnTo>
                  <a:lnTo>
                    <a:pt x="322" y="2065"/>
                  </a:lnTo>
                  <a:lnTo>
                    <a:pt x="107" y="2065"/>
                  </a:lnTo>
                  <a:lnTo>
                    <a:pt x="0" y="1926"/>
                  </a:lnTo>
                  <a:lnTo>
                    <a:pt x="82" y="1755"/>
                  </a:lnTo>
                  <a:lnTo>
                    <a:pt x="27" y="165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Freeform 88"/>
            <p:cNvSpPr>
              <a:spLocks noChangeAspect="1"/>
            </p:cNvSpPr>
            <p:nvPr/>
          </p:nvSpPr>
          <p:spPr bwMode="auto">
            <a:xfrm rot="815464">
              <a:off x="2786046" y="4005363"/>
              <a:ext cx="604842" cy="507981"/>
            </a:xfrm>
            <a:custGeom>
              <a:avLst/>
              <a:gdLst>
                <a:gd name="T0" fmla="*/ 0 w 1480"/>
                <a:gd name="T1" fmla="*/ 0 h 1239"/>
                <a:gd name="T2" fmla="*/ 0 w 1480"/>
                <a:gd name="T3" fmla="*/ 0 h 1239"/>
                <a:gd name="T4" fmla="*/ 0 w 1480"/>
                <a:gd name="T5" fmla="*/ 0 h 1239"/>
                <a:gd name="T6" fmla="*/ 0 w 1480"/>
                <a:gd name="T7" fmla="*/ 0 h 1239"/>
                <a:gd name="T8" fmla="*/ 0 w 1480"/>
                <a:gd name="T9" fmla="*/ 0 h 1239"/>
                <a:gd name="T10" fmla="*/ 0 w 1480"/>
                <a:gd name="T11" fmla="*/ 0 h 1239"/>
                <a:gd name="T12" fmla="*/ 0 w 1480"/>
                <a:gd name="T13" fmla="*/ 0 h 1239"/>
                <a:gd name="T14" fmla="*/ 0 w 1480"/>
                <a:gd name="T15" fmla="*/ 0 h 1239"/>
                <a:gd name="T16" fmla="*/ 0 w 1480"/>
                <a:gd name="T17" fmla="*/ 0 h 1239"/>
                <a:gd name="T18" fmla="*/ 0 w 1480"/>
                <a:gd name="T19" fmla="*/ 0 h 1239"/>
                <a:gd name="T20" fmla="*/ 0 w 1480"/>
                <a:gd name="T21" fmla="*/ 0 h 1239"/>
                <a:gd name="T22" fmla="*/ 0 w 1480"/>
                <a:gd name="T23" fmla="*/ 0 h 1239"/>
                <a:gd name="T24" fmla="*/ 0 w 1480"/>
                <a:gd name="T25" fmla="*/ 0 h 1239"/>
                <a:gd name="T26" fmla="*/ 0 w 1480"/>
                <a:gd name="T27" fmla="*/ 0 h 1239"/>
                <a:gd name="T28" fmla="*/ 0 w 1480"/>
                <a:gd name="T29" fmla="*/ 0 h 1239"/>
                <a:gd name="T30" fmla="*/ 0 w 1480"/>
                <a:gd name="T31" fmla="*/ 0 h 1239"/>
                <a:gd name="T32" fmla="*/ 0 w 1480"/>
                <a:gd name="T33" fmla="*/ 0 h 1239"/>
                <a:gd name="T34" fmla="*/ 0 w 1480"/>
                <a:gd name="T35" fmla="*/ 0 h 1239"/>
                <a:gd name="T36" fmla="*/ 0 w 1480"/>
                <a:gd name="T37" fmla="*/ 0 h 1239"/>
                <a:gd name="T38" fmla="*/ 0 w 1480"/>
                <a:gd name="T39" fmla="*/ 0 h 1239"/>
                <a:gd name="T40" fmla="*/ 0 w 1480"/>
                <a:gd name="T41" fmla="*/ 0 h 1239"/>
                <a:gd name="T42" fmla="*/ 0 w 1480"/>
                <a:gd name="T43" fmla="*/ 0 h 1239"/>
                <a:gd name="T44" fmla="*/ 0 w 1480"/>
                <a:gd name="T45" fmla="*/ 0 h 1239"/>
                <a:gd name="T46" fmla="*/ 0 w 1480"/>
                <a:gd name="T47" fmla="*/ 0 h 1239"/>
                <a:gd name="T48" fmla="*/ 0 w 1480"/>
                <a:gd name="T49" fmla="*/ 0 h 1239"/>
                <a:gd name="T50" fmla="*/ 0 w 1480"/>
                <a:gd name="T51" fmla="*/ 0 h 1239"/>
                <a:gd name="T52" fmla="*/ 0 w 1480"/>
                <a:gd name="T53" fmla="*/ 0 h 1239"/>
                <a:gd name="T54" fmla="*/ 0 w 1480"/>
                <a:gd name="T55" fmla="*/ 0 h 1239"/>
                <a:gd name="T56" fmla="*/ 0 w 1480"/>
                <a:gd name="T57" fmla="*/ 0 h 1239"/>
                <a:gd name="T58" fmla="*/ 0 w 1480"/>
                <a:gd name="T59" fmla="*/ 0 h 1239"/>
                <a:gd name="T60" fmla="*/ 0 w 1480"/>
                <a:gd name="T61" fmla="*/ 0 h 1239"/>
                <a:gd name="T62" fmla="*/ 0 w 1480"/>
                <a:gd name="T63" fmla="*/ 0 h 1239"/>
                <a:gd name="T64" fmla="*/ 0 w 1480"/>
                <a:gd name="T65" fmla="*/ 0 h 1239"/>
                <a:gd name="T66" fmla="*/ 0 w 1480"/>
                <a:gd name="T67" fmla="*/ 0 h 1239"/>
                <a:gd name="T68" fmla="*/ 0 w 1480"/>
                <a:gd name="T69" fmla="*/ 0 h 1239"/>
                <a:gd name="T70" fmla="*/ 0 w 1480"/>
                <a:gd name="T71" fmla="*/ 0 h 1239"/>
                <a:gd name="T72" fmla="*/ 0 w 1480"/>
                <a:gd name="T73" fmla="*/ 0 h 1239"/>
                <a:gd name="T74" fmla="*/ 0 w 1480"/>
                <a:gd name="T75" fmla="*/ 0 h 123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0"/>
                <a:gd name="T115" fmla="*/ 0 h 1239"/>
                <a:gd name="T116" fmla="*/ 1480 w 1480"/>
                <a:gd name="T117" fmla="*/ 1239 h 123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0" h="1239">
                  <a:moveTo>
                    <a:pt x="1480" y="552"/>
                  </a:moveTo>
                  <a:lnTo>
                    <a:pt x="1339" y="671"/>
                  </a:lnTo>
                  <a:lnTo>
                    <a:pt x="1243" y="613"/>
                  </a:lnTo>
                  <a:lnTo>
                    <a:pt x="1167" y="677"/>
                  </a:lnTo>
                  <a:lnTo>
                    <a:pt x="974" y="607"/>
                  </a:lnTo>
                  <a:lnTo>
                    <a:pt x="991" y="494"/>
                  </a:lnTo>
                  <a:lnTo>
                    <a:pt x="936" y="435"/>
                  </a:lnTo>
                  <a:lnTo>
                    <a:pt x="829" y="543"/>
                  </a:lnTo>
                  <a:lnTo>
                    <a:pt x="829" y="719"/>
                  </a:lnTo>
                  <a:lnTo>
                    <a:pt x="904" y="806"/>
                  </a:lnTo>
                  <a:lnTo>
                    <a:pt x="904" y="920"/>
                  </a:lnTo>
                  <a:lnTo>
                    <a:pt x="796" y="969"/>
                  </a:lnTo>
                  <a:lnTo>
                    <a:pt x="791" y="1058"/>
                  </a:lnTo>
                  <a:lnTo>
                    <a:pt x="684" y="1107"/>
                  </a:lnTo>
                  <a:lnTo>
                    <a:pt x="662" y="1239"/>
                  </a:lnTo>
                  <a:lnTo>
                    <a:pt x="374" y="1139"/>
                  </a:lnTo>
                  <a:lnTo>
                    <a:pt x="323" y="1033"/>
                  </a:lnTo>
                  <a:lnTo>
                    <a:pt x="232" y="994"/>
                  </a:lnTo>
                  <a:lnTo>
                    <a:pt x="200" y="903"/>
                  </a:lnTo>
                  <a:lnTo>
                    <a:pt x="87" y="903"/>
                  </a:lnTo>
                  <a:lnTo>
                    <a:pt x="7" y="774"/>
                  </a:lnTo>
                  <a:lnTo>
                    <a:pt x="0" y="632"/>
                  </a:lnTo>
                  <a:lnTo>
                    <a:pt x="16" y="639"/>
                  </a:lnTo>
                  <a:lnTo>
                    <a:pt x="81" y="380"/>
                  </a:lnTo>
                  <a:lnTo>
                    <a:pt x="185" y="388"/>
                  </a:lnTo>
                  <a:lnTo>
                    <a:pt x="274" y="242"/>
                  </a:lnTo>
                  <a:lnTo>
                    <a:pt x="410" y="226"/>
                  </a:lnTo>
                  <a:lnTo>
                    <a:pt x="474" y="155"/>
                  </a:lnTo>
                  <a:lnTo>
                    <a:pt x="629" y="145"/>
                  </a:lnTo>
                  <a:lnTo>
                    <a:pt x="796" y="81"/>
                  </a:lnTo>
                  <a:lnTo>
                    <a:pt x="845" y="0"/>
                  </a:lnTo>
                  <a:lnTo>
                    <a:pt x="959" y="81"/>
                  </a:lnTo>
                  <a:lnTo>
                    <a:pt x="1039" y="106"/>
                  </a:lnTo>
                  <a:lnTo>
                    <a:pt x="1152" y="242"/>
                  </a:lnTo>
                  <a:lnTo>
                    <a:pt x="1265" y="462"/>
                  </a:lnTo>
                  <a:lnTo>
                    <a:pt x="1436" y="494"/>
                  </a:lnTo>
                  <a:lnTo>
                    <a:pt x="1480" y="55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Freeform 89"/>
            <p:cNvSpPr>
              <a:spLocks noChangeAspect="1"/>
            </p:cNvSpPr>
            <p:nvPr/>
          </p:nvSpPr>
          <p:spPr bwMode="auto">
            <a:xfrm rot="815464">
              <a:off x="4135431" y="2495707"/>
              <a:ext cx="1238260" cy="1223917"/>
            </a:xfrm>
            <a:custGeom>
              <a:avLst/>
              <a:gdLst>
                <a:gd name="T0" fmla="*/ 0 w 3032"/>
                <a:gd name="T1" fmla="*/ 0 h 2995"/>
                <a:gd name="T2" fmla="*/ 0 w 3032"/>
                <a:gd name="T3" fmla="*/ 0 h 2995"/>
                <a:gd name="T4" fmla="*/ 0 w 3032"/>
                <a:gd name="T5" fmla="*/ 0 h 2995"/>
                <a:gd name="T6" fmla="*/ 0 w 3032"/>
                <a:gd name="T7" fmla="*/ 0 h 2995"/>
                <a:gd name="T8" fmla="*/ 0 w 3032"/>
                <a:gd name="T9" fmla="*/ 0 h 2995"/>
                <a:gd name="T10" fmla="*/ 0 w 3032"/>
                <a:gd name="T11" fmla="*/ 0 h 2995"/>
                <a:gd name="T12" fmla="*/ 0 w 3032"/>
                <a:gd name="T13" fmla="*/ 0 h 2995"/>
                <a:gd name="T14" fmla="*/ 0 w 3032"/>
                <a:gd name="T15" fmla="*/ 0 h 2995"/>
                <a:gd name="T16" fmla="*/ 0 w 3032"/>
                <a:gd name="T17" fmla="*/ 0 h 2995"/>
                <a:gd name="T18" fmla="*/ 0 w 3032"/>
                <a:gd name="T19" fmla="*/ 0 h 2995"/>
                <a:gd name="T20" fmla="*/ 0 w 3032"/>
                <a:gd name="T21" fmla="*/ 0 h 2995"/>
                <a:gd name="T22" fmla="*/ 0 w 3032"/>
                <a:gd name="T23" fmla="*/ 0 h 2995"/>
                <a:gd name="T24" fmla="*/ 0 w 3032"/>
                <a:gd name="T25" fmla="*/ 0 h 2995"/>
                <a:gd name="T26" fmla="*/ 0 w 3032"/>
                <a:gd name="T27" fmla="*/ 0 h 2995"/>
                <a:gd name="T28" fmla="*/ 0 w 3032"/>
                <a:gd name="T29" fmla="*/ 0 h 2995"/>
                <a:gd name="T30" fmla="*/ 0 w 3032"/>
                <a:gd name="T31" fmla="*/ 0 h 2995"/>
                <a:gd name="T32" fmla="*/ 0 w 3032"/>
                <a:gd name="T33" fmla="*/ 0 h 2995"/>
                <a:gd name="T34" fmla="*/ 0 w 3032"/>
                <a:gd name="T35" fmla="*/ 0 h 2995"/>
                <a:gd name="T36" fmla="*/ 0 w 3032"/>
                <a:gd name="T37" fmla="*/ 0 h 2995"/>
                <a:gd name="T38" fmla="*/ 0 w 3032"/>
                <a:gd name="T39" fmla="*/ 0 h 2995"/>
                <a:gd name="T40" fmla="*/ 0 w 3032"/>
                <a:gd name="T41" fmla="*/ 0 h 2995"/>
                <a:gd name="T42" fmla="*/ 0 w 3032"/>
                <a:gd name="T43" fmla="*/ 0 h 2995"/>
                <a:gd name="T44" fmla="*/ 0 w 3032"/>
                <a:gd name="T45" fmla="*/ 0 h 2995"/>
                <a:gd name="T46" fmla="*/ 0 w 3032"/>
                <a:gd name="T47" fmla="*/ 0 h 2995"/>
                <a:gd name="T48" fmla="*/ 0 w 3032"/>
                <a:gd name="T49" fmla="*/ 0 h 2995"/>
                <a:gd name="T50" fmla="*/ 0 w 3032"/>
                <a:gd name="T51" fmla="*/ 0 h 2995"/>
                <a:gd name="T52" fmla="*/ 0 w 3032"/>
                <a:gd name="T53" fmla="*/ 0 h 2995"/>
                <a:gd name="T54" fmla="*/ 0 w 3032"/>
                <a:gd name="T55" fmla="*/ 0 h 2995"/>
                <a:gd name="T56" fmla="*/ 0 w 3032"/>
                <a:gd name="T57" fmla="*/ 0 h 2995"/>
                <a:gd name="T58" fmla="*/ 0 w 3032"/>
                <a:gd name="T59" fmla="*/ 0 h 2995"/>
                <a:gd name="T60" fmla="*/ 0 w 3032"/>
                <a:gd name="T61" fmla="*/ 0 h 2995"/>
                <a:gd name="T62" fmla="*/ 0 w 3032"/>
                <a:gd name="T63" fmla="*/ 0 h 2995"/>
                <a:gd name="T64" fmla="*/ 0 w 3032"/>
                <a:gd name="T65" fmla="*/ 0 h 2995"/>
                <a:gd name="T66" fmla="*/ 0 w 3032"/>
                <a:gd name="T67" fmla="*/ 0 h 2995"/>
                <a:gd name="T68" fmla="*/ 0 w 3032"/>
                <a:gd name="T69" fmla="*/ 0 h 2995"/>
                <a:gd name="T70" fmla="*/ 0 w 3032"/>
                <a:gd name="T71" fmla="*/ 0 h 2995"/>
                <a:gd name="T72" fmla="*/ 0 w 3032"/>
                <a:gd name="T73" fmla="*/ 0 h 2995"/>
                <a:gd name="T74" fmla="*/ 0 w 3032"/>
                <a:gd name="T75" fmla="*/ 0 h 29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032"/>
                <a:gd name="T115" fmla="*/ 0 h 2995"/>
                <a:gd name="T116" fmla="*/ 3032 w 3032"/>
                <a:gd name="T117" fmla="*/ 2995 h 29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032" h="2995">
                  <a:moveTo>
                    <a:pt x="329" y="2730"/>
                  </a:moveTo>
                  <a:lnTo>
                    <a:pt x="280" y="2453"/>
                  </a:lnTo>
                  <a:lnTo>
                    <a:pt x="113" y="2446"/>
                  </a:lnTo>
                  <a:lnTo>
                    <a:pt x="17" y="2302"/>
                  </a:lnTo>
                  <a:lnTo>
                    <a:pt x="0" y="2188"/>
                  </a:lnTo>
                  <a:lnTo>
                    <a:pt x="210" y="2085"/>
                  </a:lnTo>
                  <a:lnTo>
                    <a:pt x="178" y="1963"/>
                  </a:lnTo>
                  <a:lnTo>
                    <a:pt x="72" y="1801"/>
                  </a:lnTo>
                  <a:lnTo>
                    <a:pt x="178" y="1743"/>
                  </a:lnTo>
                  <a:lnTo>
                    <a:pt x="32" y="1592"/>
                  </a:lnTo>
                  <a:lnTo>
                    <a:pt x="32" y="1452"/>
                  </a:lnTo>
                  <a:lnTo>
                    <a:pt x="119" y="1408"/>
                  </a:lnTo>
                  <a:lnTo>
                    <a:pt x="136" y="1517"/>
                  </a:lnTo>
                  <a:lnTo>
                    <a:pt x="216" y="1666"/>
                  </a:lnTo>
                  <a:lnTo>
                    <a:pt x="377" y="1808"/>
                  </a:lnTo>
                  <a:lnTo>
                    <a:pt x="329" y="2001"/>
                  </a:lnTo>
                  <a:lnTo>
                    <a:pt x="394" y="2085"/>
                  </a:lnTo>
                  <a:lnTo>
                    <a:pt x="297" y="2182"/>
                  </a:lnTo>
                  <a:lnTo>
                    <a:pt x="426" y="2162"/>
                  </a:lnTo>
                  <a:lnTo>
                    <a:pt x="443" y="1762"/>
                  </a:lnTo>
                  <a:lnTo>
                    <a:pt x="280" y="1517"/>
                  </a:lnTo>
                  <a:lnTo>
                    <a:pt x="200" y="1246"/>
                  </a:lnTo>
                  <a:lnTo>
                    <a:pt x="716" y="1246"/>
                  </a:lnTo>
                  <a:lnTo>
                    <a:pt x="700" y="956"/>
                  </a:lnTo>
                  <a:lnTo>
                    <a:pt x="975" y="698"/>
                  </a:lnTo>
                  <a:lnTo>
                    <a:pt x="1264" y="633"/>
                  </a:lnTo>
                  <a:lnTo>
                    <a:pt x="1313" y="536"/>
                  </a:lnTo>
                  <a:lnTo>
                    <a:pt x="1458" y="536"/>
                  </a:lnTo>
                  <a:lnTo>
                    <a:pt x="1458" y="633"/>
                  </a:lnTo>
                  <a:lnTo>
                    <a:pt x="1652" y="471"/>
                  </a:lnTo>
                  <a:lnTo>
                    <a:pt x="1652" y="388"/>
                  </a:lnTo>
                  <a:lnTo>
                    <a:pt x="1845" y="388"/>
                  </a:lnTo>
                  <a:lnTo>
                    <a:pt x="1749" y="195"/>
                  </a:lnTo>
                  <a:lnTo>
                    <a:pt x="1845" y="0"/>
                  </a:lnTo>
                  <a:lnTo>
                    <a:pt x="2103" y="32"/>
                  </a:lnTo>
                  <a:lnTo>
                    <a:pt x="2006" y="162"/>
                  </a:lnTo>
                  <a:lnTo>
                    <a:pt x="2152" y="146"/>
                  </a:lnTo>
                  <a:lnTo>
                    <a:pt x="2135" y="307"/>
                  </a:lnTo>
                  <a:lnTo>
                    <a:pt x="2313" y="210"/>
                  </a:lnTo>
                  <a:lnTo>
                    <a:pt x="2636" y="259"/>
                  </a:lnTo>
                  <a:lnTo>
                    <a:pt x="2668" y="420"/>
                  </a:lnTo>
                  <a:lnTo>
                    <a:pt x="2748" y="568"/>
                  </a:lnTo>
                  <a:lnTo>
                    <a:pt x="2491" y="956"/>
                  </a:lnTo>
                  <a:lnTo>
                    <a:pt x="2281" y="1310"/>
                  </a:lnTo>
                  <a:lnTo>
                    <a:pt x="2684" y="1053"/>
                  </a:lnTo>
                  <a:lnTo>
                    <a:pt x="2587" y="988"/>
                  </a:lnTo>
                  <a:lnTo>
                    <a:pt x="2716" y="872"/>
                  </a:lnTo>
                  <a:lnTo>
                    <a:pt x="2748" y="952"/>
                  </a:lnTo>
                  <a:lnTo>
                    <a:pt x="2716" y="1124"/>
                  </a:lnTo>
                  <a:lnTo>
                    <a:pt x="2775" y="1317"/>
                  </a:lnTo>
                  <a:lnTo>
                    <a:pt x="2943" y="1446"/>
                  </a:lnTo>
                  <a:lnTo>
                    <a:pt x="2952" y="1560"/>
                  </a:lnTo>
                  <a:lnTo>
                    <a:pt x="3032" y="1679"/>
                  </a:lnTo>
                  <a:lnTo>
                    <a:pt x="2856" y="1923"/>
                  </a:lnTo>
                  <a:lnTo>
                    <a:pt x="2856" y="2124"/>
                  </a:lnTo>
                  <a:lnTo>
                    <a:pt x="2726" y="2139"/>
                  </a:lnTo>
                  <a:lnTo>
                    <a:pt x="2581" y="2292"/>
                  </a:lnTo>
                  <a:lnTo>
                    <a:pt x="2584" y="2281"/>
                  </a:lnTo>
                  <a:lnTo>
                    <a:pt x="2483" y="2324"/>
                  </a:lnTo>
                  <a:lnTo>
                    <a:pt x="2276" y="2347"/>
                  </a:lnTo>
                  <a:lnTo>
                    <a:pt x="2033" y="2302"/>
                  </a:lnTo>
                  <a:lnTo>
                    <a:pt x="1938" y="2227"/>
                  </a:lnTo>
                  <a:lnTo>
                    <a:pt x="1838" y="2308"/>
                  </a:lnTo>
                  <a:lnTo>
                    <a:pt x="1514" y="2487"/>
                  </a:lnTo>
                  <a:lnTo>
                    <a:pt x="1431" y="2697"/>
                  </a:lnTo>
                  <a:lnTo>
                    <a:pt x="1325" y="2723"/>
                  </a:lnTo>
                  <a:lnTo>
                    <a:pt x="1200" y="2908"/>
                  </a:lnTo>
                  <a:lnTo>
                    <a:pt x="1101" y="2950"/>
                  </a:lnTo>
                  <a:lnTo>
                    <a:pt x="1090" y="2995"/>
                  </a:lnTo>
                  <a:lnTo>
                    <a:pt x="913" y="2940"/>
                  </a:lnTo>
                  <a:lnTo>
                    <a:pt x="713" y="2983"/>
                  </a:lnTo>
                  <a:lnTo>
                    <a:pt x="637" y="2866"/>
                  </a:lnTo>
                  <a:lnTo>
                    <a:pt x="531" y="2778"/>
                  </a:lnTo>
                  <a:lnTo>
                    <a:pt x="439" y="2963"/>
                  </a:lnTo>
                  <a:lnTo>
                    <a:pt x="350" y="2917"/>
                  </a:lnTo>
                  <a:lnTo>
                    <a:pt x="340" y="2787"/>
                  </a:lnTo>
                  <a:lnTo>
                    <a:pt x="329" y="273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Freeform 90"/>
            <p:cNvSpPr>
              <a:spLocks noChangeAspect="1"/>
            </p:cNvSpPr>
            <p:nvPr/>
          </p:nvSpPr>
          <p:spPr bwMode="auto">
            <a:xfrm rot="815464">
              <a:off x="4254494" y="3427535"/>
              <a:ext cx="963621" cy="1209629"/>
            </a:xfrm>
            <a:custGeom>
              <a:avLst/>
              <a:gdLst>
                <a:gd name="T0" fmla="*/ 0 w 2362"/>
                <a:gd name="T1" fmla="*/ 0 h 2962"/>
                <a:gd name="T2" fmla="*/ 0 w 2362"/>
                <a:gd name="T3" fmla="*/ 0 h 2962"/>
                <a:gd name="T4" fmla="*/ 0 w 2362"/>
                <a:gd name="T5" fmla="*/ 0 h 2962"/>
                <a:gd name="T6" fmla="*/ 0 w 2362"/>
                <a:gd name="T7" fmla="*/ 0 h 2962"/>
                <a:gd name="T8" fmla="*/ 0 w 2362"/>
                <a:gd name="T9" fmla="*/ 0 h 2962"/>
                <a:gd name="T10" fmla="*/ 0 w 2362"/>
                <a:gd name="T11" fmla="*/ 0 h 2962"/>
                <a:gd name="T12" fmla="*/ 0 w 2362"/>
                <a:gd name="T13" fmla="*/ 0 h 2962"/>
                <a:gd name="T14" fmla="*/ 0 w 2362"/>
                <a:gd name="T15" fmla="*/ 0 h 2962"/>
                <a:gd name="T16" fmla="*/ 0 w 2362"/>
                <a:gd name="T17" fmla="*/ 0 h 2962"/>
                <a:gd name="T18" fmla="*/ 0 w 2362"/>
                <a:gd name="T19" fmla="*/ 0 h 2962"/>
                <a:gd name="T20" fmla="*/ 0 w 2362"/>
                <a:gd name="T21" fmla="*/ 0 h 2962"/>
                <a:gd name="T22" fmla="*/ 0 w 2362"/>
                <a:gd name="T23" fmla="*/ 0 h 2962"/>
                <a:gd name="T24" fmla="*/ 0 w 2362"/>
                <a:gd name="T25" fmla="*/ 0 h 2962"/>
                <a:gd name="T26" fmla="*/ 0 w 2362"/>
                <a:gd name="T27" fmla="*/ 0 h 2962"/>
                <a:gd name="T28" fmla="*/ 0 w 2362"/>
                <a:gd name="T29" fmla="*/ 0 h 2962"/>
                <a:gd name="T30" fmla="*/ 0 w 2362"/>
                <a:gd name="T31" fmla="*/ 0 h 2962"/>
                <a:gd name="T32" fmla="*/ 0 w 2362"/>
                <a:gd name="T33" fmla="*/ 0 h 2962"/>
                <a:gd name="T34" fmla="*/ 0 w 2362"/>
                <a:gd name="T35" fmla="*/ 0 h 2962"/>
                <a:gd name="T36" fmla="*/ 0 w 2362"/>
                <a:gd name="T37" fmla="*/ 0 h 2962"/>
                <a:gd name="T38" fmla="*/ 0 w 2362"/>
                <a:gd name="T39" fmla="*/ 0 h 2962"/>
                <a:gd name="T40" fmla="*/ 0 w 2362"/>
                <a:gd name="T41" fmla="*/ 0 h 2962"/>
                <a:gd name="T42" fmla="*/ 0 w 2362"/>
                <a:gd name="T43" fmla="*/ 0 h 2962"/>
                <a:gd name="T44" fmla="*/ 0 w 2362"/>
                <a:gd name="T45" fmla="*/ 0 h 2962"/>
                <a:gd name="T46" fmla="*/ 0 w 2362"/>
                <a:gd name="T47" fmla="*/ 0 h 2962"/>
                <a:gd name="T48" fmla="*/ 0 w 2362"/>
                <a:gd name="T49" fmla="*/ 0 h 2962"/>
                <a:gd name="T50" fmla="*/ 0 w 2362"/>
                <a:gd name="T51" fmla="*/ 0 h 2962"/>
                <a:gd name="T52" fmla="*/ 0 w 2362"/>
                <a:gd name="T53" fmla="*/ 0 h 2962"/>
                <a:gd name="T54" fmla="*/ 0 w 2362"/>
                <a:gd name="T55" fmla="*/ 0 h 2962"/>
                <a:gd name="T56" fmla="*/ 0 w 2362"/>
                <a:gd name="T57" fmla="*/ 0 h 2962"/>
                <a:gd name="T58" fmla="*/ 0 w 2362"/>
                <a:gd name="T59" fmla="*/ 0 h 2962"/>
                <a:gd name="T60" fmla="*/ 0 w 2362"/>
                <a:gd name="T61" fmla="*/ 0 h 2962"/>
                <a:gd name="T62" fmla="*/ 0 w 2362"/>
                <a:gd name="T63" fmla="*/ 0 h 2962"/>
                <a:gd name="T64" fmla="*/ 0 w 2362"/>
                <a:gd name="T65" fmla="*/ 0 h 2962"/>
                <a:gd name="T66" fmla="*/ 0 w 2362"/>
                <a:gd name="T67" fmla="*/ 0 h 29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362"/>
                <a:gd name="T103" fmla="*/ 0 h 2962"/>
                <a:gd name="T104" fmla="*/ 2362 w 2362"/>
                <a:gd name="T105" fmla="*/ 2962 h 29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362" h="2962">
                  <a:moveTo>
                    <a:pt x="261" y="768"/>
                  </a:moveTo>
                  <a:lnTo>
                    <a:pt x="272" y="723"/>
                  </a:lnTo>
                  <a:lnTo>
                    <a:pt x="371" y="681"/>
                  </a:lnTo>
                  <a:lnTo>
                    <a:pt x="496" y="496"/>
                  </a:lnTo>
                  <a:lnTo>
                    <a:pt x="602" y="470"/>
                  </a:lnTo>
                  <a:lnTo>
                    <a:pt x="685" y="260"/>
                  </a:lnTo>
                  <a:lnTo>
                    <a:pt x="1009" y="81"/>
                  </a:lnTo>
                  <a:lnTo>
                    <a:pt x="1109" y="0"/>
                  </a:lnTo>
                  <a:lnTo>
                    <a:pt x="1204" y="75"/>
                  </a:lnTo>
                  <a:lnTo>
                    <a:pt x="1447" y="120"/>
                  </a:lnTo>
                  <a:lnTo>
                    <a:pt x="1654" y="97"/>
                  </a:lnTo>
                  <a:lnTo>
                    <a:pt x="1755" y="54"/>
                  </a:lnTo>
                  <a:lnTo>
                    <a:pt x="1752" y="65"/>
                  </a:lnTo>
                  <a:lnTo>
                    <a:pt x="1849" y="181"/>
                  </a:lnTo>
                  <a:lnTo>
                    <a:pt x="1919" y="342"/>
                  </a:lnTo>
                  <a:lnTo>
                    <a:pt x="1913" y="471"/>
                  </a:lnTo>
                  <a:lnTo>
                    <a:pt x="1968" y="581"/>
                  </a:lnTo>
                  <a:lnTo>
                    <a:pt x="1864" y="730"/>
                  </a:lnTo>
                  <a:lnTo>
                    <a:pt x="1936" y="768"/>
                  </a:lnTo>
                  <a:lnTo>
                    <a:pt x="1968" y="936"/>
                  </a:lnTo>
                  <a:lnTo>
                    <a:pt x="2074" y="1042"/>
                  </a:lnTo>
                  <a:lnTo>
                    <a:pt x="2010" y="1188"/>
                  </a:lnTo>
                  <a:lnTo>
                    <a:pt x="2059" y="1355"/>
                  </a:lnTo>
                  <a:lnTo>
                    <a:pt x="2322" y="1355"/>
                  </a:lnTo>
                  <a:lnTo>
                    <a:pt x="2362" y="1432"/>
                  </a:lnTo>
                  <a:lnTo>
                    <a:pt x="2339" y="1478"/>
                  </a:lnTo>
                  <a:lnTo>
                    <a:pt x="2226" y="1478"/>
                  </a:lnTo>
                  <a:lnTo>
                    <a:pt x="2194" y="1665"/>
                  </a:lnTo>
                  <a:lnTo>
                    <a:pt x="2155" y="1743"/>
                  </a:lnTo>
                  <a:lnTo>
                    <a:pt x="2252" y="1898"/>
                  </a:lnTo>
                  <a:lnTo>
                    <a:pt x="2220" y="2019"/>
                  </a:lnTo>
                  <a:lnTo>
                    <a:pt x="2065" y="2262"/>
                  </a:lnTo>
                  <a:lnTo>
                    <a:pt x="2107" y="2407"/>
                  </a:lnTo>
                  <a:lnTo>
                    <a:pt x="2243" y="2504"/>
                  </a:lnTo>
                  <a:lnTo>
                    <a:pt x="2268" y="2617"/>
                  </a:lnTo>
                  <a:lnTo>
                    <a:pt x="2203" y="2665"/>
                  </a:lnTo>
                  <a:lnTo>
                    <a:pt x="2275" y="2784"/>
                  </a:lnTo>
                  <a:lnTo>
                    <a:pt x="2235" y="2962"/>
                  </a:lnTo>
                  <a:lnTo>
                    <a:pt x="2059" y="2881"/>
                  </a:lnTo>
                  <a:lnTo>
                    <a:pt x="1961" y="2784"/>
                  </a:lnTo>
                  <a:lnTo>
                    <a:pt x="1906" y="2784"/>
                  </a:lnTo>
                  <a:lnTo>
                    <a:pt x="1827" y="2702"/>
                  </a:lnTo>
                  <a:lnTo>
                    <a:pt x="1622" y="2720"/>
                  </a:lnTo>
                  <a:lnTo>
                    <a:pt x="1505" y="2659"/>
                  </a:lnTo>
                  <a:lnTo>
                    <a:pt x="1414" y="2752"/>
                  </a:lnTo>
                  <a:lnTo>
                    <a:pt x="1158" y="2821"/>
                  </a:lnTo>
                  <a:lnTo>
                    <a:pt x="934" y="2838"/>
                  </a:lnTo>
                  <a:lnTo>
                    <a:pt x="851" y="2740"/>
                  </a:lnTo>
                  <a:lnTo>
                    <a:pt x="851" y="2465"/>
                  </a:lnTo>
                  <a:lnTo>
                    <a:pt x="653" y="2459"/>
                  </a:lnTo>
                  <a:lnTo>
                    <a:pt x="563" y="2393"/>
                  </a:lnTo>
                  <a:lnTo>
                    <a:pt x="503" y="2491"/>
                  </a:lnTo>
                  <a:lnTo>
                    <a:pt x="338" y="2572"/>
                  </a:lnTo>
                  <a:lnTo>
                    <a:pt x="239" y="2368"/>
                  </a:lnTo>
                  <a:lnTo>
                    <a:pt x="298" y="2287"/>
                  </a:lnTo>
                  <a:lnTo>
                    <a:pt x="156" y="2183"/>
                  </a:lnTo>
                  <a:lnTo>
                    <a:pt x="248" y="2085"/>
                  </a:lnTo>
                  <a:lnTo>
                    <a:pt x="332" y="2059"/>
                  </a:lnTo>
                  <a:lnTo>
                    <a:pt x="381" y="1832"/>
                  </a:lnTo>
                  <a:lnTo>
                    <a:pt x="480" y="1783"/>
                  </a:lnTo>
                  <a:lnTo>
                    <a:pt x="354" y="1598"/>
                  </a:lnTo>
                  <a:lnTo>
                    <a:pt x="39" y="1483"/>
                  </a:lnTo>
                  <a:lnTo>
                    <a:pt x="73" y="1339"/>
                  </a:lnTo>
                  <a:lnTo>
                    <a:pt x="0" y="1275"/>
                  </a:lnTo>
                  <a:lnTo>
                    <a:pt x="73" y="1190"/>
                  </a:lnTo>
                  <a:lnTo>
                    <a:pt x="39" y="1054"/>
                  </a:lnTo>
                  <a:lnTo>
                    <a:pt x="149" y="1028"/>
                  </a:lnTo>
                  <a:lnTo>
                    <a:pt x="265" y="843"/>
                  </a:lnTo>
                  <a:lnTo>
                    <a:pt x="261" y="76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Freeform 91"/>
            <p:cNvSpPr>
              <a:spLocks noChangeAspect="1"/>
            </p:cNvSpPr>
            <p:nvPr/>
          </p:nvSpPr>
          <p:spPr bwMode="auto">
            <a:xfrm rot="815464">
              <a:off x="938181" y="2146470"/>
              <a:ext cx="141288" cy="187318"/>
            </a:xfrm>
            <a:custGeom>
              <a:avLst/>
              <a:gdLst>
                <a:gd name="T0" fmla="*/ 0 w 359"/>
                <a:gd name="T1" fmla="*/ 0 h 459"/>
                <a:gd name="T2" fmla="*/ 0 w 359"/>
                <a:gd name="T3" fmla="*/ 0 h 459"/>
                <a:gd name="T4" fmla="*/ 0 w 359"/>
                <a:gd name="T5" fmla="*/ 0 h 459"/>
                <a:gd name="T6" fmla="*/ 0 w 359"/>
                <a:gd name="T7" fmla="*/ 0 h 459"/>
                <a:gd name="T8" fmla="*/ 0 w 359"/>
                <a:gd name="T9" fmla="*/ 0 h 459"/>
                <a:gd name="T10" fmla="*/ 0 w 359"/>
                <a:gd name="T11" fmla="*/ 0 h 459"/>
                <a:gd name="T12" fmla="*/ 0 w 359"/>
                <a:gd name="T13" fmla="*/ 0 h 459"/>
                <a:gd name="T14" fmla="*/ 0 w 359"/>
                <a:gd name="T15" fmla="*/ 0 h 459"/>
                <a:gd name="T16" fmla="*/ 0 w 359"/>
                <a:gd name="T17" fmla="*/ 0 h 459"/>
                <a:gd name="T18" fmla="*/ 0 w 359"/>
                <a:gd name="T19" fmla="*/ 0 h 459"/>
                <a:gd name="T20" fmla="*/ 0 w 359"/>
                <a:gd name="T21" fmla="*/ 0 h 459"/>
                <a:gd name="T22" fmla="*/ 0 w 359"/>
                <a:gd name="T23" fmla="*/ 0 h 4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9"/>
                <a:gd name="T37" fmla="*/ 0 h 459"/>
                <a:gd name="T38" fmla="*/ 359 w 359"/>
                <a:gd name="T39" fmla="*/ 459 h 4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9" h="459">
                  <a:moveTo>
                    <a:pt x="0" y="81"/>
                  </a:moveTo>
                  <a:lnTo>
                    <a:pt x="228" y="459"/>
                  </a:lnTo>
                  <a:lnTo>
                    <a:pt x="235" y="459"/>
                  </a:lnTo>
                  <a:lnTo>
                    <a:pt x="250" y="393"/>
                  </a:lnTo>
                  <a:lnTo>
                    <a:pt x="326" y="393"/>
                  </a:lnTo>
                  <a:lnTo>
                    <a:pt x="359" y="354"/>
                  </a:lnTo>
                  <a:lnTo>
                    <a:pt x="284" y="281"/>
                  </a:lnTo>
                  <a:lnTo>
                    <a:pt x="286" y="105"/>
                  </a:lnTo>
                  <a:lnTo>
                    <a:pt x="244" y="131"/>
                  </a:lnTo>
                  <a:lnTo>
                    <a:pt x="130" y="0"/>
                  </a:lnTo>
                  <a:lnTo>
                    <a:pt x="72" y="0"/>
                  </a:lnTo>
                  <a:lnTo>
                    <a:pt x="0" y="8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Freeform 92"/>
            <p:cNvSpPr>
              <a:spLocks noChangeAspect="1"/>
            </p:cNvSpPr>
            <p:nvPr/>
          </p:nvSpPr>
          <p:spPr bwMode="auto">
            <a:xfrm rot="815464">
              <a:off x="7200917" y="4668913"/>
              <a:ext cx="657230" cy="712760"/>
            </a:xfrm>
            <a:custGeom>
              <a:avLst/>
              <a:gdLst>
                <a:gd name="T0" fmla="*/ 0 w 1612"/>
                <a:gd name="T1" fmla="*/ 0 h 1744"/>
                <a:gd name="T2" fmla="*/ 0 w 1612"/>
                <a:gd name="T3" fmla="*/ 0 h 1744"/>
                <a:gd name="T4" fmla="*/ 0 w 1612"/>
                <a:gd name="T5" fmla="*/ 0 h 1744"/>
                <a:gd name="T6" fmla="*/ 0 w 1612"/>
                <a:gd name="T7" fmla="*/ 0 h 1744"/>
                <a:gd name="T8" fmla="*/ 0 w 1612"/>
                <a:gd name="T9" fmla="*/ 0 h 1744"/>
                <a:gd name="T10" fmla="*/ 0 w 1612"/>
                <a:gd name="T11" fmla="*/ 0 h 1744"/>
                <a:gd name="T12" fmla="*/ 0 w 1612"/>
                <a:gd name="T13" fmla="*/ 0 h 1744"/>
                <a:gd name="T14" fmla="*/ 0 w 1612"/>
                <a:gd name="T15" fmla="*/ 0 h 1744"/>
                <a:gd name="T16" fmla="*/ 0 w 1612"/>
                <a:gd name="T17" fmla="*/ 0 h 1744"/>
                <a:gd name="T18" fmla="*/ 0 w 1612"/>
                <a:gd name="T19" fmla="*/ 0 h 1744"/>
                <a:gd name="T20" fmla="*/ 0 w 1612"/>
                <a:gd name="T21" fmla="*/ 0 h 1744"/>
                <a:gd name="T22" fmla="*/ 0 w 1612"/>
                <a:gd name="T23" fmla="*/ 0 h 1744"/>
                <a:gd name="T24" fmla="*/ 0 w 1612"/>
                <a:gd name="T25" fmla="*/ 0 h 1744"/>
                <a:gd name="T26" fmla="*/ 0 w 1612"/>
                <a:gd name="T27" fmla="*/ 0 h 1744"/>
                <a:gd name="T28" fmla="*/ 0 w 1612"/>
                <a:gd name="T29" fmla="*/ 0 h 1744"/>
                <a:gd name="T30" fmla="*/ 0 w 1612"/>
                <a:gd name="T31" fmla="*/ 0 h 1744"/>
                <a:gd name="T32" fmla="*/ 0 w 1612"/>
                <a:gd name="T33" fmla="*/ 0 h 1744"/>
                <a:gd name="T34" fmla="*/ 0 w 1612"/>
                <a:gd name="T35" fmla="*/ 0 h 1744"/>
                <a:gd name="T36" fmla="*/ 0 w 1612"/>
                <a:gd name="T37" fmla="*/ 0 h 1744"/>
                <a:gd name="T38" fmla="*/ 0 w 1612"/>
                <a:gd name="T39" fmla="*/ 0 h 1744"/>
                <a:gd name="T40" fmla="*/ 0 w 1612"/>
                <a:gd name="T41" fmla="*/ 0 h 1744"/>
                <a:gd name="T42" fmla="*/ 0 w 1612"/>
                <a:gd name="T43" fmla="*/ 0 h 1744"/>
                <a:gd name="T44" fmla="*/ 0 w 1612"/>
                <a:gd name="T45" fmla="*/ 0 h 1744"/>
                <a:gd name="T46" fmla="*/ 0 w 1612"/>
                <a:gd name="T47" fmla="*/ 0 h 1744"/>
                <a:gd name="T48" fmla="*/ 0 w 1612"/>
                <a:gd name="T49" fmla="*/ 0 h 1744"/>
                <a:gd name="T50" fmla="*/ 0 w 1612"/>
                <a:gd name="T51" fmla="*/ 0 h 1744"/>
                <a:gd name="T52" fmla="*/ 0 w 1612"/>
                <a:gd name="T53" fmla="*/ 0 h 1744"/>
                <a:gd name="T54" fmla="*/ 0 w 1612"/>
                <a:gd name="T55" fmla="*/ 0 h 1744"/>
                <a:gd name="T56" fmla="*/ 0 w 1612"/>
                <a:gd name="T57" fmla="*/ 0 h 1744"/>
                <a:gd name="T58" fmla="*/ 0 w 1612"/>
                <a:gd name="T59" fmla="*/ 0 h 1744"/>
                <a:gd name="T60" fmla="*/ 0 w 1612"/>
                <a:gd name="T61" fmla="*/ 0 h 1744"/>
                <a:gd name="T62" fmla="*/ 0 w 1612"/>
                <a:gd name="T63" fmla="*/ 0 h 1744"/>
                <a:gd name="T64" fmla="*/ 0 w 1612"/>
                <a:gd name="T65" fmla="*/ 0 h 1744"/>
                <a:gd name="T66" fmla="*/ 0 w 1612"/>
                <a:gd name="T67" fmla="*/ 0 h 1744"/>
                <a:gd name="T68" fmla="*/ 0 w 1612"/>
                <a:gd name="T69" fmla="*/ 0 h 1744"/>
                <a:gd name="T70" fmla="*/ 0 w 1612"/>
                <a:gd name="T71" fmla="*/ 0 h 17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12"/>
                <a:gd name="T109" fmla="*/ 0 h 1744"/>
                <a:gd name="T110" fmla="*/ 1612 w 1612"/>
                <a:gd name="T111" fmla="*/ 1744 h 17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12" h="1744">
                  <a:moveTo>
                    <a:pt x="397" y="282"/>
                  </a:moveTo>
                  <a:lnTo>
                    <a:pt x="242" y="120"/>
                  </a:lnTo>
                  <a:lnTo>
                    <a:pt x="177" y="136"/>
                  </a:lnTo>
                  <a:lnTo>
                    <a:pt x="49" y="0"/>
                  </a:lnTo>
                  <a:lnTo>
                    <a:pt x="0" y="82"/>
                  </a:lnTo>
                  <a:lnTo>
                    <a:pt x="96" y="136"/>
                  </a:lnTo>
                  <a:lnTo>
                    <a:pt x="138" y="227"/>
                  </a:lnTo>
                  <a:lnTo>
                    <a:pt x="58" y="243"/>
                  </a:lnTo>
                  <a:lnTo>
                    <a:pt x="81" y="346"/>
                  </a:lnTo>
                  <a:lnTo>
                    <a:pt x="193" y="443"/>
                  </a:lnTo>
                  <a:lnTo>
                    <a:pt x="322" y="614"/>
                  </a:lnTo>
                  <a:lnTo>
                    <a:pt x="429" y="630"/>
                  </a:lnTo>
                  <a:lnTo>
                    <a:pt x="573" y="775"/>
                  </a:lnTo>
                  <a:lnTo>
                    <a:pt x="622" y="920"/>
                  </a:lnTo>
                  <a:lnTo>
                    <a:pt x="768" y="985"/>
                  </a:lnTo>
                  <a:lnTo>
                    <a:pt x="870" y="1185"/>
                  </a:lnTo>
                  <a:lnTo>
                    <a:pt x="1074" y="1324"/>
                  </a:lnTo>
                  <a:lnTo>
                    <a:pt x="1090" y="1452"/>
                  </a:lnTo>
                  <a:lnTo>
                    <a:pt x="1315" y="1679"/>
                  </a:lnTo>
                  <a:lnTo>
                    <a:pt x="1468" y="1744"/>
                  </a:lnTo>
                  <a:lnTo>
                    <a:pt x="1370" y="1566"/>
                  </a:lnTo>
                  <a:lnTo>
                    <a:pt x="1419" y="1517"/>
                  </a:lnTo>
                  <a:lnTo>
                    <a:pt x="1510" y="1507"/>
                  </a:lnTo>
                  <a:lnTo>
                    <a:pt x="1557" y="1556"/>
                  </a:lnTo>
                  <a:lnTo>
                    <a:pt x="1612" y="1475"/>
                  </a:lnTo>
                  <a:lnTo>
                    <a:pt x="1493" y="1379"/>
                  </a:lnTo>
                  <a:lnTo>
                    <a:pt x="1241" y="1314"/>
                  </a:lnTo>
                  <a:lnTo>
                    <a:pt x="1154" y="1282"/>
                  </a:lnTo>
                  <a:lnTo>
                    <a:pt x="1041" y="1056"/>
                  </a:lnTo>
                  <a:lnTo>
                    <a:pt x="984" y="969"/>
                  </a:lnTo>
                  <a:lnTo>
                    <a:pt x="1074" y="879"/>
                  </a:lnTo>
                  <a:lnTo>
                    <a:pt x="1187" y="856"/>
                  </a:lnTo>
                  <a:lnTo>
                    <a:pt x="984" y="718"/>
                  </a:lnTo>
                  <a:lnTo>
                    <a:pt x="719" y="517"/>
                  </a:lnTo>
                  <a:lnTo>
                    <a:pt x="596" y="475"/>
                  </a:lnTo>
                  <a:lnTo>
                    <a:pt x="397" y="28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93"/>
            <p:cNvSpPr>
              <a:spLocks noChangeAspect="1"/>
            </p:cNvSpPr>
            <p:nvPr/>
          </p:nvSpPr>
          <p:spPr bwMode="auto">
            <a:xfrm rot="815464">
              <a:off x="3351200" y="2259179"/>
              <a:ext cx="744543" cy="536555"/>
            </a:xfrm>
            <a:custGeom>
              <a:avLst/>
              <a:gdLst>
                <a:gd name="T0" fmla="*/ 0 w 1815"/>
                <a:gd name="T1" fmla="*/ 0 h 1317"/>
                <a:gd name="T2" fmla="*/ 0 w 1815"/>
                <a:gd name="T3" fmla="*/ 0 h 1317"/>
                <a:gd name="T4" fmla="*/ 0 w 1815"/>
                <a:gd name="T5" fmla="*/ 0 h 1317"/>
                <a:gd name="T6" fmla="*/ 0 w 1815"/>
                <a:gd name="T7" fmla="*/ 0 h 1317"/>
                <a:gd name="T8" fmla="*/ 0 w 1815"/>
                <a:gd name="T9" fmla="*/ 0 h 1317"/>
                <a:gd name="T10" fmla="*/ 0 w 1815"/>
                <a:gd name="T11" fmla="*/ 0 h 1317"/>
                <a:gd name="T12" fmla="*/ 0 w 1815"/>
                <a:gd name="T13" fmla="*/ 0 h 1317"/>
                <a:gd name="T14" fmla="*/ 0 w 1815"/>
                <a:gd name="T15" fmla="*/ 0 h 1317"/>
                <a:gd name="T16" fmla="*/ 0 w 1815"/>
                <a:gd name="T17" fmla="*/ 0 h 1317"/>
                <a:gd name="T18" fmla="*/ 0 w 1815"/>
                <a:gd name="T19" fmla="*/ 0 h 1317"/>
                <a:gd name="T20" fmla="*/ 0 w 1815"/>
                <a:gd name="T21" fmla="*/ 0 h 1317"/>
                <a:gd name="T22" fmla="*/ 0 w 1815"/>
                <a:gd name="T23" fmla="*/ 0 h 1317"/>
                <a:gd name="T24" fmla="*/ 0 w 1815"/>
                <a:gd name="T25" fmla="*/ 0 h 1317"/>
                <a:gd name="T26" fmla="*/ 0 w 1815"/>
                <a:gd name="T27" fmla="*/ 0 h 1317"/>
                <a:gd name="T28" fmla="*/ 0 w 1815"/>
                <a:gd name="T29" fmla="*/ 0 h 1317"/>
                <a:gd name="T30" fmla="*/ 0 w 1815"/>
                <a:gd name="T31" fmla="*/ 0 h 1317"/>
                <a:gd name="T32" fmla="*/ 0 w 1815"/>
                <a:gd name="T33" fmla="*/ 0 h 1317"/>
                <a:gd name="T34" fmla="*/ 0 w 1815"/>
                <a:gd name="T35" fmla="*/ 0 h 1317"/>
                <a:gd name="T36" fmla="*/ 0 w 1815"/>
                <a:gd name="T37" fmla="*/ 0 h 1317"/>
                <a:gd name="T38" fmla="*/ 0 w 1815"/>
                <a:gd name="T39" fmla="*/ 0 h 1317"/>
                <a:gd name="T40" fmla="*/ 0 w 1815"/>
                <a:gd name="T41" fmla="*/ 0 h 1317"/>
                <a:gd name="T42" fmla="*/ 0 w 1815"/>
                <a:gd name="T43" fmla="*/ 0 h 1317"/>
                <a:gd name="T44" fmla="*/ 0 w 1815"/>
                <a:gd name="T45" fmla="*/ 0 h 1317"/>
                <a:gd name="T46" fmla="*/ 0 w 1815"/>
                <a:gd name="T47" fmla="*/ 0 h 1317"/>
                <a:gd name="T48" fmla="*/ 0 w 1815"/>
                <a:gd name="T49" fmla="*/ 0 h 1317"/>
                <a:gd name="T50" fmla="*/ 0 w 1815"/>
                <a:gd name="T51" fmla="*/ 0 h 1317"/>
                <a:gd name="T52" fmla="*/ 0 w 1815"/>
                <a:gd name="T53" fmla="*/ 0 h 1317"/>
                <a:gd name="T54" fmla="*/ 0 w 1815"/>
                <a:gd name="T55" fmla="*/ 0 h 1317"/>
                <a:gd name="T56" fmla="*/ 0 w 1815"/>
                <a:gd name="T57" fmla="*/ 0 h 13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15"/>
                <a:gd name="T88" fmla="*/ 0 h 1317"/>
                <a:gd name="T89" fmla="*/ 1815 w 1815"/>
                <a:gd name="T90" fmla="*/ 1317 h 13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15" h="1317">
                  <a:moveTo>
                    <a:pt x="283" y="1317"/>
                  </a:moveTo>
                  <a:lnTo>
                    <a:pt x="316" y="929"/>
                  </a:lnTo>
                  <a:lnTo>
                    <a:pt x="558" y="704"/>
                  </a:lnTo>
                  <a:lnTo>
                    <a:pt x="919" y="406"/>
                  </a:lnTo>
                  <a:lnTo>
                    <a:pt x="1347" y="274"/>
                  </a:lnTo>
                  <a:lnTo>
                    <a:pt x="1767" y="187"/>
                  </a:lnTo>
                  <a:lnTo>
                    <a:pt x="1815" y="16"/>
                  </a:lnTo>
                  <a:lnTo>
                    <a:pt x="1686" y="0"/>
                  </a:lnTo>
                  <a:lnTo>
                    <a:pt x="1451" y="90"/>
                  </a:lnTo>
                  <a:lnTo>
                    <a:pt x="1300" y="49"/>
                  </a:lnTo>
                  <a:lnTo>
                    <a:pt x="1177" y="33"/>
                  </a:lnTo>
                  <a:lnTo>
                    <a:pt x="1073" y="123"/>
                  </a:lnTo>
                  <a:lnTo>
                    <a:pt x="912" y="107"/>
                  </a:lnTo>
                  <a:lnTo>
                    <a:pt x="783" y="177"/>
                  </a:lnTo>
                  <a:lnTo>
                    <a:pt x="757" y="259"/>
                  </a:lnTo>
                  <a:lnTo>
                    <a:pt x="590" y="381"/>
                  </a:lnTo>
                  <a:lnTo>
                    <a:pt x="467" y="387"/>
                  </a:lnTo>
                  <a:lnTo>
                    <a:pt x="445" y="484"/>
                  </a:lnTo>
                  <a:lnTo>
                    <a:pt x="532" y="613"/>
                  </a:lnTo>
                  <a:lnTo>
                    <a:pt x="493" y="622"/>
                  </a:lnTo>
                  <a:lnTo>
                    <a:pt x="348" y="542"/>
                  </a:lnTo>
                  <a:lnTo>
                    <a:pt x="210" y="613"/>
                  </a:lnTo>
                  <a:lnTo>
                    <a:pt x="155" y="730"/>
                  </a:lnTo>
                  <a:lnTo>
                    <a:pt x="25" y="720"/>
                  </a:lnTo>
                  <a:lnTo>
                    <a:pt x="0" y="914"/>
                  </a:lnTo>
                  <a:lnTo>
                    <a:pt x="106" y="988"/>
                  </a:lnTo>
                  <a:lnTo>
                    <a:pt x="47" y="1203"/>
                  </a:lnTo>
                  <a:lnTo>
                    <a:pt x="187" y="1317"/>
                  </a:lnTo>
                  <a:lnTo>
                    <a:pt x="283" y="131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9" name="Group 94"/>
            <p:cNvGrpSpPr>
              <a:grpSpLocks noChangeAspect="1"/>
            </p:cNvGrpSpPr>
            <p:nvPr/>
          </p:nvGrpSpPr>
          <p:grpSpPr bwMode="auto">
            <a:xfrm rot="815464">
              <a:off x="4011344" y="1736909"/>
              <a:ext cx="419948" cy="222273"/>
              <a:chOff x="2374" y="1393"/>
              <a:chExt cx="203" cy="109"/>
            </a:xfrm>
            <a:solidFill>
              <a:sysClr val="window" lastClr="FFFFFF">
                <a:lumMod val="95000"/>
              </a:sysClr>
            </a:solidFill>
          </p:grpSpPr>
          <p:sp>
            <p:nvSpPr>
              <p:cNvPr id="114" name="Freeform 95"/>
              <p:cNvSpPr>
                <a:spLocks noChangeAspect="1"/>
              </p:cNvSpPr>
              <p:nvPr/>
            </p:nvSpPr>
            <p:spPr bwMode="auto">
              <a:xfrm>
                <a:off x="2539" y="1453"/>
                <a:ext cx="38" cy="33"/>
              </a:xfrm>
              <a:custGeom>
                <a:avLst/>
                <a:gdLst>
                  <a:gd name="T0" fmla="*/ 0 w 193"/>
                  <a:gd name="T1" fmla="*/ 0 h 167"/>
                  <a:gd name="T2" fmla="*/ 0 w 193"/>
                  <a:gd name="T3" fmla="*/ 0 h 167"/>
                  <a:gd name="T4" fmla="*/ 0 w 193"/>
                  <a:gd name="T5" fmla="*/ 0 h 167"/>
                  <a:gd name="T6" fmla="*/ 0 w 193"/>
                  <a:gd name="T7" fmla="*/ 0 h 167"/>
                  <a:gd name="T8" fmla="*/ 0 w 193"/>
                  <a:gd name="T9" fmla="*/ 0 h 167"/>
                  <a:gd name="T10" fmla="*/ 0 w 193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3"/>
                  <a:gd name="T19" fmla="*/ 0 h 167"/>
                  <a:gd name="T20" fmla="*/ 193 w 193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3" h="167">
                    <a:moveTo>
                      <a:pt x="0" y="87"/>
                    </a:moveTo>
                    <a:lnTo>
                      <a:pt x="72" y="55"/>
                    </a:lnTo>
                    <a:lnTo>
                      <a:pt x="113" y="0"/>
                    </a:lnTo>
                    <a:lnTo>
                      <a:pt x="193" y="80"/>
                    </a:lnTo>
                    <a:lnTo>
                      <a:pt x="65" y="167"/>
                    </a:lnTo>
                    <a:lnTo>
                      <a:pt x="0" y="87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96"/>
              <p:cNvSpPr>
                <a:spLocks noChangeAspect="1"/>
              </p:cNvSpPr>
              <p:nvPr/>
            </p:nvSpPr>
            <p:spPr bwMode="auto">
              <a:xfrm>
                <a:off x="2507" y="1456"/>
                <a:ext cx="27" cy="24"/>
              </a:xfrm>
              <a:custGeom>
                <a:avLst/>
                <a:gdLst>
                  <a:gd name="T0" fmla="*/ 0 w 135"/>
                  <a:gd name="T1" fmla="*/ 0 h 119"/>
                  <a:gd name="T2" fmla="*/ 0 w 135"/>
                  <a:gd name="T3" fmla="*/ 0 h 119"/>
                  <a:gd name="T4" fmla="*/ 0 w 135"/>
                  <a:gd name="T5" fmla="*/ 0 h 119"/>
                  <a:gd name="T6" fmla="*/ 0 w 135"/>
                  <a:gd name="T7" fmla="*/ 0 h 119"/>
                  <a:gd name="T8" fmla="*/ 0 w 135"/>
                  <a:gd name="T9" fmla="*/ 0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5"/>
                  <a:gd name="T16" fmla="*/ 0 h 119"/>
                  <a:gd name="T17" fmla="*/ 135 w 135"/>
                  <a:gd name="T18" fmla="*/ 119 h 1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5" h="119">
                    <a:moveTo>
                      <a:pt x="32" y="0"/>
                    </a:moveTo>
                    <a:lnTo>
                      <a:pt x="135" y="17"/>
                    </a:lnTo>
                    <a:lnTo>
                      <a:pt x="112" y="119"/>
                    </a:lnTo>
                    <a:lnTo>
                      <a:pt x="0" y="104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97"/>
              <p:cNvSpPr>
                <a:spLocks noChangeAspect="1"/>
              </p:cNvSpPr>
              <p:nvPr/>
            </p:nvSpPr>
            <p:spPr bwMode="auto">
              <a:xfrm>
                <a:off x="2482" y="1464"/>
                <a:ext cx="19" cy="19"/>
              </a:xfrm>
              <a:custGeom>
                <a:avLst/>
                <a:gdLst>
                  <a:gd name="T0" fmla="*/ 0 w 97"/>
                  <a:gd name="T1" fmla="*/ 0 h 97"/>
                  <a:gd name="T2" fmla="*/ 0 w 97"/>
                  <a:gd name="T3" fmla="*/ 0 h 97"/>
                  <a:gd name="T4" fmla="*/ 0 w 97"/>
                  <a:gd name="T5" fmla="*/ 0 h 97"/>
                  <a:gd name="T6" fmla="*/ 0 w 97"/>
                  <a:gd name="T7" fmla="*/ 0 h 97"/>
                  <a:gd name="T8" fmla="*/ 0 w 97"/>
                  <a:gd name="T9" fmla="*/ 0 h 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97"/>
                  <a:gd name="T17" fmla="*/ 97 w 97"/>
                  <a:gd name="T18" fmla="*/ 97 h 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97">
                    <a:moveTo>
                      <a:pt x="0" y="32"/>
                    </a:moveTo>
                    <a:lnTo>
                      <a:pt x="27" y="97"/>
                    </a:lnTo>
                    <a:lnTo>
                      <a:pt x="97" y="74"/>
                    </a:lnTo>
                    <a:lnTo>
                      <a:pt x="65" y="0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 98"/>
              <p:cNvSpPr>
                <a:spLocks noChangeAspect="1"/>
              </p:cNvSpPr>
              <p:nvPr/>
            </p:nvSpPr>
            <p:spPr bwMode="auto">
              <a:xfrm>
                <a:off x="2458" y="1469"/>
                <a:ext cx="20" cy="33"/>
              </a:xfrm>
              <a:custGeom>
                <a:avLst/>
                <a:gdLst>
                  <a:gd name="T0" fmla="*/ 0 w 97"/>
                  <a:gd name="T1" fmla="*/ 0 h 163"/>
                  <a:gd name="T2" fmla="*/ 0 w 97"/>
                  <a:gd name="T3" fmla="*/ 0 h 163"/>
                  <a:gd name="T4" fmla="*/ 0 w 97"/>
                  <a:gd name="T5" fmla="*/ 0 h 163"/>
                  <a:gd name="T6" fmla="*/ 0 w 97"/>
                  <a:gd name="T7" fmla="*/ 0 h 163"/>
                  <a:gd name="T8" fmla="*/ 0 w 97"/>
                  <a:gd name="T9" fmla="*/ 0 h 1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7"/>
                  <a:gd name="T16" fmla="*/ 0 h 163"/>
                  <a:gd name="T17" fmla="*/ 97 w 97"/>
                  <a:gd name="T18" fmla="*/ 163 h 1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7" h="163">
                    <a:moveTo>
                      <a:pt x="97" y="40"/>
                    </a:moveTo>
                    <a:lnTo>
                      <a:pt x="49" y="0"/>
                    </a:lnTo>
                    <a:lnTo>
                      <a:pt x="0" y="49"/>
                    </a:lnTo>
                    <a:lnTo>
                      <a:pt x="70" y="163"/>
                    </a:lnTo>
                    <a:lnTo>
                      <a:pt x="97" y="4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99"/>
              <p:cNvSpPr>
                <a:spLocks noChangeAspect="1"/>
              </p:cNvSpPr>
              <p:nvPr/>
            </p:nvSpPr>
            <p:spPr bwMode="auto">
              <a:xfrm>
                <a:off x="2459" y="1429"/>
                <a:ext cx="39" cy="25"/>
              </a:xfrm>
              <a:custGeom>
                <a:avLst/>
                <a:gdLst>
                  <a:gd name="T0" fmla="*/ 0 w 194"/>
                  <a:gd name="T1" fmla="*/ 0 h 128"/>
                  <a:gd name="T2" fmla="*/ 0 w 194"/>
                  <a:gd name="T3" fmla="*/ 0 h 128"/>
                  <a:gd name="T4" fmla="*/ 0 w 194"/>
                  <a:gd name="T5" fmla="*/ 0 h 128"/>
                  <a:gd name="T6" fmla="*/ 0 w 194"/>
                  <a:gd name="T7" fmla="*/ 0 h 128"/>
                  <a:gd name="T8" fmla="*/ 0 w 194"/>
                  <a:gd name="T9" fmla="*/ 0 h 128"/>
                  <a:gd name="T10" fmla="*/ 0 w 194"/>
                  <a:gd name="T11" fmla="*/ 0 h 1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4"/>
                  <a:gd name="T19" fmla="*/ 0 h 128"/>
                  <a:gd name="T20" fmla="*/ 194 w 194"/>
                  <a:gd name="T21" fmla="*/ 128 h 12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4" h="128">
                    <a:moveTo>
                      <a:pt x="0" y="48"/>
                    </a:moveTo>
                    <a:lnTo>
                      <a:pt x="64" y="0"/>
                    </a:lnTo>
                    <a:lnTo>
                      <a:pt x="187" y="16"/>
                    </a:lnTo>
                    <a:lnTo>
                      <a:pt x="194" y="96"/>
                    </a:lnTo>
                    <a:lnTo>
                      <a:pt x="91" y="12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100"/>
              <p:cNvSpPr>
                <a:spLocks noChangeAspect="1"/>
              </p:cNvSpPr>
              <p:nvPr/>
            </p:nvSpPr>
            <p:spPr bwMode="auto">
              <a:xfrm>
                <a:off x="2410" y="1412"/>
                <a:ext cx="26" cy="22"/>
              </a:xfrm>
              <a:custGeom>
                <a:avLst/>
                <a:gdLst>
                  <a:gd name="T0" fmla="*/ 0 w 129"/>
                  <a:gd name="T1" fmla="*/ 0 h 108"/>
                  <a:gd name="T2" fmla="*/ 0 w 129"/>
                  <a:gd name="T3" fmla="*/ 0 h 108"/>
                  <a:gd name="T4" fmla="*/ 0 w 129"/>
                  <a:gd name="T5" fmla="*/ 0 h 108"/>
                  <a:gd name="T6" fmla="*/ 0 w 129"/>
                  <a:gd name="T7" fmla="*/ 0 h 108"/>
                  <a:gd name="T8" fmla="*/ 0 w 129"/>
                  <a:gd name="T9" fmla="*/ 0 h 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08"/>
                  <a:gd name="T17" fmla="*/ 129 w 129"/>
                  <a:gd name="T18" fmla="*/ 108 h 1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08">
                    <a:moveTo>
                      <a:pt x="0" y="11"/>
                    </a:moveTo>
                    <a:lnTo>
                      <a:pt x="32" y="108"/>
                    </a:lnTo>
                    <a:lnTo>
                      <a:pt x="129" y="76"/>
                    </a:lnTo>
                    <a:lnTo>
                      <a:pt x="96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 101"/>
              <p:cNvSpPr>
                <a:spLocks noChangeAspect="1"/>
              </p:cNvSpPr>
              <p:nvPr/>
            </p:nvSpPr>
            <p:spPr bwMode="auto">
              <a:xfrm>
                <a:off x="2376" y="1425"/>
                <a:ext cx="29" cy="20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5"/>
                  <a:gd name="T13" fmla="*/ 0 h 97"/>
                  <a:gd name="T14" fmla="*/ 145 w 145"/>
                  <a:gd name="T15" fmla="*/ 97 h 9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5" h="97">
                    <a:moveTo>
                      <a:pt x="0" y="0"/>
                    </a:moveTo>
                    <a:lnTo>
                      <a:pt x="25" y="97"/>
                    </a:lnTo>
                    <a:lnTo>
                      <a:pt x="145" y="3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 102"/>
              <p:cNvSpPr>
                <a:spLocks noChangeAspect="1"/>
              </p:cNvSpPr>
              <p:nvPr/>
            </p:nvSpPr>
            <p:spPr bwMode="auto">
              <a:xfrm>
                <a:off x="2374" y="1393"/>
                <a:ext cx="31" cy="21"/>
              </a:xfrm>
              <a:custGeom>
                <a:avLst/>
                <a:gdLst>
                  <a:gd name="T0" fmla="*/ 0 w 152"/>
                  <a:gd name="T1" fmla="*/ 0 h 107"/>
                  <a:gd name="T2" fmla="*/ 0 w 152"/>
                  <a:gd name="T3" fmla="*/ 0 h 107"/>
                  <a:gd name="T4" fmla="*/ 0 w 152"/>
                  <a:gd name="T5" fmla="*/ 0 h 107"/>
                  <a:gd name="T6" fmla="*/ 0 w 152"/>
                  <a:gd name="T7" fmla="*/ 0 h 107"/>
                  <a:gd name="T8" fmla="*/ 0 w 152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2"/>
                  <a:gd name="T16" fmla="*/ 0 h 107"/>
                  <a:gd name="T17" fmla="*/ 152 w 152"/>
                  <a:gd name="T18" fmla="*/ 107 h 1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2" h="107">
                    <a:moveTo>
                      <a:pt x="0" y="0"/>
                    </a:moveTo>
                    <a:lnTo>
                      <a:pt x="136" y="0"/>
                    </a:lnTo>
                    <a:lnTo>
                      <a:pt x="152" y="64"/>
                    </a:lnTo>
                    <a:lnTo>
                      <a:pt x="23" y="10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0" name="Freeform 103"/>
            <p:cNvSpPr>
              <a:spLocks noChangeAspect="1"/>
            </p:cNvSpPr>
            <p:nvPr/>
          </p:nvSpPr>
          <p:spPr bwMode="auto">
            <a:xfrm rot="815464">
              <a:off x="3030523" y="2608416"/>
              <a:ext cx="77788" cy="80959"/>
            </a:xfrm>
            <a:custGeom>
              <a:avLst/>
              <a:gdLst>
                <a:gd name="T0" fmla="*/ 0 w 194"/>
                <a:gd name="T1" fmla="*/ 0 h 193"/>
                <a:gd name="T2" fmla="*/ 0 w 194"/>
                <a:gd name="T3" fmla="*/ 0 h 193"/>
                <a:gd name="T4" fmla="*/ 0 w 194"/>
                <a:gd name="T5" fmla="*/ 0 h 193"/>
                <a:gd name="T6" fmla="*/ 0 w 194"/>
                <a:gd name="T7" fmla="*/ 0 h 193"/>
                <a:gd name="T8" fmla="*/ 0 w 194"/>
                <a:gd name="T9" fmla="*/ 0 h 193"/>
                <a:gd name="T10" fmla="*/ 0 w 194"/>
                <a:gd name="T11" fmla="*/ 0 h 1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4"/>
                <a:gd name="T19" fmla="*/ 0 h 193"/>
                <a:gd name="T20" fmla="*/ 194 w 194"/>
                <a:gd name="T21" fmla="*/ 193 h 1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4" h="193">
                  <a:moveTo>
                    <a:pt x="0" y="155"/>
                  </a:moveTo>
                  <a:lnTo>
                    <a:pt x="145" y="193"/>
                  </a:lnTo>
                  <a:lnTo>
                    <a:pt x="194" y="106"/>
                  </a:lnTo>
                  <a:lnTo>
                    <a:pt x="87" y="0"/>
                  </a:lnTo>
                  <a:lnTo>
                    <a:pt x="23" y="19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Freeform 104"/>
            <p:cNvSpPr>
              <a:spLocks noChangeAspect="1"/>
            </p:cNvSpPr>
            <p:nvPr/>
          </p:nvSpPr>
          <p:spPr bwMode="auto">
            <a:xfrm rot="815464">
              <a:off x="7858148" y="3568817"/>
              <a:ext cx="501654" cy="754034"/>
            </a:xfrm>
            <a:custGeom>
              <a:avLst/>
              <a:gdLst>
                <a:gd name="T0" fmla="*/ 0 w 1230"/>
                <a:gd name="T1" fmla="*/ 0 h 1839"/>
                <a:gd name="T2" fmla="*/ 0 w 1230"/>
                <a:gd name="T3" fmla="*/ 0 h 1839"/>
                <a:gd name="T4" fmla="*/ 0 w 1230"/>
                <a:gd name="T5" fmla="*/ 0 h 1839"/>
                <a:gd name="T6" fmla="*/ 0 w 1230"/>
                <a:gd name="T7" fmla="*/ 0 h 1839"/>
                <a:gd name="T8" fmla="*/ 0 w 1230"/>
                <a:gd name="T9" fmla="*/ 0 h 1839"/>
                <a:gd name="T10" fmla="*/ 0 w 1230"/>
                <a:gd name="T11" fmla="*/ 0 h 1839"/>
                <a:gd name="T12" fmla="*/ 0 w 1230"/>
                <a:gd name="T13" fmla="*/ 0 h 1839"/>
                <a:gd name="T14" fmla="*/ 0 w 1230"/>
                <a:gd name="T15" fmla="*/ 0 h 1839"/>
                <a:gd name="T16" fmla="*/ 0 w 1230"/>
                <a:gd name="T17" fmla="*/ 0 h 1839"/>
                <a:gd name="T18" fmla="*/ 0 w 1230"/>
                <a:gd name="T19" fmla="*/ 0 h 1839"/>
                <a:gd name="T20" fmla="*/ 0 w 1230"/>
                <a:gd name="T21" fmla="*/ 0 h 1839"/>
                <a:gd name="T22" fmla="*/ 0 w 1230"/>
                <a:gd name="T23" fmla="*/ 0 h 1839"/>
                <a:gd name="T24" fmla="*/ 0 w 1230"/>
                <a:gd name="T25" fmla="*/ 0 h 1839"/>
                <a:gd name="T26" fmla="*/ 0 w 1230"/>
                <a:gd name="T27" fmla="*/ 0 h 1839"/>
                <a:gd name="T28" fmla="*/ 0 w 1230"/>
                <a:gd name="T29" fmla="*/ 0 h 1839"/>
                <a:gd name="T30" fmla="*/ 0 w 1230"/>
                <a:gd name="T31" fmla="*/ 0 h 1839"/>
                <a:gd name="T32" fmla="*/ 0 w 1230"/>
                <a:gd name="T33" fmla="*/ 0 h 1839"/>
                <a:gd name="T34" fmla="*/ 0 w 1230"/>
                <a:gd name="T35" fmla="*/ 0 h 1839"/>
                <a:gd name="T36" fmla="*/ 0 w 1230"/>
                <a:gd name="T37" fmla="*/ 0 h 1839"/>
                <a:gd name="T38" fmla="*/ 0 w 1230"/>
                <a:gd name="T39" fmla="*/ 0 h 1839"/>
                <a:gd name="T40" fmla="*/ 0 w 1230"/>
                <a:gd name="T41" fmla="*/ 0 h 1839"/>
                <a:gd name="T42" fmla="*/ 0 w 1230"/>
                <a:gd name="T43" fmla="*/ 0 h 1839"/>
                <a:gd name="T44" fmla="*/ 0 w 1230"/>
                <a:gd name="T45" fmla="*/ 0 h 1839"/>
                <a:gd name="T46" fmla="*/ 0 w 1230"/>
                <a:gd name="T47" fmla="*/ 0 h 1839"/>
                <a:gd name="T48" fmla="*/ 0 w 1230"/>
                <a:gd name="T49" fmla="*/ 0 h 1839"/>
                <a:gd name="T50" fmla="*/ 0 w 1230"/>
                <a:gd name="T51" fmla="*/ 0 h 1839"/>
                <a:gd name="T52" fmla="*/ 0 w 1230"/>
                <a:gd name="T53" fmla="*/ 0 h 183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30"/>
                <a:gd name="T82" fmla="*/ 0 h 1839"/>
                <a:gd name="T83" fmla="*/ 1230 w 1230"/>
                <a:gd name="T84" fmla="*/ 1839 h 183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30" h="1839">
                  <a:moveTo>
                    <a:pt x="230" y="0"/>
                  </a:moveTo>
                  <a:lnTo>
                    <a:pt x="327" y="113"/>
                  </a:lnTo>
                  <a:lnTo>
                    <a:pt x="374" y="161"/>
                  </a:lnTo>
                  <a:lnTo>
                    <a:pt x="504" y="129"/>
                  </a:lnTo>
                  <a:lnTo>
                    <a:pt x="584" y="242"/>
                  </a:lnTo>
                  <a:lnTo>
                    <a:pt x="488" y="274"/>
                  </a:lnTo>
                  <a:lnTo>
                    <a:pt x="601" y="467"/>
                  </a:lnTo>
                  <a:lnTo>
                    <a:pt x="875" y="613"/>
                  </a:lnTo>
                  <a:lnTo>
                    <a:pt x="762" y="758"/>
                  </a:lnTo>
                  <a:lnTo>
                    <a:pt x="859" y="968"/>
                  </a:lnTo>
                  <a:lnTo>
                    <a:pt x="1020" y="1065"/>
                  </a:lnTo>
                  <a:lnTo>
                    <a:pt x="972" y="1242"/>
                  </a:lnTo>
                  <a:lnTo>
                    <a:pt x="1133" y="1484"/>
                  </a:lnTo>
                  <a:lnTo>
                    <a:pt x="1230" y="1839"/>
                  </a:lnTo>
                  <a:lnTo>
                    <a:pt x="1133" y="1839"/>
                  </a:lnTo>
                  <a:lnTo>
                    <a:pt x="923" y="1694"/>
                  </a:lnTo>
                  <a:lnTo>
                    <a:pt x="166" y="1355"/>
                  </a:lnTo>
                  <a:lnTo>
                    <a:pt x="81" y="1217"/>
                  </a:lnTo>
                  <a:lnTo>
                    <a:pt x="214" y="1047"/>
                  </a:lnTo>
                  <a:lnTo>
                    <a:pt x="198" y="898"/>
                  </a:lnTo>
                  <a:lnTo>
                    <a:pt x="15" y="898"/>
                  </a:lnTo>
                  <a:lnTo>
                    <a:pt x="0" y="750"/>
                  </a:lnTo>
                  <a:lnTo>
                    <a:pt x="115" y="717"/>
                  </a:lnTo>
                  <a:lnTo>
                    <a:pt x="164" y="618"/>
                  </a:lnTo>
                  <a:lnTo>
                    <a:pt x="49" y="370"/>
                  </a:lnTo>
                  <a:lnTo>
                    <a:pt x="280" y="7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105"/>
            <p:cNvSpPr>
              <a:spLocks noChangeAspect="1"/>
            </p:cNvSpPr>
            <p:nvPr/>
          </p:nvSpPr>
          <p:spPr bwMode="auto">
            <a:xfrm rot="815464">
              <a:off x="8235975" y="4573666"/>
              <a:ext cx="38100" cy="49210"/>
            </a:xfrm>
            <a:custGeom>
              <a:avLst/>
              <a:gdLst>
                <a:gd name="T0" fmla="*/ 0 w 97"/>
                <a:gd name="T1" fmla="*/ 0 h 113"/>
                <a:gd name="T2" fmla="*/ 0 w 97"/>
                <a:gd name="T3" fmla="*/ 0 h 113"/>
                <a:gd name="T4" fmla="*/ 0 w 97"/>
                <a:gd name="T5" fmla="*/ 0 h 113"/>
                <a:gd name="T6" fmla="*/ 0 w 97"/>
                <a:gd name="T7" fmla="*/ 0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"/>
                <a:gd name="T13" fmla="*/ 0 h 113"/>
                <a:gd name="T14" fmla="*/ 97 w 97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" h="113">
                  <a:moveTo>
                    <a:pt x="0" y="0"/>
                  </a:moveTo>
                  <a:lnTo>
                    <a:pt x="39" y="113"/>
                  </a:lnTo>
                  <a:lnTo>
                    <a:pt x="9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Freeform 106"/>
            <p:cNvSpPr>
              <a:spLocks noChangeAspect="1"/>
            </p:cNvSpPr>
            <p:nvPr/>
          </p:nvSpPr>
          <p:spPr bwMode="auto">
            <a:xfrm rot="815464">
              <a:off x="8232800" y="4443496"/>
              <a:ext cx="38100" cy="98421"/>
            </a:xfrm>
            <a:custGeom>
              <a:avLst/>
              <a:gdLst>
                <a:gd name="T0" fmla="*/ 0 w 96"/>
                <a:gd name="T1" fmla="*/ 0 h 241"/>
                <a:gd name="T2" fmla="*/ 0 w 96"/>
                <a:gd name="T3" fmla="*/ 0 h 241"/>
                <a:gd name="T4" fmla="*/ 0 w 96"/>
                <a:gd name="T5" fmla="*/ 0 h 241"/>
                <a:gd name="T6" fmla="*/ 0 w 96"/>
                <a:gd name="T7" fmla="*/ 0 h 2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6"/>
                <a:gd name="T13" fmla="*/ 0 h 241"/>
                <a:gd name="T14" fmla="*/ 96 w 96"/>
                <a:gd name="T15" fmla="*/ 241 h 2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6" h="241">
                  <a:moveTo>
                    <a:pt x="0" y="48"/>
                  </a:moveTo>
                  <a:lnTo>
                    <a:pt x="96" y="0"/>
                  </a:lnTo>
                  <a:lnTo>
                    <a:pt x="87" y="241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4" name="Freeform 107"/>
            <p:cNvSpPr>
              <a:spLocks noChangeAspect="1"/>
            </p:cNvSpPr>
            <p:nvPr/>
          </p:nvSpPr>
          <p:spPr bwMode="auto">
            <a:xfrm rot="815464">
              <a:off x="8218513" y="4400635"/>
              <a:ext cx="58737" cy="39686"/>
            </a:xfrm>
            <a:custGeom>
              <a:avLst/>
              <a:gdLst>
                <a:gd name="T0" fmla="*/ 0 w 146"/>
                <a:gd name="T1" fmla="*/ 0 h 98"/>
                <a:gd name="T2" fmla="*/ 0 w 146"/>
                <a:gd name="T3" fmla="*/ 0 h 98"/>
                <a:gd name="T4" fmla="*/ 0 w 146"/>
                <a:gd name="T5" fmla="*/ 0 h 98"/>
                <a:gd name="T6" fmla="*/ 0 w 146"/>
                <a:gd name="T7" fmla="*/ 0 h 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98"/>
                <a:gd name="T14" fmla="*/ 146 w 146"/>
                <a:gd name="T15" fmla="*/ 98 h 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98">
                  <a:moveTo>
                    <a:pt x="66" y="98"/>
                  </a:moveTo>
                  <a:lnTo>
                    <a:pt x="146" y="33"/>
                  </a:lnTo>
                  <a:lnTo>
                    <a:pt x="0" y="0"/>
                  </a:lnTo>
                  <a:lnTo>
                    <a:pt x="66" y="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Freeform 108"/>
            <p:cNvSpPr>
              <a:spLocks noChangeAspect="1"/>
            </p:cNvSpPr>
            <p:nvPr/>
          </p:nvSpPr>
          <p:spPr bwMode="auto">
            <a:xfrm rot="815464">
              <a:off x="8345514" y="3600565"/>
              <a:ext cx="84138" cy="38099"/>
            </a:xfrm>
            <a:custGeom>
              <a:avLst/>
              <a:gdLst>
                <a:gd name="T0" fmla="*/ 0 w 210"/>
                <a:gd name="T1" fmla="*/ 0 h 97"/>
                <a:gd name="T2" fmla="*/ 0 w 210"/>
                <a:gd name="T3" fmla="*/ 0 h 97"/>
                <a:gd name="T4" fmla="*/ 0 w 210"/>
                <a:gd name="T5" fmla="*/ 0 h 97"/>
                <a:gd name="T6" fmla="*/ 0 w 210"/>
                <a:gd name="T7" fmla="*/ 0 h 97"/>
                <a:gd name="T8" fmla="*/ 0 w 210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97"/>
                <a:gd name="T17" fmla="*/ 210 w 210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97">
                  <a:moveTo>
                    <a:pt x="0" y="49"/>
                  </a:moveTo>
                  <a:lnTo>
                    <a:pt x="114" y="0"/>
                  </a:lnTo>
                  <a:lnTo>
                    <a:pt x="210" y="65"/>
                  </a:lnTo>
                  <a:lnTo>
                    <a:pt x="82" y="97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Freeform 109"/>
            <p:cNvSpPr>
              <a:spLocks noChangeAspect="1"/>
            </p:cNvSpPr>
            <p:nvPr/>
          </p:nvSpPr>
          <p:spPr bwMode="auto">
            <a:xfrm rot="815464">
              <a:off x="7959748" y="3373562"/>
              <a:ext cx="60325" cy="126995"/>
            </a:xfrm>
            <a:custGeom>
              <a:avLst/>
              <a:gdLst>
                <a:gd name="T0" fmla="*/ 0 w 146"/>
                <a:gd name="T1" fmla="*/ 0 h 306"/>
                <a:gd name="T2" fmla="*/ 0 w 146"/>
                <a:gd name="T3" fmla="*/ 0 h 306"/>
                <a:gd name="T4" fmla="*/ 0 w 146"/>
                <a:gd name="T5" fmla="*/ 0 h 306"/>
                <a:gd name="T6" fmla="*/ 0 w 146"/>
                <a:gd name="T7" fmla="*/ 0 h 306"/>
                <a:gd name="T8" fmla="*/ 0 w 146"/>
                <a:gd name="T9" fmla="*/ 0 h 306"/>
                <a:gd name="T10" fmla="*/ 0 w 146"/>
                <a:gd name="T11" fmla="*/ 0 h 3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6"/>
                <a:gd name="T19" fmla="*/ 0 h 306"/>
                <a:gd name="T20" fmla="*/ 146 w 146"/>
                <a:gd name="T21" fmla="*/ 306 h 3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6" h="306">
                  <a:moveTo>
                    <a:pt x="130" y="177"/>
                  </a:moveTo>
                  <a:lnTo>
                    <a:pt x="146" y="49"/>
                  </a:lnTo>
                  <a:lnTo>
                    <a:pt x="65" y="0"/>
                  </a:lnTo>
                  <a:lnTo>
                    <a:pt x="0" y="128"/>
                  </a:lnTo>
                  <a:lnTo>
                    <a:pt x="130" y="306"/>
                  </a:lnTo>
                  <a:lnTo>
                    <a:pt x="130" y="17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Freeform 110"/>
            <p:cNvSpPr>
              <a:spLocks noChangeAspect="1"/>
            </p:cNvSpPr>
            <p:nvPr/>
          </p:nvSpPr>
          <p:spPr bwMode="auto">
            <a:xfrm rot="815464">
              <a:off x="8037537" y="5388023"/>
              <a:ext cx="39687" cy="100009"/>
            </a:xfrm>
            <a:custGeom>
              <a:avLst/>
              <a:gdLst>
                <a:gd name="T0" fmla="*/ 0 w 96"/>
                <a:gd name="T1" fmla="*/ 0 h 235"/>
                <a:gd name="T2" fmla="*/ 0 w 96"/>
                <a:gd name="T3" fmla="*/ 0 h 235"/>
                <a:gd name="T4" fmla="*/ 0 w 96"/>
                <a:gd name="T5" fmla="*/ 0 h 235"/>
                <a:gd name="T6" fmla="*/ 0 w 96"/>
                <a:gd name="T7" fmla="*/ 0 h 235"/>
                <a:gd name="T8" fmla="*/ 0 w 96"/>
                <a:gd name="T9" fmla="*/ 0 h 235"/>
                <a:gd name="T10" fmla="*/ 0 w 96"/>
                <a:gd name="T11" fmla="*/ 0 h 235"/>
                <a:gd name="T12" fmla="*/ 0 w 96"/>
                <a:gd name="T13" fmla="*/ 0 h 2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235"/>
                <a:gd name="T23" fmla="*/ 96 w 96"/>
                <a:gd name="T24" fmla="*/ 235 h 2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235">
                  <a:moveTo>
                    <a:pt x="64" y="235"/>
                  </a:moveTo>
                  <a:lnTo>
                    <a:pt x="96" y="107"/>
                  </a:lnTo>
                  <a:lnTo>
                    <a:pt x="70" y="0"/>
                  </a:lnTo>
                  <a:lnTo>
                    <a:pt x="0" y="33"/>
                  </a:lnTo>
                  <a:lnTo>
                    <a:pt x="6" y="122"/>
                  </a:lnTo>
                  <a:lnTo>
                    <a:pt x="22" y="220"/>
                  </a:lnTo>
                  <a:lnTo>
                    <a:pt x="64" y="23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Freeform 111"/>
            <p:cNvSpPr>
              <a:spLocks noChangeAspect="1"/>
            </p:cNvSpPr>
            <p:nvPr/>
          </p:nvSpPr>
          <p:spPr bwMode="auto">
            <a:xfrm rot="815464">
              <a:off x="8083574" y="5202293"/>
              <a:ext cx="66676" cy="193668"/>
            </a:xfrm>
            <a:custGeom>
              <a:avLst/>
              <a:gdLst>
                <a:gd name="T0" fmla="*/ 0 w 161"/>
                <a:gd name="T1" fmla="*/ 0 h 474"/>
                <a:gd name="T2" fmla="*/ 0 w 161"/>
                <a:gd name="T3" fmla="*/ 0 h 474"/>
                <a:gd name="T4" fmla="*/ 0 w 161"/>
                <a:gd name="T5" fmla="*/ 0 h 474"/>
                <a:gd name="T6" fmla="*/ 0 w 161"/>
                <a:gd name="T7" fmla="*/ 0 h 474"/>
                <a:gd name="T8" fmla="*/ 0 w 161"/>
                <a:gd name="T9" fmla="*/ 0 h 474"/>
                <a:gd name="T10" fmla="*/ 0 w 161"/>
                <a:gd name="T11" fmla="*/ 0 h 474"/>
                <a:gd name="T12" fmla="*/ 0 w 161"/>
                <a:gd name="T13" fmla="*/ 0 h 474"/>
                <a:gd name="T14" fmla="*/ 0 w 161"/>
                <a:gd name="T15" fmla="*/ 0 h 474"/>
                <a:gd name="T16" fmla="*/ 0 w 161"/>
                <a:gd name="T17" fmla="*/ 0 h 474"/>
                <a:gd name="T18" fmla="*/ 0 w 161"/>
                <a:gd name="T19" fmla="*/ 0 h 474"/>
                <a:gd name="T20" fmla="*/ 0 w 161"/>
                <a:gd name="T21" fmla="*/ 0 h 474"/>
                <a:gd name="T22" fmla="*/ 0 w 161"/>
                <a:gd name="T23" fmla="*/ 0 h 4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1"/>
                <a:gd name="T37" fmla="*/ 0 h 474"/>
                <a:gd name="T38" fmla="*/ 161 w 161"/>
                <a:gd name="T39" fmla="*/ 474 h 4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1" h="474">
                  <a:moveTo>
                    <a:pt x="90" y="103"/>
                  </a:moveTo>
                  <a:lnTo>
                    <a:pt x="122" y="0"/>
                  </a:lnTo>
                  <a:lnTo>
                    <a:pt x="145" y="0"/>
                  </a:lnTo>
                  <a:lnTo>
                    <a:pt x="161" y="129"/>
                  </a:lnTo>
                  <a:lnTo>
                    <a:pt x="129" y="199"/>
                  </a:lnTo>
                  <a:lnTo>
                    <a:pt x="139" y="387"/>
                  </a:lnTo>
                  <a:lnTo>
                    <a:pt x="90" y="474"/>
                  </a:lnTo>
                  <a:lnTo>
                    <a:pt x="65" y="322"/>
                  </a:lnTo>
                  <a:lnTo>
                    <a:pt x="10" y="226"/>
                  </a:lnTo>
                  <a:lnTo>
                    <a:pt x="0" y="129"/>
                  </a:lnTo>
                  <a:lnTo>
                    <a:pt x="65" y="80"/>
                  </a:lnTo>
                  <a:lnTo>
                    <a:pt x="90" y="1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Freeform 112"/>
            <p:cNvSpPr>
              <a:spLocks noChangeAspect="1"/>
            </p:cNvSpPr>
            <p:nvPr/>
          </p:nvSpPr>
          <p:spPr bwMode="auto">
            <a:xfrm rot="815464">
              <a:off x="8193113" y="5070535"/>
              <a:ext cx="39687" cy="92072"/>
            </a:xfrm>
            <a:custGeom>
              <a:avLst/>
              <a:gdLst>
                <a:gd name="T0" fmla="*/ 0 w 104"/>
                <a:gd name="T1" fmla="*/ 0 h 235"/>
                <a:gd name="T2" fmla="*/ 0 w 104"/>
                <a:gd name="T3" fmla="*/ 0 h 235"/>
                <a:gd name="T4" fmla="*/ 0 w 104"/>
                <a:gd name="T5" fmla="*/ 0 h 235"/>
                <a:gd name="T6" fmla="*/ 0 w 104"/>
                <a:gd name="T7" fmla="*/ 0 h 235"/>
                <a:gd name="T8" fmla="*/ 0 w 104"/>
                <a:gd name="T9" fmla="*/ 0 h 235"/>
                <a:gd name="T10" fmla="*/ 0 w 104"/>
                <a:gd name="T11" fmla="*/ 0 h 2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235"/>
                <a:gd name="T20" fmla="*/ 104 w 104"/>
                <a:gd name="T21" fmla="*/ 235 h 23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235">
                  <a:moveTo>
                    <a:pt x="7" y="203"/>
                  </a:moveTo>
                  <a:lnTo>
                    <a:pt x="66" y="235"/>
                  </a:lnTo>
                  <a:lnTo>
                    <a:pt x="104" y="146"/>
                  </a:lnTo>
                  <a:lnTo>
                    <a:pt x="49" y="0"/>
                  </a:lnTo>
                  <a:lnTo>
                    <a:pt x="0" y="32"/>
                  </a:lnTo>
                  <a:lnTo>
                    <a:pt x="7" y="203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Freeform 113"/>
            <p:cNvSpPr>
              <a:spLocks noChangeAspect="1"/>
            </p:cNvSpPr>
            <p:nvPr/>
          </p:nvSpPr>
          <p:spPr bwMode="auto">
            <a:xfrm rot="815464">
              <a:off x="6940565" y="3006863"/>
              <a:ext cx="730256" cy="1009612"/>
            </a:xfrm>
            <a:custGeom>
              <a:avLst/>
              <a:gdLst>
                <a:gd name="T0" fmla="*/ 0 w 1790"/>
                <a:gd name="T1" fmla="*/ 0 h 2462"/>
                <a:gd name="T2" fmla="*/ 0 w 1790"/>
                <a:gd name="T3" fmla="*/ 0 h 2462"/>
                <a:gd name="T4" fmla="*/ 0 w 1790"/>
                <a:gd name="T5" fmla="*/ 0 h 2462"/>
                <a:gd name="T6" fmla="*/ 0 w 1790"/>
                <a:gd name="T7" fmla="*/ 0 h 2462"/>
                <a:gd name="T8" fmla="*/ 0 w 1790"/>
                <a:gd name="T9" fmla="*/ 0 h 2462"/>
                <a:gd name="T10" fmla="*/ 0 w 1790"/>
                <a:gd name="T11" fmla="*/ 0 h 2462"/>
                <a:gd name="T12" fmla="*/ 0 w 1790"/>
                <a:gd name="T13" fmla="*/ 0 h 2462"/>
                <a:gd name="T14" fmla="*/ 0 w 1790"/>
                <a:gd name="T15" fmla="*/ 0 h 2462"/>
                <a:gd name="T16" fmla="*/ 0 w 1790"/>
                <a:gd name="T17" fmla="*/ 0 h 2462"/>
                <a:gd name="T18" fmla="*/ 0 w 1790"/>
                <a:gd name="T19" fmla="*/ 0 h 2462"/>
                <a:gd name="T20" fmla="*/ 0 w 1790"/>
                <a:gd name="T21" fmla="*/ 0 h 2462"/>
                <a:gd name="T22" fmla="*/ 0 w 1790"/>
                <a:gd name="T23" fmla="*/ 0 h 2462"/>
                <a:gd name="T24" fmla="*/ 0 w 1790"/>
                <a:gd name="T25" fmla="*/ 0 h 2462"/>
                <a:gd name="T26" fmla="*/ 0 w 1790"/>
                <a:gd name="T27" fmla="*/ 0 h 2462"/>
                <a:gd name="T28" fmla="*/ 0 w 1790"/>
                <a:gd name="T29" fmla="*/ 0 h 2462"/>
                <a:gd name="T30" fmla="*/ 0 w 1790"/>
                <a:gd name="T31" fmla="*/ 0 h 2462"/>
                <a:gd name="T32" fmla="*/ 0 w 1790"/>
                <a:gd name="T33" fmla="*/ 0 h 2462"/>
                <a:gd name="T34" fmla="*/ 0 w 1790"/>
                <a:gd name="T35" fmla="*/ 0 h 2462"/>
                <a:gd name="T36" fmla="*/ 0 w 1790"/>
                <a:gd name="T37" fmla="*/ 0 h 2462"/>
                <a:gd name="T38" fmla="*/ 0 w 1790"/>
                <a:gd name="T39" fmla="*/ 0 h 2462"/>
                <a:gd name="T40" fmla="*/ 0 w 1790"/>
                <a:gd name="T41" fmla="*/ 0 h 2462"/>
                <a:gd name="T42" fmla="*/ 0 w 1790"/>
                <a:gd name="T43" fmla="*/ 0 h 2462"/>
                <a:gd name="T44" fmla="*/ 0 w 1790"/>
                <a:gd name="T45" fmla="*/ 0 h 2462"/>
                <a:gd name="T46" fmla="*/ 0 w 1790"/>
                <a:gd name="T47" fmla="*/ 0 h 2462"/>
                <a:gd name="T48" fmla="*/ 0 w 1790"/>
                <a:gd name="T49" fmla="*/ 0 h 2462"/>
                <a:gd name="T50" fmla="*/ 0 w 1790"/>
                <a:gd name="T51" fmla="*/ 0 h 2462"/>
                <a:gd name="T52" fmla="*/ 0 w 1790"/>
                <a:gd name="T53" fmla="*/ 0 h 2462"/>
                <a:gd name="T54" fmla="*/ 0 w 1790"/>
                <a:gd name="T55" fmla="*/ 0 h 2462"/>
                <a:gd name="T56" fmla="*/ 0 w 1790"/>
                <a:gd name="T57" fmla="*/ 0 h 2462"/>
                <a:gd name="T58" fmla="*/ 0 w 1790"/>
                <a:gd name="T59" fmla="*/ 0 h 2462"/>
                <a:gd name="T60" fmla="*/ 0 w 1790"/>
                <a:gd name="T61" fmla="*/ 0 h 2462"/>
                <a:gd name="T62" fmla="*/ 0 w 1790"/>
                <a:gd name="T63" fmla="*/ 0 h 2462"/>
                <a:gd name="T64" fmla="*/ 0 w 1790"/>
                <a:gd name="T65" fmla="*/ 0 h 2462"/>
                <a:gd name="T66" fmla="*/ 0 w 1790"/>
                <a:gd name="T67" fmla="*/ 0 h 2462"/>
                <a:gd name="T68" fmla="*/ 0 w 1790"/>
                <a:gd name="T69" fmla="*/ 0 h 2462"/>
                <a:gd name="T70" fmla="*/ 0 w 1790"/>
                <a:gd name="T71" fmla="*/ 0 h 2462"/>
                <a:gd name="T72" fmla="*/ 0 w 1790"/>
                <a:gd name="T73" fmla="*/ 0 h 2462"/>
                <a:gd name="T74" fmla="*/ 0 w 1790"/>
                <a:gd name="T75" fmla="*/ 0 h 2462"/>
                <a:gd name="T76" fmla="*/ 0 w 1790"/>
                <a:gd name="T77" fmla="*/ 0 h 2462"/>
                <a:gd name="T78" fmla="*/ 0 w 1790"/>
                <a:gd name="T79" fmla="*/ 0 h 2462"/>
                <a:gd name="T80" fmla="*/ 0 w 1790"/>
                <a:gd name="T81" fmla="*/ 0 h 2462"/>
                <a:gd name="T82" fmla="*/ 0 w 1790"/>
                <a:gd name="T83" fmla="*/ 0 h 2462"/>
                <a:gd name="T84" fmla="*/ 0 w 1790"/>
                <a:gd name="T85" fmla="*/ 0 h 2462"/>
                <a:gd name="T86" fmla="*/ 0 w 1790"/>
                <a:gd name="T87" fmla="*/ 0 h 2462"/>
                <a:gd name="T88" fmla="*/ 0 w 1790"/>
                <a:gd name="T89" fmla="*/ 0 h 2462"/>
                <a:gd name="T90" fmla="*/ 0 w 1790"/>
                <a:gd name="T91" fmla="*/ 0 h 2462"/>
                <a:gd name="T92" fmla="*/ 0 w 1790"/>
                <a:gd name="T93" fmla="*/ 0 h 2462"/>
                <a:gd name="T94" fmla="*/ 0 w 1790"/>
                <a:gd name="T95" fmla="*/ 0 h 2462"/>
                <a:gd name="T96" fmla="*/ 0 w 1790"/>
                <a:gd name="T97" fmla="*/ 0 h 2462"/>
                <a:gd name="T98" fmla="*/ 0 w 1790"/>
                <a:gd name="T99" fmla="*/ 0 h 246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790"/>
                <a:gd name="T151" fmla="*/ 0 h 2462"/>
                <a:gd name="T152" fmla="*/ 1790 w 1790"/>
                <a:gd name="T153" fmla="*/ 2462 h 246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790" h="2462">
                  <a:moveTo>
                    <a:pt x="1065" y="0"/>
                  </a:moveTo>
                  <a:lnTo>
                    <a:pt x="1167" y="29"/>
                  </a:lnTo>
                  <a:lnTo>
                    <a:pt x="1184" y="109"/>
                  </a:lnTo>
                  <a:lnTo>
                    <a:pt x="1265" y="126"/>
                  </a:lnTo>
                  <a:lnTo>
                    <a:pt x="1355" y="232"/>
                  </a:lnTo>
                  <a:lnTo>
                    <a:pt x="1451" y="313"/>
                  </a:lnTo>
                  <a:lnTo>
                    <a:pt x="1565" y="303"/>
                  </a:lnTo>
                  <a:lnTo>
                    <a:pt x="1726" y="448"/>
                  </a:lnTo>
                  <a:lnTo>
                    <a:pt x="1790" y="836"/>
                  </a:lnTo>
                  <a:lnTo>
                    <a:pt x="1661" y="819"/>
                  </a:lnTo>
                  <a:lnTo>
                    <a:pt x="1517" y="626"/>
                  </a:lnTo>
                  <a:lnTo>
                    <a:pt x="1517" y="755"/>
                  </a:lnTo>
                  <a:lnTo>
                    <a:pt x="1339" y="948"/>
                  </a:lnTo>
                  <a:lnTo>
                    <a:pt x="1404" y="1239"/>
                  </a:lnTo>
                  <a:lnTo>
                    <a:pt x="1532" y="1594"/>
                  </a:lnTo>
                  <a:lnTo>
                    <a:pt x="1710" y="1642"/>
                  </a:lnTo>
                  <a:lnTo>
                    <a:pt x="1661" y="1755"/>
                  </a:lnTo>
                  <a:lnTo>
                    <a:pt x="1549" y="1788"/>
                  </a:lnTo>
                  <a:lnTo>
                    <a:pt x="1597" y="1949"/>
                  </a:lnTo>
                  <a:lnTo>
                    <a:pt x="1419" y="2110"/>
                  </a:lnTo>
                  <a:lnTo>
                    <a:pt x="1436" y="1932"/>
                  </a:lnTo>
                  <a:lnTo>
                    <a:pt x="1258" y="2029"/>
                  </a:lnTo>
                  <a:lnTo>
                    <a:pt x="1114" y="2207"/>
                  </a:lnTo>
                  <a:lnTo>
                    <a:pt x="1194" y="2303"/>
                  </a:lnTo>
                  <a:lnTo>
                    <a:pt x="1065" y="2336"/>
                  </a:lnTo>
                  <a:lnTo>
                    <a:pt x="968" y="2462"/>
                  </a:lnTo>
                  <a:lnTo>
                    <a:pt x="952" y="2352"/>
                  </a:lnTo>
                  <a:lnTo>
                    <a:pt x="775" y="2336"/>
                  </a:lnTo>
                  <a:lnTo>
                    <a:pt x="662" y="2417"/>
                  </a:lnTo>
                  <a:lnTo>
                    <a:pt x="629" y="2159"/>
                  </a:lnTo>
                  <a:lnTo>
                    <a:pt x="420" y="2029"/>
                  </a:lnTo>
                  <a:lnTo>
                    <a:pt x="268" y="2161"/>
                  </a:lnTo>
                  <a:lnTo>
                    <a:pt x="242" y="2046"/>
                  </a:lnTo>
                  <a:lnTo>
                    <a:pt x="16" y="1755"/>
                  </a:lnTo>
                  <a:lnTo>
                    <a:pt x="0" y="1626"/>
                  </a:lnTo>
                  <a:lnTo>
                    <a:pt x="145" y="1497"/>
                  </a:lnTo>
                  <a:lnTo>
                    <a:pt x="65" y="1368"/>
                  </a:lnTo>
                  <a:lnTo>
                    <a:pt x="242" y="1255"/>
                  </a:lnTo>
                  <a:lnTo>
                    <a:pt x="338" y="1239"/>
                  </a:lnTo>
                  <a:lnTo>
                    <a:pt x="436" y="980"/>
                  </a:lnTo>
                  <a:lnTo>
                    <a:pt x="323" y="916"/>
                  </a:lnTo>
                  <a:lnTo>
                    <a:pt x="338" y="787"/>
                  </a:lnTo>
                  <a:lnTo>
                    <a:pt x="242" y="723"/>
                  </a:lnTo>
                  <a:lnTo>
                    <a:pt x="226" y="529"/>
                  </a:lnTo>
                  <a:lnTo>
                    <a:pt x="371" y="352"/>
                  </a:lnTo>
                  <a:lnTo>
                    <a:pt x="404" y="155"/>
                  </a:lnTo>
                  <a:lnTo>
                    <a:pt x="626" y="216"/>
                  </a:lnTo>
                  <a:lnTo>
                    <a:pt x="739" y="158"/>
                  </a:lnTo>
                  <a:lnTo>
                    <a:pt x="974" y="94"/>
                  </a:lnTo>
                  <a:lnTo>
                    <a:pt x="106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1" name="Freeform 114"/>
            <p:cNvSpPr>
              <a:spLocks noChangeAspect="1"/>
            </p:cNvSpPr>
            <p:nvPr/>
          </p:nvSpPr>
          <p:spPr bwMode="auto">
            <a:xfrm rot="815464">
              <a:off x="7315218" y="1952803"/>
              <a:ext cx="80964" cy="153982"/>
            </a:xfrm>
            <a:custGeom>
              <a:avLst/>
              <a:gdLst>
                <a:gd name="T0" fmla="*/ 0 w 199"/>
                <a:gd name="T1" fmla="*/ 0 h 381"/>
                <a:gd name="T2" fmla="*/ 0 w 199"/>
                <a:gd name="T3" fmla="*/ 0 h 381"/>
                <a:gd name="T4" fmla="*/ 0 w 199"/>
                <a:gd name="T5" fmla="*/ 0 h 381"/>
                <a:gd name="T6" fmla="*/ 0 w 199"/>
                <a:gd name="T7" fmla="*/ 0 h 381"/>
                <a:gd name="T8" fmla="*/ 0 w 199"/>
                <a:gd name="T9" fmla="*/ 0 h 381"/>
                <a:gd name="T10" fmla="*/ 0 w 199"/>
                <a:gd name="T11" fmla="*/ 0 h 381"/>
                <a:gd name="T12" fmla="*/ 0 w 199"/>
                <a:gd name="T13" fmla="*/ 0 h 3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"/>
                <a:gd name="T22" fmla="*/ 0 h 381"/>
                <a:gd name="T23" fmla="*/ 199 w 199"/>
                <a:gd name="T24" fmla="*/ 381 h 3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" h="381">
                  <a:moveTo>
                    <a:pt x="199" y="97"/>
                  </a:moveTo>
                  <a:lnTo>
                    <a:pt x="155" y="235"/>
                  </a:lnTo>
                  <a:lnTo>
                    <a:pt x="167" y="371"/>
                  </a:lnTo>
                  <a:lnTo>
                    <a:pt x="122" y="381"/>
                  </a:lnTo>
                  <a:lnTo>
                    <a:pt x="0" y="145"/>
                  </a:lnTo>
                  <a:lnTo>
                    <a:pt x="129" y="0"/>
                  </a:lnTo>
                  <a:lnTo>
                    <a:pt x="199" y="9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Freeform 115"/>
            <p:cNvSpPr>
              <a:spLocks noChangeAspect="1"/>
            </p:cNvSpPr>
            <p:nvPr/>
          </p:nvSpPr>
          <p:spPr bwMode="auto">
            <a:xfrm rot="815464">
              <a:off x="6192847" y="2732236"/>
              <a:ext cx="98426" cy="87309"/>
            </a:xfrm>
            <a:custGeom>
              <a:avLst/>
              <a:gdLst>
                <a:gd name="T0" fmla="*/ 0 w 233"/>
                <a:gd name="T1" fmla="*/ 0 h 209"/>
                <a:gd name="T2" fmla="*/ 0 w 233"/>
                <a:gd name="T3" fmla="*/ 0 h 209"/>
                <a:gd name="T4" fmla="*/ 0 w 233"/>
                <a:gd name="T5" fmla="*/ 0 h 209"/>
                <a:gd name="T6" fmla="*/ 0 w 233"/>
                <a:gd name="T7" fmla="*/ 0 h 209"/>
                <a:gd name="T8" fmla="*/ 0 w 233"/>
                <a:gd name="T9" fmla="*/ 0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209"/>
                <a:gd name="T17" fmla="*/ 233 w 233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209">
                  <a:moveTo>
                    <a:pt x="0" y="209"/>
                  </a:moveTo>
                  <a:lnTo>
                    <a:pt x="233" y="74"/>
                  </a:lnTo>
                  <a:lnTo>
                    <a:pt x="184" y="0"/>
                  </a:lnTo>
                  <a:lnTo>
                    <a:pt x="7" y="0"/>
                  </a:lnTo>
                  <a:lnTo>
                    <a:pt x="0" y="20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Freeform 116"/>
            <p:cNvSpPr>
              <a:spLocks noChangeAspect="1"/>
            </p:cNvSpPr>
            <p:nvPr/>
          </p:nvSpPr>
          <p:spPr bwMode="auto">
            <a:xfrm rot="815464">
              <a:off x="5988058" y="2495707"/>
              <a:ext cx="207965" cy="204780"/>
            </a:xfrm>
            <a:custGeom>
              <a:avLst/>
              <a:gdLst>
                <a:gd name="T0" fmla="*/ 0 w 510"/>
                <a:gd name="T1" fmla="*/ 0 h 494"/>
                <a:gd name="T2" fmla="*/ 0 w 510"/>
                <a:gd name="T3" fmla="*/ 0 h 494"/>
                <a:gd name="T4" fmla="*/ 0 w 510"/>
                <a:gd name="T5" fmla="*/ 0 h 494"/>
                <a:gd name="T6" fmla="*/ 0 w 510"/>
                <a:gd name="T7" fmla="*/ 0 h 494"/>
                <a:gd name="T8" fmla="*/ 0 w 510"/>
                <a:gd name="T9" fmla="*/ 0 h 494"/>
                <a:gd name="T10" fmla="*/ 0 w 510"/>
                <a:gd name="T11" fmla="*/ 0 h 494"/>
                <a:gd name="T12" fmla="*/ 0 w 510"/>
                <a:gd name="T13" fmla="*/ 0 h 494"/>
                <a:gd name="T14" fmla="*/ 0 w 510"/>
                <a:gd name="T15" fmla="*/ 0 h 494"/>
                <a:gd name="T16" fmla="*/ 0 w 510"/>
                <a:gd name="T17" fmla="*/ 0 h 494"/>
                <a:gd name="T18" fmla="*/ 0 w 510"/>
                <a:gd name="T19" fmla="*/ 0 h 494"/>
                <a:gd name="T20" fmla="*/ 0 w 510"/>
                <a:gd name="T21" fmla="*/ 0 h 49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0"/>
                <a:gd name="T34" fmla="*/ 0 h 494"/>
                <a:gd name="T35" fmla="*/ 510 w 510"/>
                <a:gd name="T36" fmla="*/ 494 h 49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0" h="494">
                  <a:moveTo>
                    <a:pt x="0" y="274"/>
                  </a:moveTo>
                  <a:lnTo>
                    <a:pt x="6" y="364"/>
                  </a:lnTo>
                  <a:lnTo>
                    <a:pt x="188" y="494"/>
                  </a:lnTo>
                  <a:lnTo>
                    <a:pt x="284" y="494"/>
                  </a:lnTo>
                  <a:lnTo>
                    <a:pt x="510" y="203"/>
                  </a:lnTo>
                  <a:lnTo>
                    <a:pt x="510" y="0"/>
                  </a:lnTo>
                  <a:lnTo>
                    <a:pt x="188" y="9"/>
                  </a:lnTo>
                  <a:lnTo>
                    <a:pt x="155" y="96"/>
                  </a:lnTo>
                  <a:lnTo>
                    <a:pt x="177" y="170"/>
                  </a:lnTo>
                  <a:lnTo>
                    <a:pt x="80" y="155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Freeform 117"/>
            <p:cNvSpPr>
              <a:spLocks noChangeAspect="1"/>
            </p:cNvSpPr>
            <p:nvPr/>
          </p:nvSpPr>
          <p:spPr bwMode="auto">
            <a:xfrm rot="815464">
              <a:off x="6234123" y="2446497"/>
              <a:ext cx="152401" cy="92072"/>
            </a:xfrm>
            <a:custGeom>
              <a:avLst/>
              <a:gdLst>
                <a:gd name="T0" fmla="*/ 0 w 361"/>
                <a:gd name="T1" fmla="*/ 0 h 219"/>
                <a:gd name="T2" fmla="*/ 0 w 361"/>
                <a:gd name="T3" fmla="*/ 0 h 219"/>
                <a:gd name="T4" fmla="*/ 0 w 361"/>
                <a:gd name="T5" fmla="*/ 0 h 219"/>
                <a:gd name="T6" fmla="*/ 0 w 361"/>
                <a:gd name="T7" fmla="*/ 0 h 219"/>
                <a:gd name="T8" fmla="*/ 0 w 361"/>
                <a:gd name="T9" fmla="*/ 0 h 219"/>
                <a:gd name="T10" fmla="*/ 0 w 361"/>
                <a:gd name="T11" fmla="*/ 0 h 219"/>
                <a:gd name="T12" fmla="*/ 0 w 361"/>
                <a:gd name="T13" fmla="*/ 0 h 2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61"/>
                <a:gd name="T22" fmla="*/ 0 h 219"/>
                <a:gd name="T23" fmla="*/ 361 w 361"/>
                <a:gd name="T24" fmla="*/ 219 h 2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61" h="219">
                  <a:moveTo>
                    <a:pt x="0" y="112"/>
                  </a:moveTo>
                  <a:lnTo>
                    <a:pt x="129" y="97"/>
                  </a:lnTo>
                  <a:lnTo>
                    <a:pt x="265" y="0"/>
                  </a:lnTo>
                  <a:lnTo>
                    <a:pt x="361" y="58"/>
                  </a:lnTo>
                  <a:lnTo>
                    <a:pt x="183" y="219"/>
                  </a:lnTo>
                  <a:lnTo>
                    <a:pt x="55" y="219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5" name="Group 118"/>
            <p:cNvGrpSpPr>
              <a:grpSpLocks noChangeAspect="1"/>
            </p:cNvGrpSpPr>
            <p:nvPr/>
          </p:nvGrpSpPr>
          <p:grpSpPr bwMode="auto">
            <a:xfrm rot="815464">
              <a:off x="4561882" y="2333207"/>
              <a:ext cx="2551458" cy="2416805"/>
              <a:chOff x="2825" y="1492"/>
              <a:chExt cx="1246" cy="1184"/>
            </a:xfrm>
            <a:solidFill>
              <a:srgbClr val="1F497D">
                <a:lumMod val="60000"/>
                <a:lumOff val="40000"/>
              </a:srgbClr>
            </a:solidFill>
          </p:grpSpPr>
          <p:sp>
            <p:nvSpPr>
              <p:cNvPr id="110" name="Freeform 119"/>
              <p:cNvSpPr>
                <a:spLocks noChangeAspect="1"/>
              </p:cNvSpPr>
              <p:nvPr/>
            </p:nvSpPr>
            <p:spPr bwMode="auto">
              <a:xfrm>
                <a:off x="3112" y="1522"/>
                <a:ext cx="959" cy="1154"/>
              </a:xfrm>
              <a:custGeom>
                <a:avLst/>
                <a:gdLst>
                  <a:gd name="T0" fmla="*/ 0 w 4794"/>
                  <a:gd name="T1" fmla="*/ 0 h 5770"/>
                  <a:gd name="T2" fmla="*/ 0 w 4794"/>
                  <a:gd name="T3" fmla="*/ 0 h 5770"/>
                  <a:gd name="T4" fmla="*/ 1 w 4794"/>
                  <a:gd name="T5" fmla="*/ 1 h 5770"/>
                  <a:gd name="T6" fmla="*/ 1 w 4794"/>
                  <a:gd name="T7" fmla="*/ 0 h 5770"/>
                  <a:gd name="T8" fmla="*/ 1 w 4794"/>
                  <a:gd name="T9" fmla="*/ 0 h 5770"/>
                  <a:gd name="T10" fmla="*/ 1 w 4794"/>
                  <a:gd name="T11" fmla="*/ 0 h 5770"/>
                  <a:gd name="T12" fmla="*/ 1 w 4794"/>
                  <a:gd name="T13" fmla="*/ 0 h 5770"/>
                  <a:gd name="T14" fmla="*/ 1 w 4794"/>
                  <a:gd name="T15" fmla="*/ 0 h 5770"/>
                  <a:gd name="T16" fmla="*/ 1 w 4794"/>
                  <a:gd name="T17" fmla="*/ 0 h 5770"/>
                  <a:gd name="T18" fmla="*/ 1 w 4794"/>
                  <a:gd name="T19" fmla="*/ 0 h 5770"/>
                  <a:gd name="T20" fmla="*/ 1 w 4794"/>
                  <a:gd name="T21" fmla="*/ 0 h 5770"/>
                  <a:gd name="T22" fmla="*/ 1 w 4794"/>
                  <a:gd name="T23" fmla="*/ 0 h 5770"/>
                  <a:gd name="T24" fmla="*/ 1 w 4794"/>
                  <a:gd name="T25" fmla="*/ 0 h 5770"/>
                  <a:gd name="T26" fmla="*/ 1 w 4794"/>
                  <a:gd name="T27" fmla="*/ 0 h 5770"/>
                  <a:gd name="T28" fmla="*/ 1 w 4794"/>
                  <a:gd name="T29" fmla="*/ 1 h 5770"/>
                  <a:gd name="T30" fmla="*/ 1 w 4794"/>
                  <a:gd name="T31" fmla="*/ 1 h 5770"/>
                  <a:gd name="T32" fmla="*/ 1 w 4794"/>
                  <a:gd name="T33" fmla="*/ 1 h 5770"/>
                  <a:gd name="T34" fmla="*/ 1 w 4794"/>
                  <a:gd name="T35" fmla="*/ 1 h 5770"/>
                  <a:gd name="T36" fmla="*/ 1 w 4794"/>
                  <a:gd name="T37" fmla="*/ 1 h 5770"/>
                  <a:gd name="T38" fmla="*/ 1 w 4794"/>
                  <a:gd name="T39" fmla="*/ 1 h 5770"/>
                  <a:gd name="T40" fmla="*/ 1 w 4794"/>
                  <a:gd name="T41" fmla="*/ 1 h 5770"/>
                  <a:gd name="T42" fmla="*/ 1 w 4794"/>
                  <a:gd name="T43" fmla="*/ 2 h 5770"/>
                  <a:gd name="T44" fmla="*/ 1 w 4794"/>
                  <a:gd name="T45" fmla="*/ 2 h 5770"/>
                  <a:gd name="T46" fmla="*/ 1 w 4794"/>
                  <a:gd name="T47" fmla="*/ 2 h 5770"/>
                  <a:gd name="T48" fmla="*/ 1 w 4794"/>
                  <a:gd name="T49" fmla="*/ 2 h 5770"/>
                  <a:gd name="T50" fmla="*/ 1 w 4794"/>
                  <a:gd name="T51" fmla="*/ 2 h 5770"/>
                  <a:gd name="T52" fmla="*/ 1 w 4794"/>
                  <a:gd name="T53" fmla="*/ 2 h 5770"/>
                  <a:gd name="T54" fmla="*/ 1 w 4794"/>
                  <a:gd name="T55" fmla="*/ 2 h 5770"/>
                  <a:gd name="T56" fmla="*/ 1 w 4794"/>
                  <a:gd name="T57" fmla="*/ 2 h 5770"/>
                  <a:gd name="T58" fmla="*/ 1 w 4794"/>
                  <a:gd name="T59" fmla="*/ 2 h 5770"/>
                  <a:gd name="T60" fmla="*/ 1 w 4794"/>
                  <a:gd name="T61" fmla="*/ 2 h 5770"/>
                  <a:gd name="T62" fmla="*/ 0 w 4794"/>
                  <a:gd name="T63" fmla="*/ 2 h 5770"/>
                  <a:gd name="T64" fmla="*/ 0 w 4794"/>
                  <a:gd name="T65" fmla="*/ 2 h 5770"/>
                  <a:gd name="T66" fmla="*/ 0 w 4794"/>
                  <a:gd name="T67" fmla="*/ 2 h 5770"/>
                  <a:gd name="T68" fmla="*/ 0 w 4794"/>
                  <a:gd name="T69" fmla="*/ 2 h 5770"/>
                  <a:gd name="T70" fmla="*/ 0 w 4794"/>
                  <a:gd name="T71" fmla="*/ 1 h 5770"/>
                  <a:gd name="T72" fmla="*/ 0 w 4794"/>
                  <a:gd name="T73" fmla="*/ 1 h 5770"/>
                  <a:gd name="T74" fmla="*/ 0 w 4794"/>
                  <a:gd name="T75" fmla="*/ 1 h 5770"/>
                  <a:gd name="T76" fmla="*/ 0 w 4794"/>
                  <a:gd name="T77" fmla="*/ 1 h 5770"/>
                  <a:gd name="T78" fmla="*/ 0 w 4794"/>
                  <a:gd name="T79" fmla="*/ 1 h 5770"/>
                  <a:gd name="T80" fmla="*/ 0 w 4794"/>
                  <a:gd name="T81" fmla="*/ 1 h 5770"/>
                  <a:gd name="T82" fmla="*/ 0 w 4794"/>
                  <a:gd name="T83" fmla="*/ 1 h 5770"/>
                  <a:gd name="T84" fmla="*/ 0 w 4794"/>
                  <a:gd name="T85" fmla="*/ 1 h 5770"/>
                  <a:gd name="T86" fmla="*/ 0 w 4794"/>
                  <a:gd name="T87" fmla="*/ 1 h 5770"/>
                  <a:gd name="T88" fmla="*/ 0 w 4794"/>
                  <a:gd name="T89" fmla="*/ 1 h 577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4794"/>
                  <a:gd name="T136" fmla="*/ 0 h 5770"/>
                  <a:gd name="T137" fmla="*/ 4794 w 4794"/>
                  <a:gd name="T138" fmla="*/ 5770 h 577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4794" h="5770">
                    <a:moveTo>
                      <a:pt x="1083" y="1743"/>
                    </a:moveTo>
                    <a:lnTo>
                      <a:pt x="1019" y="1566"/>
                    </a:lnTo>
                    <a:lnTo>
                      <a:pt x="1019" y="1405"/>
                    </a:lnTo>
                    <a:lnTo>
                      <a:pt x="1197" y="1437"/>
                    </a:lnTo>
                    <a:lnTo>
                      <a:pt x="1310" y="1388"/>
                    </a:lnTo>
                    <a:lnTo>
                      <a:pt x="1503" y="1405"/>
                    </a:lnTo>
                    <a:lnTo>
                      <a:pt x="1407" y="1646"/>
                    </a:lnTo>
                    <a:lnTo>
                      <a:pt x="1617" y="1727"/>
                    </a:lnTo>
                    <a:lnTo>
                      <a:pt x="1988" y="1904"/>
                    </a:lnTo>
                    <a:lnTo>
                      <a:pt x="1955" y="1598"/>
                    </a:lnTo>
                    <a:lnTo>
                      <a:pt x="2149" y="1566"/>
                    </a:lnTo>
                    <a:lnTo>
                      <a:pt x="2196" y="1452"/>
                    </a:lnTo>
                    <a:lnTo>
                      <a:pt x="2503" y="1242"/>
                    </a:lnTo>
                    <a:lnTo>
                      <a:pt x="2277" y="1081"/>
                    </a:lnTo>
                    <a:lnTo>
                      <a:pt x="2342" y="920"/>
                    </a:lnTo>
                    <a:lnTo>
                      <a:pt x="2616" y="710"/>
                    </a:lnTo>
                    <a:lnTo>
                      <a:pt x="2729" y="759"/>
                    </a:lnTo>
                    <a:lnTo>
                      <a:pt x="2794" y="613"/>
                    </a:lnTo>
                    <a:lnTo>
                      <a:pt x="3019" y="485"/>
                    </a:lnTo>
                    <a:lnTo>
                      <a:pt x="3036" y="613"/>
                    </a:lnTo>
                    <a:lnTo>
                      <a:pt x="3165" y="613"/>
                    </a:lnTo>
                    <a:lnTo>
                      <a:pt x="3229" y="532"/>
                    </a:lnTo>
                    <a:lnTo>
                      <a:pt x="3536" y="532"/>
                    </a:lnTo>
                    <a:lnTo>
                      <a:pt x="3536" y="307"/>
                    </a:lnTo>
                    <a:lnTo>
                      <a:pt x="3810" y="49"/>
                    </a:lnTo>
                    <a:lnTo>
                      <a:pt x="4019" y="161"/>
                    </a:lnTo>
                    <a:lnTo>
                      <a:pt x="4132" y="129"/>
                    </a:lnTo>
                    <a:lnTo>
                      <a:pt x="4293" y="146"/>
                    </a:lnTo>
                    <a:lnTo>
                      <a:pt x="4268" y="0"/>
                    </a:lnTo>
                    <a:lnTo>
                      <a:pt x="4374" y="42"/>
                    </a:lnTo>
                    <a:lnTo>
                      <a:pt x="4526" y="172"/>
                    </a:lnTo>
                    <a:lnTo>
                      <a:pt x="4397" y="445"/>
                    </a:lnTo>
                    <a:lnTo>
                      <a:pt x="4348" y="543"/>
                    </a:lnTo>
                    <a:lnTo>
                      <a:pt x="4455" y="710"/>
                    </a:lnTo>
                    <a:lnTo>
                      <a:pt x="4622" y="710"/>
                    </a:lnTo>
                    <a:lnTo>
                      <a:pt x="4664" y="695"/>
                    </a:lnTo>
                    <a:lnTo>
                      <a:pt x="4762" y="788"/>
                    </a:lnTo>
                    <a:lnTo>
                      <a:pt x="4729" y="985"/>
                    </a:lnTo>
                    <a:lnTo>
                      <a:pt x="4584" y="1162"/>
                    </a:lnTo>
                    <a:lnTo>
                      <a:pt x="4600" y="1356"/>
                    </a:lnTo>
                    <a:lnTo>
                      <a:pt x="4696" y="1420"/>
                    </a:lnTo>
                    <a:lnTo>
                      <a:pt x="4681" y="1549"/>
                    </a:lnTo>
                    <a:lnTo>
                      <a:pt x="4794" y="1613"/>
                    </a:lnTo>
                    <a:lnTo>
                      <a:pt x="4696" y="1872"/>
                    </a:lnTo>
                    <a:lnTo>
                      <a:pt x="4600" y="1888"/>
                    </a:lnTo>
                    <a:lnTo>
                      <a:pt x="4423" y="2001"/>
                    </a:lnTo>
                    <a:lnTo>
                      <a:pt x="4503" y="2130"/>
                    </a:lnTo>
                    <a:lnTo>
                      <a:pt x="4358" y="2259"/>
                    </a:lnTo>
                    <a:lnTo>
                      <a:pt x="4374" y="2388"/>
                    </a:lnTo>
                    <a:lnTo>
                      <a:pt x="4600" y="2679"/>
                    </a:lnTo>
                    <a:lnTo>
                      <a:pt x="4626" y="2794"/>
                    </a:lnTo>
                    <a:lnTo>
                      <a:pt x="4649" y="2904"/>
                    </a:lnTo>
                    <a:lnTo>
                      <a:pt x="4471" y="2953"/>
                    </a:lnTo>
                    <a:lnTo>
                      <a:pt x="4342" y="3050"/>
                    </a:lnTo>
                    <a:lnTo>
                      <a:pt x="4181" y="3001"/>
                    </a:lnTo>
                    <a:lnTo>
                      <a:pt x="4164" y="3163"/>
                    </a:lnTo>
                    <a:lnTo>
                      <a:pt x="4278" y="3275"/>
                    </a:lnTo>
                    <a:lnTo>
                      <a:pt x="4229" y="3501"/>
                    </a:lnTo>
                    <a:lnTo>
                      <a:pt x="4407" y="3824"/>
                    </a:lnTo>
                    <a:lnTo>
                      <a:pt x="4293" y="4050"/>
                    </a:lnTo>
                    <a:lnTo>
                      <a:pt x="4181" y="4050"/>
                    </a:lnTo>
                    <a:lnTo>
                      <a:pt x="4197" y="4195"/>
                    </a:lnTo>
                    <a:lnTo>
                      <a:pt x="3922" y="4309"/>
                    </a:lnTo>
                    <a:lnTo>
                      <a:pt x="4003" y="4598"/>
                    </a:lnTo>
                    <a:lnTo>
                      <a:pt x="3954" y="4712"/>
                    </a:lnTo>
                    <a:lnTo>
                      <a:pt x="4068" y="4792"/>
                    </a:lnTo>
                    <a:lnTo>
                      <a:pt x="4068" y="4970"/>
                    </a:lnTo>
                    <a:lnTo>
                      <a:pt x="4181" y="4970"/>
                    </a:lnTo>
                    <a:lnTo>
                      <a:pt x="4149" y="5147"/>
                    </a:lnTo>
                    <a:lnTo>
                      <a:pt x="4219" y="5292"/>
                    </a:lnTo>
                    <a:lnTo>
                      <a:pt x="4049" y="5392"/>
                    </a:lnTo>
                    <a:lnTo>
                      <a:pt x="3997" y="5543"/>
                    </a:lnTo>
                    <a:lnTo>
                      <a:pt x="3888" y="5543"/>
                    </a:lnTo>
                    <a:lnTo>
                      <a:pt x="3700" y="5651"/>
                    </a:lnTo>
                    <a:lnTo>
                      <a:pt x="3636" y="5715"/>
                    </a:lnTo>
                    <a:lnTo>
                      <a:pt x="3500" y="5699"/>
                    </a:lnTo>
                    <a:lnTo>
                      <a:pt x="3384" y="5753"/>
                    </a:lnTo>
                    <a:lnTo>
                      <a:pt x="3242" y="5673"/>
                    </a:lnTo>
                    <a:lnTo>
                      <a:pt x="3112" y="5738"/>
                    </a:lnTo>
                    <a:lnTo>
                      <a:pt x="2984" y="5699"/>
                    </a:lnTo>
                    <a:lnTo>
                      <a:pt x="2900" y="5770"/>
                    </a:lnTo>
                    <a:lnTo>
                      <a:pt x="2803" y="5706"/>
                    </a:lnTo>
                    <a:lnTo>
                      <a:pt x="2639" y="5770"/>
                    </a:lnTo>
                    <a:lnTo>
                      <a:pt x="2523" y="5673"/>
                    </a:lnTo>
                    <a:lnTo>
                      <a:pt x="2416" y="5608"/>
                    </a:lnTo>
                    <a:lnTo>
                      <a:pt x="2384" y="5528"/>
                    </a:lnTo>
                    <a:lnTo>
                      <a:pt x="2264" y="5350"/>
                    </a:lnTo>
                    <a:lnTo>
                      <a:pt x="2232" y="5248"/>
                    </a:lnTo>
                    <a:lnTo>
                      <a:pt x="2152" y="5214"/>
                    </a:lnTo>
                    <a:lnTo>
                      <a:pt x="2054" y="5327"/>
                    </a:lnTo>
                    <a:lnTo>
                      <a:pt x="1965" y="5205"/>
                    </a:lnTo>
                    <a:lnTo>
                      <a:pt x="1803" y="5108"/>
                    </a:lnTo>
                    <a:lnTo>
                      <a:pt x="1651" y="5269"/>
                    </a:lnTo>
                    <a:lnTo>
                      <a:pt x="1609" y="5479"/>
                    </a:lnTo>
                    <a:lnTo>
                      <a:pt x="1475" y="5651"/>
                    </a:lnTo>
                    <a:lnTo>
                      <a:pt x="1420" y="5537"/>
                    </a:lnTo>
                    <a:lnTo>
                      <a:pt x="1394" y="5608"/>
                    </a:lnTo>
                    <a:lnTo>
                      <a:pt x="1193" y="5673"/>
                    </a:lnTo>
                    <a:lnTo>
                      <a:pt x="1168" y="5731"/>
                    </a:lnTo>
                    <a:lnTo>
                      <a:pt x="1064" y="5731"/>
                    </a:lnTo>
                    <a:lnTo>
                      <a:pt x="1032" y="5576"/>
                    </a:lnTo>
                    <a:lnTo>
                      <a:pt x="1071" y="5231"/>
                    </a:lnTo>
                    <a:lnTo>
                      <a:pt x="926" y="5134"/>
                    </a:lnTo>
                    <a:lnTo>
                      <a:pt x="877" y="5028"/>
                    </a:lnTo>
                    <a:lnTo>
                      <a:pt x="919" y="4937"/>
                    </a:lnTo>
                    <a:lnTo>
                      <a:pt x="807" y="4898"/>
                    </a:lnTo>
                    <a:lnTo>
                      <a:pt x="797" y="4744"/>
                    </a:lnTo>
                    <a:lnTo>
                      <a:pt x="652" y="4608"/>
                    </a:lnTo>
                    <a:lnTo>
                      <a:pt x="610" y="4530"/>
                    </a:lnTo>
                    <a:lnTo>
                      <a:pt x="570" y="4453"/>
                    </a:lnTo>
                    <a:lnTo>
                      <a:pt x="307" y="4453"/>
                    </a:lnTo>
                    <a:lnTo>
                      <a:pt x="258" y="4286"/>
                    </a:lnTo>
                    <a:lnTo>
                      <a:pt x="322" y="4140"/>
                    </a:lnTo>
                    <a:lnTo>
                      <a:pt x="216" y="4034"/>
                    </a:lnTo>
                    <a:lnTo>
                      <a:pt x="184" y="3866"/>
                    </a:lnTo>
                    <a:lnTo>
                      <a:pt x="112" y="3828"/>
                    </a:lnTo>
                    <a:lnTo>
                      <a:pt x="216" y="3679"/>
                    </a:lnTo>
                    <a:lnTo>
                      <a:pt x="161" y="3569"/>
                    </a:lnTo>
                    <a:lnTo>
                      <a:pt x="167" y="3440"/>
                    </a:lnTo>
                    <a:lnTo>
                      <a:pt x="97" y="3279"/>
                    </a:lnTo>
                    <a:lnTo>
                      <a:pt x="0" y="3163"/>
                    </a:lnTo>
                    <a:lnTo>
                      <a:pt x="145" y="3010"/>
                    </a:lnTo>
                    <a:lnTo>
                      <a:pt x="275" y="2995"/>
                    </a:lnTo>
                    <a:lnTo>
                      <a:pt x="275" y="2794"/>
                    </a:lnTo>
                    <a:lnTo>
                      <a:pt x="451" y="2550"/>
                    </a:lnTo>
                    <a:lnTo>
                      <a:pt x="371" y="2431"/>
                    </a:lnTo>
                    <a:lnTo>
                      <a:pt x="362" y="2317"/>
                    </a:lnTo>
                    <a:lnTo>
                      <a:pt x="194" y="2188"/>
                    </a:lnTo>
                    <a:lnTo>
                      <a:pt x="135" y="1995"/>
                    </a:lnTo>
                    <a:lnTo>
                      <a:pt x="167" y="1823"/>
                    </a:lnTo>
                    <a:lnTo>
                      <a:pt x="184" y="1872"/>
                    </a:lnTo>
                    <a:lnTo>
                      <a:pt x="264" y="1762"/>
                    </a:lnTo>
                    <a:lnTo>
                      <a:pt x="345" y="1859"/>
                    </a:lnTo>
                    <a:lnTo>
                      <a:pt x="684" y="1678"/>
                    </a:lnTo>
                    <a:lnTo>
                      <a:pt x="716" y="1795"/>
                    </a:lnTo>
                    <a:lnTo>
                      <a:pt x="1083" y="1743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120"/>
              <p:cNvSpPr>
                <a:spLocks noChangeAspect="1"/>
              </p:cNvSpPr>
              <p:nvPr/>
            </p:nvSpPr>
            <p:spPr bwMode="auto">
              <a:xfrm>
                <a:off x="2923" y="1600"/>
                <a:ext cx="64" cy="89"/>
              </a:xfrm>
              <a:custGeom>
                <a:avLst/>
                <a:gdLst>
                  <a:gd name="T0" fmla="*/ 0 w 324"/>
                  <a:gd name="T1" fmla="*/ 0 h 445"/>
                  <a:gd name="T2" fmla="*/ 0 w 324"/>
                  <a:gd name="T3" fmla="*/ 0 h 445"/>
                  <a:gd name="T4" fmla="*/ 0 w 324"/>
                  <a:gd name="T5" fmla="*/ 0 h 445"/>
                  <a:gd name="T6" fmla="*/ 0 w 324"/>
                  <a:gd name="T7" fmla="*/ 0 h 445"/>
                  <a:gd name="T8" fmla="*/ 0 w 324"/>
                  <a:gd name="T9" fmla="*/ 0 h 445"/>
                  <a:gd name="T10" fmla="*/ 0 w 324"/>
                  <a:gd name="T11" fmla="*/ 0 h 445"/>
                  <a:gd name="T12" fmla="*/ 0 w 324"/>
                  <a:gd name="T13" fmla="*/ 0 h 4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4"/>
                  <a:gd name="T22" fmla="*/ 0 h 445"/>
                  <a:gd name="T23" fmla="*/ 324 w 324"/>
                  <a:gd name="T24" fmla="*/ 445 h 44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4" h="445">
                    <a:moveTo>
                      <a:pt x="0" y="74"/>
                    </a:moveTo>
                    <a:lnTo>
                      <a:pt x="123" y="0"/>
                    </a:lnTo>
                    <a:lnTo>
                      <a:pt x="129" y="129"/>
                    </a:lnTo>
                    <a:lnTo>
                      <a:pt x="210" y="80"/>
                    </a:lnTo>
                    <a:lnTo>
                      <a:pt x="324" y="235"/>
                    </a:lnTo>
                    <a:lnTo>
                      <a:pt x="0" y="445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121"/>
              <p:cNvSpPr>
                <a:spLocks noChangeAspect="1"/>
              </p:cNvSpPr>
              <p:nvPr/>
            </p:nvSpPr>
            <p:spPr bwMode="auto">
              <a:xfrm>
                <a:off x="2845" y="1569"/>
                <a:ext cx="60" cy="76"/>
              </a:xfrm>
              <a:custGeom>
                <a:avLst/>
                <a:gdLst>
                  <a:gd name="T0" fmla="*/ 0 w 299"/>
                  <a:gd name="T1" fmla="*/ 0 h 377"/>
                  <a:gd name="T2" fmla="*/ 0 w 299"/>
                  <a:gd name="T3" fmla="*/ 0 h 377"/>
                  <a:gd name="T4" fmla="*/ 0 w 299"/>
                  <a:gd name="T5" fmla="*/ 0 h 377"/>
                  <a:gd name="T6" fmla="*/ 0 w 299"/>
                  <a:gd name="T7" fmla="*/ 0 h 377"/>
                  <a:gd name="T8" fmla="*/ 0 w 299"/>
                  <a:gd name="T9" fmla="*/ 0 h 377"/>
                  <a:gd name="T10" fmla="*/ 0 w 299"/>
                  <a:gd name="T11" fmla="*/ 0 h 377"/>
                  <a:gd name="T12" fmla="*/ 0 w 299"/>
                  <a:gd name="T13" fmla="*/ 0 h 377"/>
                  <a:gd name="T14" fmla="*/ 0 w 299"/>
                  <a:gd name="T15" fmla="*/ 0 h 3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9"/>
                  <a:gd name="T25" fmla="*/ 0 h 377"/>
                  <a:gd name="T26" fmla="*/ 299 w 299"/>
                  <a:gd name="T27" fmla="*/ 377 h 37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9" h="377">
                    <a:moveTo>
                      <a:pt x="0" y="200"/>
                    </a:moveTo>
                    <a:lnTo>
                      <a:pt x="32" y="88"/>
                    </a:lnTo>
                    <a:lnTo>
                      <a:pt x="171" y="0"/>
                    </a:lnTo>
                    <a:lnTo>
                      <a:pt x="176" y="97"/>
                    </a:lnTo>
                    <a:lnTo>
                      <a:pt x="284" y="23"/>
                    </a:lnTo>
                    <a:lnTo>
                      <a:pt x="299" y="241"/>
                    </a:lnTo>
                    <a:lnTo>
                      <a:pt x="284" y="377"/>
                    </a:lnTo>
                    <a:lnTo>
                      <a:pt x="0" y="200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122"/>
              <p:cNvSpPr>
                <a:spLocks noChangeAspect="1"/>
              </p:cNvSpPr>
              <p:nvPr/>
            </p:nvSpPr>
            <p:spPr bwMode="auto">
              <a:xfrm>
                <a:off x="2825" y="1492"/>
                <a:ext cx="53" cy="80"/>
              </a:xfrm>
              <a:custGeom>
                <a:avLst/>
                <a:gdLst>
                  <a:gd name="T0" fmla="*/ 0 w 265"/>
                  <a:gd name="T1" fmla="*/ 0 h 403"/>
                  <a:gd name="T2" fmla="*/ 0 w 265"/>
                  <a:gd name="T3" fmla="*/ 0 h 403"/>
                  <a:gd name="T4" fmla="*/ 0 w 265"/>
                  <a:gd name="T5" fmla="*/ 0 h 403"/>
                  <a:gd name="T6" fmla="*/ 0 w 265"/>
                  <a:gd name="T7" fmla="*/ 0 h 403"/>
                  <a:gd name="T8" fmla="*/ 0 w 265"/>
                  <a:gd name="T9" fmla="*/ 0 h 403"/>
                  <a:gd name="T10" fmla="*/ 0 w 265"/>
                  <a:gd name="T11" fmla="*/ 0 h 403"/>
                  <a:gd name="T12" fmla="*/ 0 w 265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5"/>
                  <a:gd name="T22" fmla="*/ 0 h 403"/>
                  <a:gd name="T23" fmla="*/ 265 w 265"/>
                  <a:gd name="T24" fmla="*/ 403 h 40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5" h="403">
                    <a:moveTo>
                      <a:pt x="0" y="344"/>
                    </a:moveTo>
                    <a:lnTo>
                      <a:pt x="87" y="403"/>
                    </a:lnTo>
                    <a:lnTo>
                      <a:pt x="265" y="306"/>
                    </a:lnTo>
                    <a:lnTo>
                      <a:pt x="265" y="119"/>
                    </a:lnTo>
                    <a:lnTo>
                      <a:pt x="161" y="0"/>
                    </a:lnTo>
                    <a:lnTo>
                      <a:pt x="23" y="103"/>
                    </a:lnTo>
                    <a:lnTo>
                      <a:pt x="0" y="344"/>
                    </a:lnTo>
                    <a:close/>
                  </a:path>
                </a:pathLst>
              </a:custGeom>
              <a:grpFill/>
              <a:ln w="9525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headEnd/>
                <a:tailEnd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6" name="Овал 105"/>
            <p:cNvSpPr/>
            <p:nvPr/>
          </p:nvSpPr>
          <p:spPr>
            <a:xfrm>
              <a:off x="3841289" y="2904315"/>
              <a:ext cx="1378784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1.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Оценка и подтверждение запасов</a:t>
              </a:r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3295670" y="3833009"/>
              <a:ext cx="1260000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Разработка проектной документации</a:t>
              </a:r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341356" y="3833009"/>
              <a:ext cx="1260000" cy="1260000"/>
            </a:xfrm>
            <a:prstGeom prst="ellipse">
              <a:avLst/>
            </a:prstGeom>
            <a:solidFill>
              <a:srgbClr val="1F497D">
                <a:lumMod val="75000"/>
              </a:srgbClr>
            </a:solidFill>
            <a:ln w="25400" cap="flat" cmpd="sng" algn="ctr">
              <a:noFill/>
              <a:prstDash val="solid"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3.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Поддержка проекта привлечения инвестора</a:t>
              </a:r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3214674" y="2894472"/>
              <a:ext cx="2484457" cy="2484344"/>
            </a:xfrm>
            <a:prstGeom prst="ellipse">
              <a:avLst/>
            </a:prstGeom>
            <a:noFill/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2" name="Прямоугольник 121"/>
          <p:cNvSpPr/>
          <p:nvPr/>
        </p:nvSpPr>
        <p:spPr>
          <a:xfrm>
            <a:off x="2905287" y="524786"/>
            <a:ext cx="6226621" cy="273524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Оценка и подтверждение </a:t>
            </a:r>
            <a:r>
              <a:rPr kumimoji="0" lang="ru-RU" sz="1400" b="1" u="sng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запасов</a:t>
            </a:r>
            <a:endParaRPr kumimoji="0" lang="ru-RU" sz="1400" b="1" u="sng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Подготовлены  электронные Базы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данных месторождений 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                            Зоны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Южная и месторождения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Северное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 smtClean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Проводятся геологоразведочные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работы на месторождениях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Эльконского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урановорудного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района : </a:t>
            </a:r>
            <a:r>
              <a:rPr lang="ru-RU" sz="1300" b="1" i="1" kern="0" dirty="0" err="1">
                <a:solidFill>
                  <a:srgbClr val="00357F"/>
                </a:solidFill>
                <a:latin typeface="Calibri"/>
                <a:cs typeface="Arial" pitchFamily="34" charset="0"/>
              </a:rPr>
              <a:t>Эльконе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, Непроходимом, Дружном, Северном (всего пробурено 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100 806.1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м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скважин)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Разработаны геолого-математические  (блочные) модели месторождений Зоны Южная и месторождения Северное,  выполнена оценка ресурсов по кодексу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JORC.</a:t>
            </a:r>
            <a:endParaRPr kumimoji="0" lang="ru-RU" sz="13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По месторождениям  Зоны Южная подготовлен отчет о ресурсах в соответствии с кодексом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JORC.</a:t>
            </a:r>
            <a:endParaRPr lang="ru-RU" sz="1300" b="1" i="1" kern="0" dirty="0" smtClean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Разработано и передано на рассмотрение в ГКЗ ТЭО </a:t>
            </a:r>
            <a:r>
              <a:rPr kumimoji="0" lang="ru-RU" sz="1300" b="1" i="1" u="none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кондиций </a:t>
            </a: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 месторождений Зоны Южная</a:t>
            </a:r>
            <a:r>
              <a:rPr kumimoji="0" lang="en-US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.</a:t>
            </a:r>
            <a:endParaRPr kumimoji="0" lang="ru-RU" sz="1300" b="1" i="1" u="none" strike="noStrike" kern="0" cap="none" spc="0" normalizeH="0" baseline="0" noProof="0" dirty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cs typeface="Arial" pitchFamily="34" charset="0"/>
            </a:endParaRPr>
          </a:p>
        </p:txBody>
      </p:sp>
      <p:sp>
        <p:nvSpPr>
          <p:cNvPr id="123" name="Прямоугольник 122"/>
          <p:cNvSpPr/>
          <p:nvPr/>
        </p:nvSpPr>
        <p:spPr>
          <a:xfrm>
            <a:off x="17886" y="1882698"/>
            <a:ext cx="3005570" cy="46459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Разработка проектно-сметной документации</a:t>
            </a:r>
          </a:p>
          <a:p>
            <a:pPr marL="182563" marR="0" lvl="0" indent="-18256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НИОКР</a:t>
            </a:r>
            <a:endParaRPr kumimoji="0" lang="en-US" sz="1300" b="1" i="1" u="none" strike="noStrike" kern="0" cap="none" spc="0" normalizeH="0" baseline="0" noProof="0" dirty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п/промышленные испытания на пробе 50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т.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полупромышленные испытания схемы с атмосферным сернокислотным выщелачиванием руды в непрерывном режиме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на пробе 500 тонн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Разработана технологическая схема переработки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руды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Разработан технологический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регламент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444500" indent="-174625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  <a:tabLst>
                <a:tab pos="444500" algn="l"/>
              </a:tabLst>
              <a:defRPr/>
            </a:pPr>
            <a:r>
              <a:rPr lang="en-US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-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Выполнена программа НИОКР для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Scoping Study.</a:t>
            </a:r>
            <a:endParaRPr lang="en-US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  <a:p>
            <a:pPr marL="182563" indent="-182563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Проведены инженерно-геологические изыскания под объекты строительства </a:t>
            </a:r>
            <a:r>
              <a:rPr lang="ru-RU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комбината.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6060096" y="4260750"/>
            <a:ext cx="3071812" cy="252589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u="sng" strike="noStrike" kern="0" cap="none" spc="0" normalizeH="0" baseline="0" noProof="0" dirty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Поддержка проекта привлечения инвестора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kumimoji="0" lang="ru-RU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Разработаны Технический отчет </a:t>
            </a:r>
            <a:r>
              <a:rPr kumimoji="0" lang="en-US" sz="1300" b="1" i="1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PFS</a:t>
            </a:r>
            <a:r>
              <a:rPr kumimoji="0" lang="en-US" sz="1300" b="1" i="1" u="none" strike="noStrike" kern="0" cap="none" spc="0" normalizeH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</a:t>
            </a: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и Отчет для принятия решений по инвестициям 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kumimoji="0" lang="ru-RU" sz="1300" b="1" i="1" u="none" strike="noStrike" kern="0" cap="none" spc="0" normalizeH="0" baseline="0" noProof="0" dirty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>
                <a:tab pos="360000" algn="l"/>
              </a:tabLst>
              <a:defRPr/>
            </a:pPr>
            <a:r>
              <a:rPr lang="ru-RU" sz="1300" b="1" i="1" kern="0" dirty="0">
                <a:solidFill>
                  <a:srgbClr val="00357F"/>
                </a:solidFill>
                <a:latin typeface="Calibri"/>
                <a:cs typeface="Arial" pitchFamily="34" charset="0"/>
              </a:rPr>
              <a:t> Организован визит японской делегации на месторождения и место строительства  комбината</a:t>
            </a:r>
            <a:r>
              <a:rPr lang="en-US" sz="1300" b="1" i="1" kern="0" dirty="0" smtClean="0">
                <a:solidFill>
                  <a:srgbClr val="00357F"/>
                </a:solidFill>
                <a:latin typeface="Calibri"/>
                <a:cs typeface="Arial" pitchFamily="34" charset="0"/>
              </a:rPr>
              <a:t>.</a:t>
            </a:r>
            <a:endParaRPr lang="ru-RU" sz="1300" b="1" i="1" kern="0" dirty="0">
              <a:solidFill>
                <a:srgbClr val="00357F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25" name="AutoShape 4"/>
          <p:cNvSpPr>
            <a:spLocks noChangeAspect="1" noChangeArrowheads="1" noTextEdit="1"/>
          </p:cNvSpPr>
          <p:nvPr/>
        </p:nvSpPr>
        <p:spPr bwMode="auto">
          <a:xfrm>
            <a:off x="5500688" y="1365871"/>
            <a:ext cx="3429000" cy="212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00357F"/>
              </a:solidFill>
              <a:effectLst/>
              <a:uLnTx/>
              <a:uFillTx/>
            </a:endParaRPr>
          </a:p>
        </p:txBody>
      </p:sp>
      <p:sp>
        <p:nvSpPr>
          <p:cNvPr id="126" name="Заголовок 1"/>
          <p:cNvSpPr txBox="1">
            <a:spLocks/>
          </p:cNvSpPr>
          <p:nvPr/>
        </p:nvSpPr>
        <p:spPr bwMode="auto">
          <a:xfrm>
            <a:off x="864711" y="100039"/>
            <a:ext cx="750156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Выполненные мероприятия (по состоянию на 25.01.2012)</a:t>
            </a:r>
            <a:endParaRPr lang="ru-RU" sz="20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00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785813" y="962320"/>
            <a:ext cx="803466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В 2011 году уменьшились возможности для выхода на рынок проектов с высоким уровнем себестоимости из-за аварии на АЭС «</a:t>
            </a:r>
            <a:r>
              <a:rPr kumimoji="0" lang="ru-RU" sz="1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Фукусима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», которая привела к снижению цен на уран на 30%</a:t>
            </a:r>
          </a:p>
        </p:txBody>
      </p: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292100" y="2134269"/>
            <a:ext cx="4041775" cy="3165475"/>
            <a:chOff x="206375" y="1510749"/>
            <a:chExt cx="4686300" cy="2727436"/>
          </a:xfrm>
        </p:grpSpPr>
        <p:graphicFrame>
          <p:nvGraphicFramePr>
            <p:cNvPr id="7" name="Диаграмма 6"/>
            <p:cNvGraphicFramePr/>
            <p:nvPr/>
          </p:nvGraphicFramePr>
          <p:xfrm>
            <a:off x="206375" y="1510749"/>
            <a:ext cx="4686300" cy="27274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Прямая со стрелкой 22"/>
            <p:cNvCxnSpPr>
              <a:cxnSpLocks noChangeShapeType="1"/>
            </p:cNvCxnSpPr>
            <p:nvPr/>
          </p:nvCxnSpPr>
          <p:spPr bwMode="auto">
            <a:xfrm rot="5400000">
              <a:off x="1249864" y="2706298"/>
              <a:ext cx="1088299" cy="9942"/>
            </a:xfrm>
            <a:prstGeom prst="straightConnector1">
              <a:avLst/>
            </a:prstGeom>
            <a:noFill/>
            <a:ln w="19050" algn="ctr">
              <a:solidFill>
                <a:srgbClr val="C0504D"/>
              </a:solidFill>
              <a:round/>
              <a:headEnd type="none" w="lg" len="lg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Овал 8"/>
            <p:cNvSpPr/>
            <p:nvPr/>
          </p:nvSpPr>
          <p:spPr bwMode="auto">
            <a:xfrm>
              <a:off x="1529804" y="2730846"/>
              <a:ext cx="531948" cy="315967"/>
            </a:xfrm>
            <a:prstGeom prst="ellipse">
              <a:avLst/>
            </a:prstGeom>
            <a:solidFill>
              <a:sysClr val="windowText" lastClr="000000">
                <a:lumMod val="20000"/>
                <a:lumOff val="80000"/>
              </a:sysClr>
            </a:solidFill>
            <a:ln w="19050" cap="flat" cmpd="sng" algn="ctr">
              <a:solidFill>
                <a:srgbClr val="C0504D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 wrap="none" tIns="91440" bIns="91440" anchor="ctr"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388938" indent="68263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777875" indent="136525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168400" indent="203200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557338" indent="271463" algn="l" rtl="0" fontAlgn="base">
                <a:spcBef>
                  <a:spcPct val="0"/>
                </a:spcBef>
                <a:spcAft>
                  <a:spcPct val="0"/>
                </a:spcAft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000" b="1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357F"/>
                  </a:solidFill>
                  <a:effectLst/>
                  <a:uLnTx/>
                  <a:uFillTx/>
                  <a:latin typeface="Calibri"/>
                  <a:ea typeface="+mn-ea"/>
                  <a:cs typeface="Arial" charset="0"/>
                </a:rPr>
                <a:t>-30%</a:t>
              </a:r>
              <a:endParaRPr kumimoji="0" lang="ru-RU" sz="1400" b="1" i="0" u="none" strike="noStrike" kern="1200" cap="none" spc="0" normalizeH="0" baseline="0" noProof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endParaRPr>
            </a:p>
          </p:txBody>
        </p:sp>
        <p:cxnSp>
          <p:nvCxnSpPr>
            <p:cNvPr id="10" name="Прямая соединительная линия 24"/>
            <p:cNvCxnSpPr>
              <a:cxnSpLocks noChangeShapeType="1"/>
            </p:cNvCxnSpPr>
            <p:nvPr/>
          </p:nvCxnSpPr>
          <p:spPr bwMode="auto">
            <a:xfrm>
              <a:off x="1808921" y="3286328"/>
              <a:ext cx="2988000" cy="0"/>
            </a:xfrm>
            <a:prstGeom prst="line">
              <a:avLst/>
            </a:prstGeom>
            <a:noFill/>
            <a:ln w="19050" algn="ctr">
              <a:solidFill>
                <a:srgbClr val="C00000"/>
              </a:solidFill>
              <a:prstDash val="dash"/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292100" y="1725012"/>
            <a:ext cx="41465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Динамика цен в 2011 году на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U</a:t>
            </a:r>
            <a:r>
              <a:rPr kumimoji="0" lang="en-US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3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O</a:t>
            </a:r>
            <a:r>
              <a:rPr kumimoji="0" lang="en-US" sz="1400" b="0" i="0" u="none" strike="noStrike" kern="0" cap="none" spc="0" normalizeH="0" baseline="-2500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8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,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  <a:latin typeface="Calibri" pitchFamily="34" charset="0"/>
              </a:rPr>
              <a:t>долл./фунт</a:t>
            </a:r>
          </a:p>
        </p:txBody>
      </p:sp>
      <p:graphicFrame>
        <p:nvGraphicFramePr>
          <p:cNvPr id="12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3511869"/>
              </p:ext>
            </p:extLst>
          </p:nvPr>
        </p:nvGraphicFramePr>
        <p:xfrm>
          <a:off x="4749800" y="1501809"/>
          <a:ext cx="4348163" cy="3916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" r:id="rId4" imgW="4346825" imgH="3920068" progId="Excel.Sheet.8">
                  <p:embed/>
                </p:oleObj>
              </mc:Choice>
              <mc:Fallback>
                <p:oleObj r:id="rId4" imgW="4346825" imgH="3920068" progId="Excel.Sheet.8">
                  <p:embed/>
                  <p:pic>
                    <p:nvPicPr>
                      <p:cNvPr id="0" name="Picture 4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1501809"/>
                        <a:ext cx="4348163" cy="39163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454821" y="2631256"/>
            <a:ext cx="23436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/>
            <a:r>
              <a:rPr lang="ru-RU" sz="1400">
                <a:solidFill>
                  <a:srgbClr val="00357F"/>
                </a:solidFill>
                <a:ea typeface="Calibri" pitchFamily="34" charset="0"/>
                <a:cs typeface="Times New Roman" pitchFamily="18" charset="0"/>
              </a:rPr>
              <a:t> 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95250" y="5052161"/>
            <a:ext cx="902028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Для реализации проекта, в изменившихся условиях, выполнены работы по оптимизации проекта: разработка НИОКР, технико-экономических сравнений. Планируется выполнить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Scoping Study, </a:t>
            </a:r>
            <a:r>
              <a:rPr kumimoji="0" lang="ru-RU" b="1" i="0" u="none" strike="noStrike" kern="0" cap="none" spc="0" normalizeH="0" baseline="0" noProof="0" dirty="0" smtClean="0">
                <a:ln>
                  <a:noFill/>
                </a:ln>
                <a:solidFill>
                  <a:srgbClr val="00357F"/>
                </a:solidFill>
                <a:effectLst/>
                <a:uLnTx/>
                <a:uFillTx/>
              </a:rPr>
              <a:t>с оптимизацией технических решений (оптимизация графика ввода предприятия в эксплуатацию,  технических решений по горной части, </a:t>
            </a:r>
            <a:r>
              <a:rPr lang="ru-RU" b="1" kern="0" dirty="0">
                <a:solidFill>
                  <a:srgbClr val="00357F"/>
                </a:solidFill>
              </a:rPr>
              <a:t>технологии), и </a:t>
            </a:r>
            <a:r>
              <a:rPr lang="ru-RU" b="1" kern="0" dirty="0">
                <a:solidFill>
                  <a:srgbClr val="00357F"/>
                </a:solidFill>
              </a:rPr>
              <a:t>изменить экономические параметры проекта в итоге этой работы</a:t>
            </a:r>
            <a:r>
              <a:rPr lang="ru-RU" b="1" kern="0" dirty="0">
                <a:solidFill>
                  <a:srgbClr val="00357F"/>
                </a:solidFill>
              </a:rPr>
              <a:t>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178719" y="13300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Влияние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аварии на АЭС «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Фукусима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» на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проект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6" name="Номер слайда 3"/>
          <p:cNvSpPr txBox="1">
            <a:spLocks/>
          </p:cNvSpPr>
          <p:nvPr/>
        </p:nvSpPr>
        <p:spPr>
          <a:xfrm>
            <a:off x="7010400" y="64854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fontAlgn="auto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14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8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Предложения по оптимизации.</a:t>
            </a:r>
          </a:p>
          <a:p>
            <a:pPr marL="449263" lvl="1" indent="-269875" algn="ctr" defTabSz="273050">
              <a:spcBef>
                <a:spcPts val="0"/>
              </a:spcBef>
            </a:pPr>
            <a:r>
              <a:rPr lang="ru-RU" sz="16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Оптимизация </a:t>
            </a:r>
            <a:r>
              <a:rPr lang="ru-RU" sz="1600" b="1" dirty="0">
                <a:solidFill>
                  <a:srgbClr val="00357F"/>
                </a:solidFill>
                <a:latin typeface="+mn-lt"/>
                <a:cs typeface="Arial" charset="0"/>
              </a:rPr>
              <a:t>схемы вскрытия и </a:t>
            </a:r>
            <a:r>
              <a:rPr lang="ru-RU" sz="16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порядка </a:t>
            </a:r>
            <a:r>
              <a:rPr lang="ru-RU" sz="1600" b="1" dirty="0">
                <a:solidFill>
                  <a:srgbClr val="00357F"/>
                </a:solidFill>
                <a:latin typeface="+mn-lt"/>
                <a:cs typeface="Arial" charset="0"/>
              </a:rPr>
              <a:t>отработки месторождений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0391"/>
            <a:ext cx="9144000" cy="2703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Объект 3"/>
          <p:cNvSpPr txBox="1">
            <a:spLocks/>
          </p:cNvSpPr>
          <p:nvPr/>
        </p:nvSpPr>
        <p:spPr>
          <a:xfrm>
            <a:off x="652209" y="4064336"/>
            <a:ext cx="4608512" cy="4606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600" dirty="0" smtClean="0">
                <a:solidFill>
                  <a:prstClr val="black"/>
                </a:solidFill>
              </a:rPr>
              <a:t>Прежний вариант схемы вскрытия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0487"/>
            <a:ext cx="9144000" cy="273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3"/>
          <p:cNvSpPr txBox="1">
            <a:spLocks/>
          </p:cNvSpPr>
          <p:nvPr/>
        </p:nvSpPr>
        <p:spPr>
          <a:xfrm>
            <a:off x="1204420" y="3902366"/>
            <a:ext cx="5975608" cy="53446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Clr>
                <a:srgbClr val="F79646">
                  <a:lumMod val="75000"/>
                </a:srgbClr>
              </a:buClr>
              <a:buFont typeface="Georgia" pitchFamily="18" charset="0"/>
              <a:buNone/>
            </a:pPr>
            <a:r>
              <a:rPr lang="ru-RU" sz="1600" b="1" dirty="0">
                <a:solidFill>
                  <a:schemeClr val="tx1"/>
                </a:solidFill>
              </a:rPr>
              <a:t>Вариант вскрытия </a:t>
            </a:r>
            <a:r>
              <a:rPr lang="ru-RU" sz="1600" b="1" dirty="0" smtClean="0">
                <a:solidFill>
                  <a:schemeClr val="tx1"/>
                </a:solidFill>
              </a:rPr>
              <a:t>12ю вертикальными стволами </a:t>
            </a:r>
          </a:p>
          <a:p>
            <a:pPr marL="0" indent="0" algn="ctr">
              <a:buClr>
                <a:srgbClr val="F79646">
                  <a:lumMod val="75000"/>
                </a:srgbClr>
              </a:buClr>
              <a:buFont typeface="Georgia" pitchFamily="18" charset="0"/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(ОБИН, Технический отчет </a:t>
            </a:r>
            <a:r>
              <a:rPr lang="en-US" sz="1600" b="1" dirty="0" smtClean="0">
                <a:solidFill>
                  <a:schemeClr val="tx1"/>
                </a:solidFill>
              </a:rPr>
              <a:t>PFS)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4766" y="990300"/>
            <a:ext cx="7164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spcAft>
                <a:spcPts val="300"/>
              </a:spcAft>
              <a:buClr>
                <a:srgbClr val="F79646">
                  <a:lumMod val="75000"/>
                </a:srgbClr>
              </a:buClr>
              <a:buSzPct val="130000"/>
            </a:pPr>
            <a:r>
              <a:rPr lang="ru-RU" sz="1600" b="1" dirty="0">
                <a:latin typeface="+mn-lt"/>
              </a:rPr>
              <a:t>Вскрытие 4-мя вертикальными стволами и 2-я уклонами</a:t>
            </a:r>
            <a:r>
              <a:rPr lang="en-US" sz="1600" b="1" dirty="0">
                <a:latin typeface="+mn-lt"/>
              </a:rPr>
              <a:t> </a:t>
            </a:r>
            <a:r>
              <a:rPr lang="ru-RU" sz="1600" b="1" dirty="0" smtClean="0">
                <a:latin typeface="+mn-lt"/>
              </a:rPr>
              <a:t>                                        </a:t>
            </a:r>
            <a:r>
              <a:rPr lang="en-US" sz="1600" b="1" dirty="0" smtClean="0">
                <a:latin typeface="+mn-lt"/>
              </a:rPr>
              <a:t>(</a:t>
            </a:r>
            <a:r>
              <a:rPr lang="ru-RU" sz="1600" b="1" dirty="0" smtClean="0">
                <a:latin typeface="+mn-lt"/>
              </a:rPr>
              <a:t>ТЭО кондиций, ТЭС </a:t>
            </a:r>
            <a:r>
              <a:rPr lang="ru-RU" sz="1600" b="1" dirty="0">
                <a:latin typeface="+mn-lt"/>
              </a:rPr>
              <a:t>обоснования оптимальной годовой производительности горных работ</a:t>
            </a:r>
            <a:r>
              <a:rPr lang="ru-RU" sz="1600" b="1" dirty="0" smtClean="0">
                <a:latin typeface="+mn-lt"/>
              </a:rPr>
              <a:t>.) </a:t>
            </a:r>
            <a:endParaRPr lang="ru-RU" sz="1600" b="1" dirty="0">
              <a:latin typeface="+mn-lt"/>
            </a:endParaRP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15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0" y="5810578"/>
            <a:ext cx="9144000" cy="93610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600" b="1" i="1" dirty="0">
                <a:solidFill>
                  <a:srgbClr val="00357F"/>
                </a:solidFill>
              </a:rPr>
              <a:t>Для сокращения затрат на транспортировку горной массы из рудника до </a:t>
            </a:r>
            <a:r>
              <a:rPr lang="ru-RU" sz="1600" b="1" i="1" dirty="0" smtClean="0">
                <a:solidFill>
                  <a:srgbClr val="00357F"/>
                </a:solidFill>
              </a:rPr>
              <a:t>РПК, в ТЭО К перемещен РПК на 4 км ближе к месторождению</a:t>
            </a:r>
            <a:r>
              <a:rPr lang="ru-RU" sz="1600" b="1" i="1" dirty="0">
                <a:solidFill>
                  <a:srgbClr val="00357F"/>
                </a:solidFill>
              </a:rPr>
              <a:t>, для транспортировки руды </a:t>
            </a:r>
            <a:r>
              <a:rPr lang="ru-RU" sz="1600" b="1" i="1" dirty="0" smtClean="0">
                <a:solidFill>
                  <a:srgbClr val="00357F"/>
                </a:solidFill>
              </a:rPr>
              <a:t>применен конвейерный уклон, с выходом на поверхность в районе РПК, оснащенный канатно-ленточным конвейером </a:t>
            </a:r>
            <a:r>
              <a:rPr lang="en-US" sz="1600" b="1" i="1" dirty="0" smtClean="0">
                <a:solidFill>
                  <a:srgbClr val="00357F"/>
                </a:solidFill>
              </a:rPr>
              <a:t>METSO</a:t>
            </a:r>
            <a:r>
              <a:rPr lang="ru-RU" sz="1600" b="1" i="1" dirty="0" smtClean="0">
                <a:solidFill>
                  <a:srgbClr val="00357F"/>
                </a:solidFill>
              </a:rPr>
              <a:t>, годовой производительностью до 7 млн. т. по руде.</a:t>
            </a:r>
            <a:endParaRPr lang="ru-RU" sz="1600" b="1" i="1" dirty="0">
              <a:solidFill>
                <a:srgbClr val="00357F"/>
              </a:solidFill>
            </a:endParaRPr>
          </a:p>
        </p:txBody>
      </p:sp>
      <p:pic>
        <p:nvPicPr>
          <p:cNvPr id="5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29" y="1531288"/>
            <a:ext cx="1653871" cy="1474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129" y="3673503"/>
            <a:ext cx="1653871" cy="1488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068388" y="14784"/>
            <a:ext cx="7110416" cy="87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Предложения</a:t>
            </a:r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по оптимизации.                                                </a:t>
            </a:r>
            <a:r>
              <a:rPr lang="ru-RU" sz="16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Перенос РПК ближе к месторождению и применение конвейерного уклона</a:t>
            </a:r>
            <a:endParaRPr lang="ru-RU" sz="1600" b="1" dirty="0">
              <a:solidFill>
                <a:srgbClr val="00357F"/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866777"/>
            <a:ext cx="7424945" cy="4871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16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7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75120"/>
            <a:ext cx="27336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82767"/>
            <a:ext cx="26193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87" y="3773254"/>
            <a:ext cx="31432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-25838" y="548680"/>
            <a:ext cx="16082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rgbClr val="1F497D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эгмк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9" name="Рисунок 1" descr="Описание: cid:image002.jpg@01CC3C07.5DB0D790"/>
          <p:cNvPicPr>
            <a:picLocks noChangeAspect="1" noChangeArrowheads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7" y="90753"/>
            <a:ext cx="1394749" cy="669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048" y="3882792"/>
            <a:ext cx="2733675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92" y="3690439"/>
            <a:ext cx="261937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767" y="3780926"/>
            <a:ext cx="31432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0" y="1661053"/>
            <a:ext cx="9144000" cy="1614884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ru-RU" sz="3400" dirty="0" smtClean="0">
                <a:latin typeface="Arial" pitchFamily="34" charset="0"/>
                <a:cs typeface="Arial" pitchFamily="34" charset="0"/>
              </a:rPr>
              <a:t>Размеры эксплуатационного блока от 100м </a:t>
            </a:r>
            <a:r>
              <a:rPr lang="ru-RU" sz="3400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60м до 300 </a:t>
            </a:r>
            <a:r>
              <a:rPr lang="ru-RU" sz="3400" dirty="0" err="1" smtClean="0">
                <a:latin typeface="Arial" pitchFamily="34" charset="0"/>
                <a:cs typeface="Arial" pitchFamily="34" charset="0"/>
              </a:rPr>
              <a:t>х</a:t>
            </a:r>
            <a:r>
              <a:rPr lang="ru-RU" sz="3400" dirty="0" smtClean="0">
                <a:latin typeface="Arial" pitchFamily="34" charset="0"/>
                <a:cs typeface="Arial" pitchFamily="34" charset="0"/>
              </a:rPr>
              <a:t> 60м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Производительность эксплуатационного блока  составляет 1 млн. тонн/год и более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Используется мощная </a:t>
            </a:r>
            <a:r>
              <a:rPr lang="ru-RU" sz="3500" dirty="0" err="1">
                <a:latin typeface="Arial" pitchFamily="34" charset="0"/>
                <a:cs typeface="Arial" pitchFamily="34" charset="0"/>
              </a:rPr>
              <a:t>погрузо</a:t>
            </a:r>
            <a:r>
              <a:rPr lang="ru-RU" sz="3500" dirty="0">
                <a:latin typeface="Arial" pitchFamily="34" charset="0"/>
                <a:cs typeface="Arial" pitchFamily="34" charset="0"/>
              </a:rPr>
              <a:t>-доставочная техника, дистанционное управление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Погрузка руды производится только на горизонте доставки</a:t>
            </a:r>
          </a:p>
          <a:p>
            <a:pPr>
              <a:buFont typeface="Arial" pitchFamily="34" charset="0"/>
              <a:buChar char="•"/>
            </a:pPr>
            <a:r>
              <a:rPr lang="ru-RU" sz="3500" dirty="0">
                <a:latin typeface="Arial" pitchFamily="34" charset="0"/>
                <a:cs typeface="Arial" pitchFamily="34" charset="0"/>
              </a:rPr>
              <a:t>Способ подготовки универсален и позволяет применять любую из систем разработки в зависимости от горно-геологических </a:t>
            </a:r>
            <a:r>
              <a:rPr lang="ru-RU" sz="3500" dirty="0" smtClean="0">
                <a:latin typeface="Arial" pitchFamily="34" charset="0"/>
                <a:cs typeface="Arial" pitchFamily="34" charset="0"/>
              </a:rPr>
              <a:t>условий</a:t>
            </a:r>
            <a:endParaRPr lang="ru-RU" sz="3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95536" y="3442181"/>
            <a:ext cx="2403351" cy="618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Проведение подэтажных штреков и выработок днища блока, бурение скважин из подэтажей, взрывание</a:t>
            </a:r>
            <a:endParaRPr lang="ru-RU" sz="11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392785" y="3442182"/>
            <a:ext cx="2403351" cy="5508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Выпуск отбитой руды из очистных камер, доставка горной массы через орты - заезды в днище блока</a:t>
            </a:r>
            <a:endParaRPr lang="ru-RU" sz="11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249329" y="3418328"/>
            <a:ext cx="2403351" cy="5508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sz="1100" dirty="0" smtClean="0"/>
              <a:t>Закладка выемочных камер смесями на основе хвостов РПК, породой после РРС</a:t>
            </a:r>
            <a:endParaRPr lang="ru-RU" sz="11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97211" y="902393"/>
            <a:ext cx="75467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НИР: ТЭО основных решений по выбору систем разработки и определению нормативной производительности эксплуатационного блока, обоснованию способа разработки, порядка отработки запасов и схемы вскрытия</a:t>
            </a:r>
            <a:endParaRPr lang="ru-RU" sz="1200" dirty="0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891781" y="7707"/>
            <a:ext cx="7501566" cy="7386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Предложения по оптимизации.</a:t>
            </a:r>
            <a:br>
              <a:rPr lang="ru-RU" sz="2000" b="1" dirty="0" smtClean="0">
                <a:solidFill>
                  <a:srgbClr val="00357F"/>
                </a:solidFill>
                <a:cs typeface="Arial" charset="0"/>
              </a:rPr>
            </a:b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Этажно-камерная </a:t>
            </a:r>
            <a: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система разработки с подэтажной отбойкой</a:t>
            </a:r>
            <a:b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</a:br>
            <a:r>
              <a:rPr lang="ru-RU" sz="1400" b="1" dirty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и донным выпуском </a:t>
            </a: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руды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236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10816" y="226288"/>
            <a:ext cx="8172401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175" lvl="1" indent="-3175" algn="ctr" defTabSz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357F"/>
                </a:solidFill>
                <a:latin typeface="Calibri" pitchFamily="34" charset="0"/>
                <a:cs typeface="Arial" charset="0"/>
              </a:rPr>
              <a:t>Предложения по оптимизации.</a:t>
            </a:r>
          </a:p>
          <a:p>
            <a:pPr marL="3175" lvl="1" indent="-3175" algn="ctr" defTabSz="180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kern="0" dirty="0" smtClean="0">
                <a:solidFill>
                  <a:srgbClr val="00357F"/>
                </a:solidFill>
                <a:latin typeface="Calibri"/>
              </a:rPr>
              <a:t>Инновационные </a:t>
            </a:r>
            <a:r>
              <a:rPr lang="ru-RU" sz="1400" b="1" kern="0" dirty="0">
                <a:solidFill>
                  <a:srgbClr val="00357F"/>
                </a:solidFill>
                <a:latin typeface="Calibri"/>
              </a:rPr>
              <a:t>направления </a:t>
            </a:r>
            <a:r>
              <a:rPr lang="ru-RU" sz="1400" b="1" kern="0" dirty="0" smtClean="0">
                <a:solidFill>
                  <a:srgbClr val="00357F"/>
                </a:solidFill>
                <a:latin typeface="Calibri"/>
              </a:rPr>
              <a:t>оптимизации технических решений</a:t>
            </a:r>
            <a:endParaRPr lang="ru-RU" sz="1400" b="1" kern="0" dirty="0">
              <a:solidFill>
                <a:srgbClr val="00357F"/>
              </a:solidFill>
              <a:latin typeface="Calibri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306" y="4999847"/>
            <a:ext cx="2068414" cy="1293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079306" y="4232955"/>
            <a:ext cx="2051721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Применение ленточного конвейера длиной 11,5 км вместо ж/д для транспортировки руды до РПК</a:t>
            </a:r>
            <a:endParaRPr lang="ru-RU" sz="1100" kern="0" dirty="0" smtClean="0">
              <a:solidFill>
                <a:srgbClr val="003274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78905" y="1084220"/>
            <a:ext cx="1266824" cy="773112"/>
          </a:xfrm>
          <a:prstGeom prst="homePlate">
            <a:avLst>
              <a:gd name="adj" fmla="val 7371"/>
            </a:avLst>
          </a:prstGeom>
          <a:solidFill>
            <a:srgbClr val="1F497D">
              <a:lumMod val="75000"/>
            </a:srgb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904" y="1084220"/>
            <a:ext cx="1195555" cy="8128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" lastClr="FFFFFF"/>
                </a:solidFill>
                <a:latin typeface="Calibri"/>
              </a:rPr>
              <a:t>Инновационное направление</a:t>
            </a:r>
          </a:p>
        </p:txBody>
      </p:sp>
      <p:sp>
        <p:nvSpPr>
          <p:cNvPr id="10" name="Пятиугольник 9"/>
          <p:cNvSpPr/>
          <p:nvPr/>
        </p:nvSpPr>
        <p:spPr>
          <a:xfrm rot="5400000">
            <a:off x="5005446" y="-1884893"/>
            <a:ext cx="384701" cy="7646987"/>
          </a:xfrm>
          <a:prstGeom prst="homePlate">
            <a:avLst>
              <a:gd name="adj" fmla="val 76305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81849" y="1782661"/>
            <a:ext cx="1660525" cy="28575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Ожидаемый эффект</a:t>
            </a:r>
          </a:p>
        </p:txBody>
      </p:sp>
      <p:sp>
        <p:nvSpPr>
          <p:cNvPr id="12" name="Пятиугольник 11"/>
          <p:cNvSpPr/>
          <p:nvPr/>
        </p:nvSpPr>
        <p:spPr>
          <a:xfrm>
            <a:off x="74141" y="2258017"/>
            <a:ext cx="1271588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Капитальные затраты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78904" y="2863111"/>
            <a:ext cx="1271587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Эксплуатационные затраты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78904" y="3546127"/>
            <a:ext cx="1271587" cy="431800"/>
          </a:xfrm>
          <a:prstGeom prst="homePlate">
            <a:avLst>
              <a:gd name="adj" fmla="val 10069"/>
            </a:avLst>
          </a:prstGeom>
          <a:solidFill>
            <a:srgbClr val="4F81BD">
              <a:lumMod val="75000"/>
            </a:srgbClr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ysClr val="window" lastClr="FFFFFF"/>
                </a:solidFill>
                <a:latin typeface="Calibri"/>
              </a:rPr>
              <a:t>Воздействие на окружающую среду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374304" y="1084220"/>
            <a:ext cx="1474787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Применение </a:t>
            </a:r>
            <a:r>
              <a:rPr lang="ru-RU" sz="1000" kern="0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пастовой</a:t>
            </a: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закладки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1374304" y="225801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</a:t>
            </a:r>
            <a:r>
              <a:rPr lang="ru-RU" sz="900" kern="0" dirty="0" err="1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хвостохранилище</a:t>
            </a:r>
            <a:endParaRPr lang="ru-RU" sz="9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374304" y="2863110"/>
            <a:ext cx="1474787" cy="54799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затрат на транспортировку хвостов и твердеющую закладку за счет применения оптимального состава</a:t>
            </a: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374304" y="3554078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Уменьшение воздействия хвостов на окружающую среду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915766" y="1084220"/>
            <a:ext cx="1476375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Разработка оптимальной схемы вскрытия </a:t>
            </a: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4мя </a:t>
            </a:r>
            <a:r>
              <a:rPr lang="ru-RU" sz="9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вертикальными и 2мя наклонными стволами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915766" y="2258017"/>
            <a:ext cx="1476376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вскрывающие выработки, оборудование, поверхностный </a:t>
            </a: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комплекс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15766" y="2863110"/>
            <a:ext cx="1476375" cy="547999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915766" y="3546127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Уменьшение числа поверхностных комплексов, складов руды и пород.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4458816" y="1084220"/>
            <a:ext cx="1474788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Перенос  РПК к месторождениям зоны Южная и м. Северное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на 4 км.</a:t>
            </a:r>
            <a:endParaRPr lang="ru-RU" sz="9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4458816" y="2258017"/>
            <a:ext cx="1474788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458816" y="3546127"/>
            <a:ext cx="1474788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Перенос очистных сооружений к РПК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543329" y="1084220"/>
            <a:ext cx="1474787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Применение ленточного конвейера </a:t>
            </a:r>
            <a:r>
              <a:rPr lang="en-US" sz="1000" kern="0" dirty="0" err="1">
                <a:solidFill>
                  <a:srgbClr val="4F81BD">
                    <a:lumMod val="50000"/>
                  </a:srgbClr>
                </a:solidFill>
                <a:latin typeface="Calibri"/>
              </a:rPr>
              <a:t>Metso</a:t>
            </a:r>
            <a:r>
              <a:rPr lang="en-US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Minerals</a:t>
            </a: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7543329" y="225801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Отказ от строительства участка ж/д.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543329" y="2790908"/>
            <a:ext cx="1474787" cy="620202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затрат на транспортировку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543329" y="3546127"/>
            <a:ext cx="1474787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воздействия на окружающую среду за счет применения закрытой схемы</a:t>
            </a:r>
          </a:p>
        </p:txBody>
      </p:sp>
      <p:pic>
        <p:nvPicPr>
          <p:cNvPr id="33" name="Picture 2" descr="http://sdk-geo.ru/images/pic_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2" y="4832816"/>
            <a:ext cx="2448272" cy="146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34925" y="4322599"/>
            <a:ext cx="2488059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 fontAlgn="auto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Применение </a:t>
            </a:r>
            <a:r>
              <a:rPr lang="ru-RU" sz="1100" kern="0" dirty="0" err="1" smtClean="0">
                <a:solidFill>
                  <a:srgbClr val="003274"/>
                </a:solidFill>
                <a:cs typeface="Times New Roman" pitchFamily="18" charset="0"/>
              </a:rPr>
              <a:t>пастовой</a:t>
            </a: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 закладки позволяет уменьшить объем </a:t>
            </a:r>
            <a:r>
              <a:rPr lang="ru-RU" sz="1100" kern="0" dirty="0" err="1" smtClean="0">
                <a:solidFill>
                  <a:srgbClr val="003274"/>
                </a:solidFill>
                <a:cs typeface="Times New Roman" pitchFamily="18" charset="0"/>
              </a:rPr>
              <a:t>хвостохранилища</a:t>
            </a:r>
            <a:r>
              <a:rPr lang="ru-RU" sz="1100" kern="0" dirty="0" smtClean="0">
                <a:solidFill>
                  <a:srgbClr val="003274"/>
                </a:solidFill>
                <a:cs typeface="Times New Roman" pitchFamily="18" charset="0"/>
              </a:rPr>
              <a:t>, примерно, в 2 раза</a:t>
            </a:r>
            <a:endParaRPr lang="ru-RU" sz="1100" kern="0" dirty="0" smtClean="0">
              <a:solidFill>
                <a:srgbClr val="003274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6000279" y="1085807"/>
            <a:ext cx="1476375" cy="546100"/>
          </a:xfrm>
          <a:prstGeom prst="rect">
            <a:avLst/>
          </a:prstGeom>
          <a:solidFill>
            <a:srgbClr val="4F81B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Оптимизация производительности эксплуатационных панелей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>
            <a:off x="6000279" y="2259604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8" name="Прямоугольник 37"/>
          <p:cNvSpPr/>
          <p:nvPr/>
        </p:nvSpPr>
        <p:spPr bwMode="auto">
          <a:xfrm>
            <a:off x="5933605" y="2790908"/>
            <a:ext cx="1609724" cy="62020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Увеличение </a:t>
            </a: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производительности панели в 2 раза и более,  за счет перехода на этажно-камерную систему разработки эксплуатационные модули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 bwMode="auto">
          <a:xfrm>
            <a:off x="6000279" y="3547715"/>
            <a:ext cx="1476375" cy="431800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7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Концентрация горных работ, уменьшение выделений радона в воздушную среду</a:t>
            </a:r>
            <a:endParaRPr lang="ru-RU" sz="10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392142" y="2231029"/>
            <a:ext cx="1611313" cy="47148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капитальных затрат на строительство поверхностной галереи , узла перегрузки руды,  складов РПК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60770" y="2858367"/>
            <a:ext cx="1476375" cy="552743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эксплуатационных затрат за счет сокращения длины транспортировки руды по наклонным стволам на 25%.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5933604" y="2270717"/>
            <a:ext cx="1701948" cy="4318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5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Увеличение </a:t>
            </a:r>
            <a:r>
              <a:rPr lang="ru-RU" sz="75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производительности панели, отказ от строительства второго каскада подземных выработок – экономия.</a:t>
            </a: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49091" y="2880574"/>
            <a:ext cx="1611679" cy="53053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" kern="0" dirty="0">
                <a:solidFill>
                  <a:srgbClr val="4F81BD">
                    <a:lumMod val="50000"/>
                  </a:srgbClr>
                </a:solidFill>
                <a:latin typeface="Calibri"/>
              </a:rPr>
              <a:t>Снижение </a:t>
            </a:r>
            <a:r>
              <a:rPr lang="ru-RU" sz="800" kern="0" dirty="0" smtClean="0">
                <a:solidFill>
                  <a:srgbClr val="4F81BD">
                    <a:lumMod val="50000"/>
                  </a:srgbClr>
                </a:solidFill>
                <a:latin typeface="Calibri"/>
              </a:rPr>
              <a:t>эксплуатационных затрат за счет использования оптимальной схемы транспортирования по наклонным стволам на 25%.</a:t>
            </a:r>
            <a:endParaRPr lang="ru-RU" sz="80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pic>
        <p:nvPicPr>
          <p:cNvPr id="45" name="Picture 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638" y="4198042"/>
            <a:ext cx="4301656" cy="2076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Прямоугольник 45"/>
          <p:cNvSpPr/>
          <p:nvPr/>
        </p:nvSpPr>
        <p:spPr>
          <a:xfrm>
            <a:off x="6003455" y="2790908"/>
            <a:ext cx="1476375" cy="620202"/>
          </a:xfrm>
          <a:prstGeom prst="rect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750" kern="0" dirty="0">
              <a:solidFill>
                <a:srgbClr val="4F81BD">
                  <a:lumMod val="50000"/>
                </a:srgbClr>
              </a:solidFill>
              <a:latin typeface="Calibri"/>
            </a:endParaRPr>
          </a:p>
        </p:txBody>
      </p:sp>
      <p:sp>
        <p:nvSpPr>
          <p:cNvPr id="4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18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9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" y="1029738"/>
            <a:ext cx="3743722" cy="509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141589"/>
            <a:ext cx="7501566" cy="47089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cs typeface="Arial" charset="0"/>
              </a:rPr>
              <a:t>Предложения по оптимизации.</a:t>
            </a:r>
            <a:br>
              <a:rPr lang="ru-RU" sz="2000" b="1" dirty="0" smtClean="0">
                <a:solidFill>
                  <a:srgbClr val="00357F"/>
                </a:solidFill>
                <a:cs typeface="Arial" charset="0"/>
              </a:rPr>
            </a:br>
            <a:r>
              <a:rPr lang="ru-RU" sz="1400" b="1" dirty="0" smtClean="0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Технология рудо-перерабатывающего комплекса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142"/>
          <p:cNvSpPr>
            <a:spLocks noChangeArrowheads="1"/>
          </p:cNvSpPr>
          <p:nvPr/>
        </p:nvSpPr>
        <p:spPr bwMode="auto">
          <a:xfrm>
            <a:off x="4293704" y="1240204"/>
            <a:ext cx="485029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Извлечение урана – 91%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Конечная продукция – химконцентрат  урана 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по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ASTM C967-08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вместо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err="1" smtClean="0">
                <a:solidFill>
                  <a:srgbClr val="00357F"/>
                </a:solidFill>
                <a:latin typeface="Calibri"/>
              </a:rPr>
              <a:t>закись-окиси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по ТУ 95-2009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Извлечение золота 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~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40%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,          серебра 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~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25%,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молибдена – 36%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 smtClean="0">
              <a:solidFill>
                <a:srgbClr val="00357F"/>
              </a:solidFill>
              <a:latin typeface="Calibri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  Достоинства</a:t>
            </a:r>
            <a:endParaRPr lang="en-US" sz="2000" b="1" i="1" dirty="0" smtClean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Минимальное количество оборудования</a:t>
            </a:r>
          </a:p>
          <a:p>
            <a:pPr marL="742950" lvl="1" indent="-285750" fontAlgn="auto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Упрощенная технологическая схема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(исключение экстракции)</a:t>
            </a:r>
          </a:p>
          <a:p>
            <a:pPr marL="742950" lvl="1" indent="-285750" fontAlgn="auto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endParaRPr lang="ru-RU" sz="2000" b="1" i="1" dirty="0">
              <a:solidFill>
                <a:srgbClr val="00357F"/>
              </a:solidFill>
              <a:latin typeface="Calibri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 Минимальные капитальные и эксплуатационные затраты</a:t>
            </a:r>
            <a:endParaRPr lang="ru-RU" sz="2000" b="1" i="1" dirty="0">
              <a:solidFill>
                <a:srgbClr val="00357F"/>
              </a:solidFill>
              <a:latin typeface="Calibri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19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59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9491" y="774916"/>
            <a:ext cx="6674742" cy="192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 smtClean="0">
                <a:solidFill>
                  <a:srgbClr val="00357F"/>
                </a:solidFill>
              </a:rPr>
              <a:t>Запасы </a:t>
            </a:r>
            <a:r>
              <a:rPr lang="ru-RU" sz="1200" dirty="0" err="1" smtClean="0">
                <a:solidFill>
                  <a:srgbClr val="00357F"/>
                </a:solidFill>
              </a:rPr>
              <a:t>Эльконского</a:t>
            </a:r>
            <a:r>
              <a:rPr lang="ru-RU" sz="1200" dirty="0" smtClean="0">
                <a:solidFill>
                  <a:srgbClr val="00357F"/>
                </a:solidFill>
              </a:rPr>
              <a:t> </a:t>
            </a:r>
            <a:r>
              <a:rPr lang="ru-RU" sz="1200" dirty="0" err="1" smtClean="0">
                <a:solidFill>
                  <a:srgbClr val="00357F"/>
                </a:solidFill>
              </a:rPr>
              <a:t>ураеново</a:t>
            </a:r>
            <a:r>
              <a:rPr lang="ru-RU" sz="1200" dirty="0" smtClean="0">
                <a:solidFill>
                  <a:srgbClr val="00357F"/>
                </a:solidFill>
              </a:rPr>
              <a:t>-рудного района являются одними из крупнейших </a:t>
            </a:r>
            <a:r>
              <a:rPr lang="ru-RU" sz="1200" dirty="0">
                <a:solidFill>
                  <a:srgbClr val="00357F"/>
                </a:solidFill>
              </a:rPr>
              <a:t>в мире (34</a:t>
            </a:r>
            <a:r>
              <a:rPr lang="en-US" sz="1200" dirty="0">
                <a:solidFill>
                  <a:srgbClr val="00357F"/>
                </a:solidFill>
              </a:rPr>
              <a:t>2</a:t>
            </a:r>
            <a:r>
              <a:rPr lang="ru-RU" sz="1200" dirty="0">
                <a:solidFill>
                  <a:srgbClr val="00357F"/>
                </a:solidFill>
              </a:rPr>
              <a:t> тыс. т урана, или 6% извлекаемых мировых запасов). В рудах также содержатся </a:t>
            </a:r>
            <a:r>
              <a:rPr lang="ru-RU" sz="1200" dirty="0" smtClean="0">
                <a:solidFill>
                  <a:srgbClr val="00357F"/>
                </a:solidFill>
              </a:rPr>
              <a:t>золото, </a:t>
            </a:r>
            <a:r>
              <a:rPr lang="ru-RU" sz="1200" dirty="0" smtClean="0">
                <a:solidFill>
                  <a:srgbClr val="00357F"/>
                </a:solidFill>
              </a:rPr>
              <a:t>серебро, </a:t>
            </a:r>
            <a:r>
              <a:rPr lang="ru-RU" sz="1200" dirty="0">
                <a:solidFill>
                  <a:srgbClr val="00357F"/>
                </a:solidFill>
              </a:rPr>
              <a:t>молибден, ванадий.</a:t>
            </a:r>
          </a:p>
          <a:p>
            <a:pPr marL="271463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Уран представлен упорным урановым минералом – браннеритом, а тонкодисперсное золото заключено в пирите. Вмещающие породы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характеризуются </a:t>
            </a:r>
            <a:r>
              <a:rPr lang="ru-RU" sz="1200" dirty="0">
                <a:solidFill>
                  <a:srgbClr val="00357F"/>
                </a:solidFill>
              </a:rPr>
              <a:t>высоким содержанием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             </a:t>
            </a:r>
            <a:r>
              <a:rPr lang="ru-RU" sz="1200" dirty="0" err="1" smtClean="0">
                <a:solidFill>
                  <a:srgbClr val="00357F"/>
                </a:solidFill>
              </a:rPr>
              <a:t>кислотоёмких</a:t>
            </a:r>
            <a:r>
              <a:rPr lang="ru-RU" sz="1200" dirty="0" smtClean="0">
                <a:solidFill>
                  <a:srgbClr val="00357F"/>
                </a:solidFill>
              </a:rPr>
              <a:t> </a:t>
            </a:r>
            <a:r>
              <a:rPr lang="ru-RU" sz="1200" dirty="0">
                <a:solidFill>
                  <a:srgbClr val="00357F"/>
                </a:solidFill>
              </a:rPr>
              <a:t>минералов </a:t>
            </a:r>
            <a:r>
              <a:rPr lang="ru-RU" sz="1200" dirty="0" smtClean="0">
                <a:solidFill>
                  <a:srgbClr val="00357F"/>
                </a:solidFill>
              </a:rPr>
              <a:t>– карбонатов и </a:t>
            </a:r>
            <a:r>
              <a:rPr lang="ru-RU" sz="1200" dirty="0">
                <a:solidFill>
                  <a:srgbClr val="00357F"/>
                </a:solidFill>
              </a:rPr>
              <a:t>хлоритов</a:t>
            </a:r>
            <a:r>
              <a:rPr lang="ru-RU" sz="1200" dirty="0" smtClean="0">
                <a:solidFill>
                  <a:srgbClr val="00357F"/>
                </a:solidFill>
              </a:rPr>
              <a:t>.</a:t>
            </a:r>
          </a:p>
          <a:p>
            <a:pPr marL="271463" indent="-184150">
              <a:lnSpc>
                <a:spcPct val="90000"/>
              </a:lnSpc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Для отработки месторождений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ураново-рудного </a:t>
            </a:r>
            <a:r>
              <a:rPr lang="ru-RU" sz="1200" dirty="0">
                <a:solidFill>
                  <a:srgbClr val="00357F"/>
                </a:solidFill>
              </a:rPr>
              <a:t>района в 2007 году было создано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ЗАО </a:t>
            </a:r>
            <a:r>
              <a:rPr lang="ru-RU" sz="1200" dirty="0">
                <a:solidFill>
                  <a:srgbClr val="00357F"/>
                </a:solidFill>
              </a:rPr>
              <a:t>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горно-металлургический </a:t>
            </a:r>
            <a:r>
              <a:rPr lang="ru-RU" sz="1200" dirty="0" smtClean="0">
                <a:solidFill>
                  <a:srgbClr val="00357F"/>
                </a:solidFill>
              </a:rPr>
              <a:t>                                                                 комбинат».</a:t>
            </a:r>
            <a:endParaRPr lang="ru-RU" sz="1200" dirty="0">
              <a:solidFill>
                <a:srgbClr val="00357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54" y="1484625"/>
            <a:ext cx="2691138" cy="178479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18" y="828695"/>
            <a:ext cx="2497594" cy="183272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1" y="5485616"/>
            <a:ext cx="6766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Целью разработки документации в соответствии с международными </a:t>
            </a:r>
            <a:r>
              <a:rPr lang="ru-RU" sz="1200" dirty="0" smtClean="0">
                <a:solidFill>
                  <a:srgbClr val="00357F"/>
                </a:solidFill>
              </a:rPr>
              <a:t>стандартами, </a:t>
            </a:r>
            <a:r>
              <a:rPr lang="ru-RU" sz="1200" dirty="0">
                <a:solidFill>
                  <a:srgbClr val="00357F"/>
                </a:solidFill>
              </a:rPr>
              <a:t>является привлечение части финансовых ресурсов от иностранных инвесторов, наряду с госбюджетом РФ как основным источником. При этом документация должна разрабатываться с учетом будущего воплощения проекта в России и должна удовлетворять как требованиям действующих Российских нормативных документов, так и международным стандартам и действующему законодательству в области экологии и охраны труда. 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200152" y="15205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Введение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390923" y="3254182"/>
            <a:ext cx="668946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184150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Проект строительства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имеет государственную поддержку. Строительство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</a:t>
            </a:r>
            <a:r>
              <a:rPr lang="en-US" sz="1200" dirty="0">
                <a:solidFill>
                  <a:srgbClr val="00357F"/>
                </a:solidFill>
              </a:rPr>
              <a:t>-</a:t>
            </a:r>
            <a:r>
              <a:rPr lang="ru-RU" sz="1200" dirty="0">
                <a:solidFill>
                  <a:srgbClr val="00357F"/>
                </a:solidFill>
              </a:rPr>
              <a:t> составная часть проекта «Комплексное развитие Южной Якутии», цель которого создание в Якутии нового крупного промышленного района на базе объектов гидроэнергетики, электросетевой и транспортной инфраструктуры. Государством выделено финансирование, достаточное для требуемой </a:t>
            </a:r>
            <a:r>
              <a:rPr lang="ru-RU" sz="1200" dirty="0" err="1">
                <a:solidFill>
                  <a:srgbClr val="00357F"/>
                </a:solidFill>
              </a:rPr>
              <a:t>доразведки</a:t>
            </a:r>
            <a:r>
              <a:rPr lang="ru-RU" sz="1200" dirty="0">
                <a:solidFill>
                  <a:srgbClr val="00357F"/>
                </a:solidFill>
              </a:rPr>
              <a:t>, проектирования </a:t>
            </a:r>
            <a:r>
              <a:rPr lang="ru-RU" sz="1200" dirty="0" err="1">
                <a:solidFill>
                  <a:srgbClr val="00357F"/>
                </a:solidFill>
              </a:rPr>
              <a:t>Эльконского</a:t>
            </a:r>
            <a:r>
              <a:rPr lang="ru-RU" sz="1200" dirty="0">
                <a:solidFill>
                  <a:srgbClr val="00357F"/>
                </a:solidFill>
              </a:rPr>
              <a:t> ГМК мощностью 5 </a:t>
            </a:r>
            <a:r>
              <a:rPr lang="ru-RU" sz="1200" dirty="0" err="1">
                <a:solidFill>
                  <a:srgbClr val="00357F"/>
                </a:solidFill>
              </a:rPr>
              <a:t>млн.т</a:t>
            </a:r>
            <a:r>
              <a:rPr lang="ru-RU" sz="1200" dirty="0">
                <a:solidFill>
                  <a:srgbClr val="00357F"/>
                </a:solidFill>
              </a:rPr>
              <a:t> руды в год и </a:t>
            </a:r>
            <a:r>
              <a:rPr lang="ru-RU" sz="1200" dirty="0" smtClean="0">
                <a:solidFill>
                  <a:srgbClr val="00357F"/>
                </a:solidFill>
              </a:rPr>
              <a:t>строительства объектов внешней инфраструктуры».</a:t>
            </a:r>
            <a:endParaRPr lang="ru-RU" sz="1200" dirty="0">
              <a:solidFill>
                <a:srgbClr val="00357F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" y="3288388"/>
            <a:ext cx="2504659" cy="183679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46" y="4667862"/>
            <a:ext cx="2456953" cy="177940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-1" y="2643198"/>
            <a:ext cx="6579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ЗАО   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ГМК»    является    дочерней    структурой    Уранового   холдинга ОАО «</a:t>
            </a:r>
            <a:r>
              <a:rPr lang="ru-RU" sz="1200" dirty="0" err="1">
                <a:solidFill>
                  <a:srgbClr val="00357F"/>
                </a:solidFill>
              </a:rPr>
              <a:t>Атомредметзолото</a:t>
            </a:r>
            <a:r>
              <a:rPr lang="ru-RU" sz="1200" dirty="0">
                <a:solidFill>
                  <a:srgbClr val="00357F"/>
                </a:solidFill>
              </a:rPr>
              <a:t>» (100% акций), который, в свою очередь, является </a:t>
            </a:r>
            <a:r>
              <a:rPr lang="ru-RU" sz="1200" dirty="0" smtClean="0">
                <a:solidFill>
                  <a:srgbClr val="00357F"/>
                </a:solidFill>
              </a:rPr>
              <a:t>   дочерней </a:t>
            </a:r>
            <a:r>
              <a:rPr lang="ru-RU" sz="1200" dirty="0">
                <a:solidFill>
                  <a:srgbClr val="00357F"/>
                </a:solidFill>
              </a:rPr>
              <a:t>структурой Государственной корпорации «</a:t>
            </a:r>
            <a:r>
              <a:rPr lang="ru-RU" sz="1200" dirty="0" err="1">
                <a:solidFill>
                  <a:srgbClr val="00357F"/>
                </a:solidFill>
              </a:rPr>
              <a:t>Росатом</a:t>
            </a:r>
            <a:r>
              <a:rPr lang="ru-RU" sz="1200" dirty="0">
                <a:solidFill>
                  <a:srgbClr val="00357F"/>
                </a:solidFill>
              </a:rPr>
              <a:t>» (100% акций).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9491" y="4554118"/>
            <a:ext cx="4405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indent="-184150">
              <a:buFont typeface="Wingdings" pitchFamily="2" charset="2"/>
              <a:buChar char="q"/>
            </a:pPr>
            <a:r>
              <a:rPr lang="ru-RU" sz="1200" dirty="0">
                <a:solidFill>
                  <a:srgbClr val="00357F"/>
                </a:solidFill>
              </a:rPr>
              <a:t>В рамках государственно-частного партнерства    </a:t>
            </a:r>
            <a:r>
              <a:rPr lang="ru-RU" sz="1200" dirty="0" smtClean="0">
                <a:solidFill>
                  <a:srgbClr val="00357F"/>
                </a:solidFill>
              </a:rPr>
              <a:t>   </a:t>
            </a:r>
            <a:r>
              <a:rPr lang="ru-RU" sz="1200" dirty="0">
                <a:solidFill>
                  <a:srgbClr val="00357F"/>
                </a:solidFill>
              </a:rPr>
              <a:t>ЗАО «</a:t>
            </a:r>
            <a:r>
              <a:rPr lang="ru-RU" sz="1200" dirty="0" err="1">
                <a:solidFill>
                  <a:srgbClr val="00357F"/>
                </a:solidFill>
              </a:rPr>
              <a:t>Эльконский</a:t>
            </a:r>
            <a:r>
              <a:rPr lang="ru-RU" sz="1200" dirty="0">
                <a:solidFill>
                  <a:srgbClr val="00357F"/>
                </a:solidFill>
              </a:rPr>
              <a:t> ГМК» проводит геологоразведочные работы, научно-исследовательские работы,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7343" y="5109280"/>
            <a:ext cx="64958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/>
            <a:r>
              <a:rPr lang="ru-RU" sz="1200" dirty="0">
                <a:solidFill>
                  <a:srgbClr val="00357F"/>
                </a:solidFill>
              </a:rPr>
              <a:t>подготавливает необходимые исходные данные для </a:t>
            </a:r>
            <a:r>
              <a:rPr lang="en-US" sz="1200" dirty="0">
                <a:solidFill>
                  <a:srgbClr val="00357F"/>
                </a:solidFill>
              </a:rPr>
              <a:t>Trade</a:t>
            </a:r>
            <a:r>
              <a:rPr lang="ru-RU" sz="1200" dirty="0">
                <a:solidFill>
                  <a:srgbClr val="00357F"/>
                </a:solidFill>
              </a:rPr>
              <a:t>-</a:t>
            </a:r>
            <a:r>
              <a:rPr lang="en-US" sz="1200" dirty="0">
                <a:solidFill>
                  <a:srgbClr val="00357F"/>
                </a:solidFill>
              </a:rPr>
              <a:t>of Study</a:t>
            </a:r>
            <a:r>
              <a:rPr lang="ru-RU" sz="1200" dirty="0">
                <a:solidFill>
                  <a:srgbClr val="00357F"/>
                </a:solidFill>
              </a:rPr>
              <a:t>, </a:t>
            </a:r>
            <a:r>
              <a:rPr lang="en-US" sz="1200" dirty="0">
                <a:solidFill>
                  <a:srgbClr val="00357F"/>
                </a:solidFill>
              </a:rPr>
              <a:t>Scoping Study  </a:t>
            </a:r>
            <a:r>
              <a:rPr lang="ru-RU" sz="1200" dirty="0">
                <a:solidFill>
                  <a:srgbClr val="00357F"/>
                </a:solidFill>
              </a:rPr>
              <a:t>по международным стандартам.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238538"/>
            <a:ext cx="7501566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ea typeface="+mn-ea"/>
                <a:cs typeface="Arial" charset="0"/>
              </a:rPr>
              <a:t>Итоги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20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8" name="Прямоугольник 142"/>
          <p:cNvSpPr>
            <a:spLocks noChangeArrowheads="1"/>
          </p:cNvSpPr>
          <p:nvPr/>
        </p:nvSpPr>
        <p:spPr bwMode="auto">
          <a:xfrm>
            <a:off x="0" y="859204"/>
            <a:ext cx="9144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Данная презентация 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дополняет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техническое задание на 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Scoping </a:t>
            </a:r>
            <a:r>
              <a:rPr lang="en-US" sz="2000" b="1" i="1" dirty="0">
                <a:solidFill>
                  <a:srgbClr val="00357F"/>
                </a:solidFill>
                <a:latin typeface="Calibri"/>
              </a:rPr>
              <a:t>Study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и комментирует: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Основные характеристики месторождений </a:t>
            </a:r>
            <a:r>
              <a:rPr lang="ru-RU" sz="2000" b="1" i="1" dirty="0" err="1">
                <a:solidFill>
                  <a:srgbClr val="00357F"/>
                </a:solidFill>
                <a:latin typeface="Calibri"/>
              </a:rPr>
              <a:t>Эльконского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 </a:t>
            </a:r>
            <a:r>
              <a:rPr lang="ru-RU" sz="2000" b="1" i="1" dirty="0" smtClean="0">
                <a:solidFill>
                  <a:srgbClr val="00357F"/>
                </a:solidFill>
                <a:latin typeface="Calibri"/>
              </a:rPr>
              <a:t>ураново-рудного района.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Основные вехи проекта и текущую ситуацию.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Ключевые 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итоги 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выполненных к настоящему времени работ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, 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которые будут передаваться Подрядчику в качестве исходных данных (перечень работ приложен к техническому заданию на разработку </a:t>
            </a:r>
            <a:r>
              <a:rPr lang="en-US" sz="2000" b="1" i="1" dirty="0">
                <a:solidFill>
                  <a:srgbClr val="00357F"/>
                </a:solidFill>
                <a:latin typeface="Calibri"/>
              </a:rPr>
              <a:t>Scoping Study</a:t>
            </a:r>
            <a:r>
              <a:rPr lang="ru-RU" sz="2000" b="1" i="1" dirty="0">
                <a:solidFill>
                  <a:srgbClr val="00357F"/>
                </a:solidFill>
                <a:latin typeface="Calibri"/>
              </a:rPr>
              <a:t>)</a:t>
            </a:r>
            <a:r>
              <a:rPr lang="en-US" sz="2000" b="1" i="1" dirty="0" smtClean="0">
                <a:solidFill>
                  <a:srgbClr val="00357F"/>
                </a:solidFill>
                <a:latin typeface="Calibri"/>
              </a:rPr>
              <a:t>.</a:t>
            </a:r>
            <a:endParaRPr lang="ru-RU" sz="2000" b="1" i="1" dirty="0">
              <a:solidFill>
                <a:srgbClr val="00357F"/>
              </a:solidFill>
              <a:latin typeface="Calibri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" y="3802380"/>
            <a:ext cx="4389981" cy="274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580" y="3802380"/>
            <a:ext cx="4381868" cy="274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8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781" y="238538"/>
            <a:ext cx="7501566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1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00357F"/>
                </a:solidFill>
                <a:ea typeface="+mn-ea"/>
                <a:cs typeface="Arial" charset="0"/>
              </a:rPr>
              <a:t>Контактные данные</a:t>
            </a:r>
            <a:endParaRPr lang="ru-RU" sz="14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21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8" name="Прямоугольник 142"/>
          <p:cNvSpPr>
            <a:spLocks noChangeArrowheads="1"/>
          </p:cNvSpPr>
          <p:nvPr/>
        </p:nvSpPr>
        <p:spPr bwMode="auto">
          <a:xfrm>
            <a:off x="0" y="714424"/>
            <a:ext cx="9144000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Куратор 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Советник генерального директора ОАО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Атомредметзолото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» 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Лесков Михаил Иванович: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2"/>
              </a:rPr>
              <a:t>leskov.m.i@armz.ru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: (495) 508-88-08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Руководитель 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Генеральный директор ЗАО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Эльконский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 ГМК» </a:t>
            </a: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Варвара Олег Владимирович: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3"/>
              </a:rPr>
              <a:t>varvara.o.v@armz.ru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тел: (495) 644-35-36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Администратор проекта: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Администратор проектов ЗАО «</a:t>
            </a:r>
            <a:r>
              <a:rPr lang="ru-RU" sz="1900" b="1" i="1" dirty="0" err="1">
                <a:solidFill>
                  <a:srgbClr val="00357F"/>
                </a:solidFill>
                <a:latin typeface="Calibri"/>
              </a:rPr>
              <a:t>Эльконский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 ГМК» </a:t>
            </a:r>
          </a:p>
          <a:p>
            <a:pPr marL="808038"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Социленков Дмитрий Александрович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эл. почта: </a:t>
            </a:r>
            <a:r>
              <a:rPr lang="en-US" sz="1900" b="1" i="1" dirty="0" smtClean="0">
                <a:solidFill>
                  <a:srgbClr val="00357F"/>
                </a:solidFill>
                <a:latin typeface="Calibri"/>
                <a:hlinkClick r:id="rId4"/>
              </a:rPr>
              <a:t>sotsilenkov.d.a@armz.ru</a:t>
            </a:r>
            <a:endParaRPr lang="ru-RU" sz="1900" b="1" i="1" dirty="0" smtClean="0">
              <a:solidFill>
                <a:srgbClr val="00357F"/>
              </a:solidFill>
              <a:latin typeface="Calibri"/>
            </a:endParaRP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тел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: (495) 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644-35-36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Специалист по закупкам:</a:t>
            </a:r>
          </a:p>
          <a:p>
            <a:pPr marL="800100" lvl="1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Специалист департамента закупок ОАО «</a:t>
            </a:r>
            <a:r>
              <a:rPr lang="ru-RU" sz="1900" b="1" i="1" dirty="0" err="1" smtClean="0">
                <a:solidFill>
                  <a:srgbClr val="00357F"/>
                </a:solidFill>
                <a:latin typeface="Calibri"/>
              </a:rPr>
              <a:t>Атомредметзолото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»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i="1" dirty="0" smtClean="0">
                <a:solidFill>
                  <a:srgbClr val="FF0000"/>
                </a:solidFill>
                <a:latin typeface="Calibri"/>
              </a:rPr>
              <a:t>Будет уточнено перед размещением заявки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эл. почта: </a:t>
            </a:r>
          </a:p>
          <a:p>
            <a:pPr marL="1257300" lvl="2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тел</a:t>
            </a:r>
            <a:r>
              <a:rPr lang="ru-RU" sz="1900" b="1" i="1" dirty="0">
                <a:solidFill>
                  <a:srgbClr val="00357F"/>
                </a:solidFill>
                <a:latin typeface="Calibri"/>
              </a:rPr>
              <a:t>: (495) </a:t>
            </a:r>
            <a:r>
              <a:rPr lang="ru-RU" sz="1900" b="1" i="1" dirty="0" smtClean="0">
                <a:solidFill>
                  <a:srgbClr val="00357F"/>
                </a:solidFill>
                <a:latin typeface="Calibri"/>
              </a:rPr>
              <a:t>508-88-08</a:t>
            </a:r>
            <a:endParaRPr lang="ru-RU" sz="1900" b="1" i="1" dirty="0">
              <a:solidFill>
                <a:srgbClr val="00357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160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7" descr="Схема_Элькон (с усл)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581136"/>
            <a:ext cx="5614754" cy="450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71468" y="1181026"/>
            <a:ext cx="4929160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algn="ctr">
            <a:solidFill>
              <a:srgbClr val="605D5C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FFFFFF"/>
                </a:solidFill>
                <a:cs typeface="Arial" pitchFamily="34" charset="0"/>
              </a:rPr>
              <a:t>Эльконский урановорудный район</a:t>
            </a:r>
            <a:endParaRPr lang="ru-RU" sz="2000" b="1" i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6076949"/>
            <a:ext cx="91440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Разведанные геологические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запасы 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урана Эльконского УРР </a:t>
            </a:r>
            <a:r>
              <a:rPr lang="en-US" sz="1400" b="1" dirty="0">
                <a:solidFill>
                  <a:srgbClr val="FFFFFF"/>
                </a:solidFill>
                <a:cs typeface="Tahoma" pitchFamily="34" charset="0"/>
              </a:rPr>
              <a:t>–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342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 тыс. т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с содержанием 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0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.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14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7</a:t>
            </a:r>
            <a:r>
              <a:rPr lang="en-US" sz="1400" b="1" dirty="0" smtClean="0">
                <a:solidFill>
                  <a:srgbClr val="FFFFFF"/>
                </a:solidFill>
                <a:cs typeface="Tahoma" pitchFamily="34" charset="0"/>
              </a:rPr>
              <a:t>%</a:t>
            </a:r>
            <a:endParaRPr lang="en-US" sz="1400" b="1" dirty="0">
              <a:solidFill>
                <a:srgbClr val="FFFFFF"/>
              </a:solidFill>
              <a:cs typeface="Tahoma" pitchFamily="34" charset="0"/>
            </a:endParaRPr>
          </a:p>
          <a:p>
            <a:pPr marL="285750" indent="-285750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Геологические ресурсы </a:t>
            </a:r>
            <a:r>
              <a:rPr lang="ru-RU" sz="1400" b="1" dirty="0" smtClean="0">
                <a:solidFill>
                  <a:srgbClr val="FFFFFF"/>
                </a:solidFill>
                <a:cs typeface="Tahoma" pitchFamily="34" charset="0"/>
              </a:rPr>
              <a:t> Зоны </a:t>
            </a:r>
            <a:r>
              <a:rPr lang="ru-RU" sz="1400" b="1" dirty="0">
                <a:solidFill>
                  <a:srgbClr val="FFFFFF"/>
                </a:solidFill>
                <a:cs typeface="Tahoma" pitchFamily="34" charset="0"/>
              </a:rPr>
              <a:t>Южная</a:t>
            </a:r>
            <a:r>
              <a:rPr lang="en-US" sz="1400" b="1" dirty="0">
                <a:solidFill>
                  <a:srgbClr val="FFFFFF"/>
                </a:solidFill>
                <a:cs typeface="Tahoma" pitchFamily="34" charset="0"/>
              </a:rPr>
              <a:t> - 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229 834 </a:t>
            </a:r>
            <a:r>
              <a:rPr lang="ru-RU" sz="1400" b="1" dirty="0">
                <a:solidFill>
                  <a:srgbClr val="FFFFFF"/>
                </a:solidFill>
                <a:cs typeface="Arial" pitchFamily="34" charset="0"/>
              </a:rPr>
              <a:t>т урана при содержании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0.143</a:t>
            </a:r>
            <a:r>
              <a:rPr lang="en-US" sz="1400" b="1" dirty="0" smtClean="0">
                <a:solidFill>
                  <a:srgbClr val="FFFFFF"/>
                </a:solidFill>
                <a:cs typeface="Arial" pitchFamily="34" charset="0"/>
              </a:rPr>
              <a:t>%</a:t>
            </a: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400" b="1" dirty="0" smtClean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FFFFFF"/>
                </a:solidFill>
                <a:cs typeface="Arial" pitchFamily="34" charset="0"/>
              </a:rPr>
              <a:t>(JORC)         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87772"/>
              </p:ext>
            </p:extLst>
          </p:nvPr>
        </p:nvGraphicFramePr>
        <p:xfrm>
          <a:off x="5196723" y="2933328"/>
          <a:ext cx="3932322" cy="3133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7529"/>
                <a:gridCol w="954793"/>
              </a:tblGrid>
              <a:tr h="28002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Arial" pitchFamily="34" charset="0"/>
                        </a:rPr>
                        <a:t>Общая характеристика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Эльконский урановорудный район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урана (В+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C1+C2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kumimoji="0" lang="en-US" sz="13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42 тыс.т </a:t>
                      </a: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золота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91 т</a:t>
                      </a:r>
                    </a:p>
                  </a:txBody>
                  <a:tcPr marL="99060" marR="99060" horzOverflow="overflow"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Проект Элькон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урана (В+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C1+C2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)</a:t>
                      </a:r>
                      <a:endParaRPr kumimoji="0" lang="en-US" sz="13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319 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тыс.т</a:t>
                      </a: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запасы золота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7</a:t>
                      </a:r>
                      <a:r>
                        <a:rPr kumimoji="0" 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ru-RU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 т</a:t>
                      </a:r>
                    </a:p>
                  </a:txBody>
                  <a:tcPr marL="99060" marR="99060" horzOverflow="overflow"/>
                </a:tc>
              </a:tr>
              <a:tr h="28002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Зона Южная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(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первоочередной проект </a:t>
                      </a: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) </a:t>
                      </a:r>
                    </a:p>
                  </a:txBody>
                  <a:tcPr marL="99060" marR="9906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Геологические ресурсы урана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(Measured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Indicated</a:t>
                      </a:r>
                      <a:r>
                        <a:rPr kumimoji="0" lang="ru-RU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, </a:t>
                      </a:r>
                      <a:r>
                        <a:rPr kumimoji="0" lang="en-US" sz="13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Arial" pitchFamily="34" charset="0"/>
                        </a:rPr>
                        <a:t>Inferred)</a:t>
                      </a: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Calibri" pitchFamily="34" charset="0"/>
                          <a:cs typeface="Arial" pitchFamily="34" charset="0"/>
                        </a:rPr>
                        <a:t>230 </a:t>
                      </a:r>
                      <a:r>
                        <a:rPr lang="ru-RU" sz="1300" dirty="0" smtClean="0">
                          <a:latin typeface="Calibri" pitchFamily="34" charset="0"/>
                          <a:cs typeface="Arial" pitchFamily="34" charset="0"/>
                        </a:rPr>
                        <a:t>тыс.т</a:t>
                      </a:r>
                      <a:endParaRPr lang="ru-RU" sz="13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  <a:tr h="280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ru-RU" sz="13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Геологические ресурсы золота 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latin typeface="Calibri" pitchFamily="34" charset="0"/>
                          <a:cs typeface="Arial" pitchFamily="34" charset="0"/>
                        </a:rPr>
                        <a:t>89 </a:t>
                      </a:r>
                      <a:r>
                        <a:rPr lang="ru-RU" sz="1300" dirty="0" smtClean="0">
                          <a:latin typeface="Calibri" pitchFamily="34" charset="0"/>
                          <a:cs typeface="Arial" pitchFamily="34" charset="0"/>
                        </a:rPr>
                        <a:t>т</a:t>
                      </a:r>
                      <a:endParaRPr lang="ru-RU" sz="1300" dirty="0">
                        <a:latin typeface="Calibri" pitchFamily="34" charset="0"/>
                        <a:cs typeface="Arial" pitchFamily="34" charset="0"/>
                      </a:endParaRPr>
                    </a:p>
                  </a:txBody>
                  <a:tcPr marL="99060" marR="99060" horzOverflow="overflow"/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5210175" y="883196"/>
            <a:ext cx="3933825" cy="492443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300" b="1" dirty="0">
                <a:solidFill>
                  <a:srgbClr val="FFFFFF"/>
                </a:solidFill>
                <a:cs typeface="Arial" pitchFamily="34" charset="0"/>
              </a:rPr>
              <a:t>Извлекаемые ресурсы Эльконского УРР достигают</a:t>
            </a:r>
            <a:r>
              <a:rPr lang="en-US" sz="1300" b="1" dirty="0">
                <a:solidFill>
                  <a:srgbClr val="FFFFFF"/>
                </a:solidFill>
                <a:cs typeface="Arial" pitchFamily="34" charset="0"/>
              </a:rPr>
              <a:t> </a:t>
            </a:r>
            <a:r>
              <a:rPr lang="en-US" sz="1300" b="1" dirty="0" smtClean="0">
                <a:solidFill>
                  <a:srgbClr val="FFFFFF"/>
                </a:solidFill>
                <a:cs typeface="Arial" pitchFamily="34" charset="0"/>
              </a:rPr>
              <a:t>5.</a:t>
            </a:r>
            <a:r>
              <a:rPr lang="ru-RU" sz="1300" b="1" dirty="0" smtClean="0">
                <a:solidFill>
                  <a:srgbClr val="FFFFFF"/>
                </a:solidFill>
                <a:cs typeface="Arial" pitchFamily="34" charset="0"/>
              </a:rPr>
              <a:t>6</a:t>
            </a:r>
            <a:r>
              <a:rPr lang="en-US" sz="1300" b="1" dirty="0" smtClean="0">
                <a:solidFill>
                  <a:srgbClr val="FFFFFF"/>
                </a:solidFill>
                <a:cs typeface="Arial" pitchFamily="34" charset="0"/>
              </a:rPr>
              <a:t>% </a:t>
            </a:r>
            <a:r>
              <a:rPr lang="ru-RU" sz="1300" b="1" dirty="0">
                <a:solidFill>
                  <a:srgbClr val="FFFFFF"/>
                </a:solidFill>
                <a:cs typeface="Arial" pitchFamily="34" charset="0"/>
              </a:rPr>
              <a:t>мировых ресурсов</a:t>
            </a: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2230492954"/>
              </p:ext>
            </p:extLst>
          </p:nvPr>
        </p:nvGraphicFramePr>
        <p:xfrm>
          <a:off x="5286380" y="1438260"/>
          <a:ext cx="3651913" cy="1920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Овал 22"/>
          <p:cNvSpPr/>
          <p:nvPr/>
        </p:nvSpPr>
        <p:spPr>
          <a:xfrm rot="18861712">
            <a:off x="1997635" y="1768371"/>
            <a:ext cx="1768475" cy="2735262"/>
          </a:xfrm>
          <a:prstGeom prst="ellipse">
            <a:avLst/>
          </a:prstGeom>
          <a:solidFill>
            <a:schemeClr val="accent2">
              <a:lumMod val="60000"/>
              <a:lumOff val="40000"/>
              <a:alpha val="29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E77817">
                    <a:lumMod val="50000"/>
                  </a:srgbClr>
                </a:solidFill>
              </a:rPr>
              <a:t>Запасы </a:t>
            </a:r>
          </a:p>
          <a:p>
            <a:pPr algn="ctr">
              <a:defRPr/>
            </a:pPr>
            <a:r>
              <a:rPr lang="ru-RU" sz="1200" b="1" dirty="0" err="1" smtClean="0">
                <a:solidFill>
                  <a:srgbClr val="E77817">
                    <a:lumMod val="50000"/>
                  </a:srgbClr>
                </a:solidFill>
              </a:rPr>
              <a:t>Эльконского</a:t>
            </a:r>
            <a:r>
              <a:rPr lang="ru-RU" sz="1200" b="1" dirty="0" smtClean="0">
                <a:solidFill>
                  <a:srgbClr val="E77817">
                    <a:lumMod val="50000"/>
                  </a:srgbClr>
                </a:solidFill>
              </a:rPr>
              <a:t> </a:t>
            </a:r>
            <a:r>
              <a:rPr lang="ru-RU" sz="1200" b="1" dirty="0">
                <a:solidFill>
                  <a:srgbClr val="E77817">
                    <a:lumMod val="50000"/>
                  </a:srgbClr>
                </a:solidFill>
              </a:rPr>
              <a:t>ГМК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1178719" y="133003"/>
            <a:ext cx="6786563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Место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проекта 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Элькон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 в мировых запасах урана</a:t>
            </a:r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600169"/>
            <a:ext cx="2133600" cy="27386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3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8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map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" b="11876"/>
          <a:stretch>
            <a:fillRect/>
          </a:stretch>
        </p:blipFill>
        <p:spPr bwMode="auto">
          <a:xfrm>
            <a:off x="4988" y="885825"/>
            <a:ext cx="6508526" cy="56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27185" y="5500900"/>
            <a:ext cx="432000" cy="72693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err="1" smtClean="0">
                <a:solidFill>
                  <a:srgbClr val="00357F"/>
                </a:solidFill>
                <a:latin typeface="+mn-lt"/>
                <a:cs typeface="Arial" charset="0"/>
              </a:rPr>
              <a:t>Эльконский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 </a:t>
            </a:r>
            <a:r>
              <a:rPr lang="ru-RU" sz="2000" b="1" dirty="0" err="1">
                <a:solidFill>
                  <a:srgbClr val="00357F"/>
                </a:solidFill>
                <a:latin typeface="+mn-lt"/>
                <a:cs typeface="Arial" charset="0"/>
              </a:rPr>
              <a:t>урановорудный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район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4</a:t>
            </a:fld>
            <a:endParaRPr lang="ru-RU" b="1" dirty="0">
              <a:solidFill>
                <a:srgbClr val="00357F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3105935" y="4836298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94448" y="4749187"/>
            <a:ext cx="5501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Якутск</a:t>
            </a:r>
            <a:endParaRPr lang="ru-RU" sz="1000" dirty="0"/>
          </a:p>
        </p:txBody>
      </p:sp>
      <p:sp>
        <p:nvSpPr>
          <p:cNvPr id="14" name="Овал 13"/>
          <p:cNvSpPr/>
          <p:nvPr/>
        </p:nvSpPr>
        <p:spPr>
          <a:xfrm>
            <a:off x="2372905" y="6073489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60812" y="5981615"/>
            <a:ext cx="7505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Нерюнгри</a:t>
            </a:r>
            <a:endParaRPr lang="ru-RU" sz="1000" dirty="0"/>
          </a:p>
        </p:txBody>
      </p:sp>
      <p:sp>
        <p:nvSpPr>
          <p:cNvPr id="16" name="Овал 15"/>
          <p:cNvSpPr/>
          <p:nvPr/>
        </p:nvSpPr>
        <p:spPr>
          <a:xfrm>
            <a:off x="2491975" y="5622563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92200" y="5535452"/>
            <a:ext cx="5950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Алдан  </a:t>
            </a:r>
            <a:endParaRPr lang="ru-RU" sz="1000" dirty="0"/>
          </a:p>
        </p:txBody>
      </p:sp>
      <p:sp>
        <p:nvSpPr>
          <p:cNvPr id="18" name="Овал 17"/>
          <p:cNvSpPr/>
          <p:nvPr/>
        </p:nvSpPr>
        <p:spPr>
          <a:xfrm>
            <a:off x="2613852" y="5535453"/>
            <a:ext cx="72000" cy="720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35365" y="5320468"/>
            <a:ext cx="6190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ja-JP" sz="1000" b="1" dirty="0" smtClean="0">
                <a:solidFill>
                  <a:prstClr val="black"/>
                </a:solidFill>
                <a:latin typeface="Calibri" pitchFamily="34" charset="0"/>
              </a:rPr>
              <a:t>Томмот</a:t>
            </a:r>
            <a:endParaRPr lang="ru-RU" sz="1000" dirty="0"/>
          </a:p>
        </p:txBody>
      </p:sp>
      <p:sp>
        <p:nvSpPr>
          <p:cNvPr id="20" name="Rectangle 10"/>
          <p:cNvSpPr/>
          <p:nvPr/>
        </p:nvSpPr>
        <p:spPr>
          <a:xfrm>
            <a:off x="123826" y="892656"/>
            <a:ext cx="6219824" cy="19236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61950" indent="-361950">
              <a:spcAft>
                <a:spcPct val="50000"/>
              </a:spcAft>
              <a:buClr>
                <a:srgbClr val="4F81BD"/>
              </a:buClr>
              <a:buSzPct val="120000"/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Ближайший населенный пункт – город Томмот с населением </a:t>
            </a:r>
            <a:r>
              <a:rPr lang="ru-RU" sz="1400" b="1" i="1" dirty="0" smtClean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8.7 тыс.</a:t>
            </a:r>
            <a:r>
              <a:rPr lang="en-GB" sz="1400" b="1" i="1" dirty="0" smtClean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человек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Томмот соединен железнодорожной веткой с Байкало-Амурской магистралью и Транссибирской магистралью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Автомобильная дорога и линия электропередач проходят в 10 км севернее месторождения.</a:t>
            </a:r>
            <a:endParaRPr lang="en-GB" sz="1400" b="1" i="1" dirty="0">
              <a:solidFill>
                <a:srgbClr val="00357F"/>
              </a:solidFill>
              <a:latin typeface="Arial" pitchFamily="34" charset="0"/>
              <a:cs typeface="Arial" pitchFamily="34" charset="0"/>
            </a:endParaRPr>
          </a:p>
          <a:p>
            <a:pPr marL="361950" indent="-361950">
              <a:buClr>
                <a:srgbClr val="4F81BD"/>
              </a:buClr>
              <a:buSzPct val="120000"/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Из истории разработки месторождения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714375" lvl="1" indent="-173038">
              <a:buClr>
                <a:srgbClr val="4F81BD"/>
              </a:buClr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Открытие месторождения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: 1960</a:t>
            </a:r>
          </a:p>
          <a:p>
            <a:pPr marL="714375" lvl="1" indent="-173038">
              <a:spcAft>
                <a:spcPct val="50000"/>
              </a:spcAft>
              <a:buClr>
                <a:srgbClr val="4F81BD"/>
              </a:buClr>
              <a:buFont typeface="Wingdings" pitchFamily="2" charset="2"/>
              <a:buChar char="§"/>
              <a:defRPr/>
            </a:pPr>
            <a:r>
              <a:rPr lang="ru-RU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Геологоразведочные работы: </a:t>
            </a:r>
            <a:r>
              <a:rPr lang="en-GB" sz="140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1960-1980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880" y="885825"/>
            <a:ext cx="2850424" cy="5634038"/>
          </a:xfrm>
          <a:prstGeom prst="rect">
            <a:avLst/>
          </a:prstGeom>
        </p:spPr>
      </p:pic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2556343" y="3296418"/>
            <a:ext cx="4444529" cy="258754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35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30"/>
          <p:cNvGrpSpPr/>
          <p:nvPr/>
        </p:nvGrpSpPr>
        <p:grpSpPr>
          <a:xfrm>
            <a:off x="0" y="3286125"/>
            <a:ext cx="8035774" cy="2616269"/>
            <a:chOff x="71437" y="71414"/>
            <a:chExt cx="9001156" cy="3500462"/>
          </a:xfrm>
          <a:noFill/>
        </p:grpSpPr>
        <p:grpSp>
          <p:nvGrpSpPr>
            <p:cNvPr id="7" name="Группа 16"/>
            <p:cNvGrpSpPr/>
            <p:nvPr/>
          </p:nvGrpSpPr>
          <p:grpSpPr>
            <a:xfrm>
              <a:off x="71437" y="71414"/>
              <a:ext cx="9001156" cy="3500462"/>
              <a:chOff x="1714479" y="83116"/>
              <a:chExt cx="5929354" cy="3498760"/>
            </a:xfrm>
            <a:grpFill/>
          </p:grpSpPr>
          <p:pic>
            <p:nvPicPr>
              <p:cNvPr id="13" name="Picture 5" descr="D:\Южное\фото\обзорка геологич.jp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714479" y="83116"/>
                <a:ext cx="5929354" cy="3498760"/>
              </a:xfrm>
              <a:prstGeom prst="rect">
                <a:avLst/>
              </a:prstGeom>
              <a:grpFill/>
              <a:ln w="88900">
                <a:noFill/>
              </a:ln>
            </p:spPr>
          </p:pic>
          <p:sp>
            <p:nvSpPr>
              <p:cNvPr id="14" name="Полилиния 13"/>
              <p:cNvSpPr/>
              <p:nvPr/>
            </p:nvSpPr>
            <p:spPr>
              <a:xfrm>
                <a:off x="1774207" y="583953"/>
                <a:ext cx="4444848" cy="1060603"/>
              </a:xfrm>
              <a:custGeom>
                <a:avLst/>
                <a:gdLst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409433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337971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49922"/>
                  <a:gd name="connsiteY0" fmla="*/ 784746 h 1064525"/>
                  <a:gd name="connsiteX1" fmla="*/ 2013045 w 5349922"/>
                  <a:gd name="connsiteY1" fmla="*/ 259307 h 1064525"/>
                  <a:gd name="connsiteX2" fmla="*/ 4537881 w 5349922"/>
                  <a:gd name="connsiteY2" fmla="*/ 0 h 1064525"/>
                  <a:gd name="connsiteX3" fmla="*/ 5349922 w 5349922"/>
                  <a:gd name="connsiteY3" fmla="*/ 27295 h 1064525"/>
                  <a:gd name="connsiteX4" fmla="*/ 5315803 w 5349922"/>
                  <a:gd name="connsiteY4" fmla="*/ 337971 h 1064525"/>
                  <a:gd name="connsiteX5" fmla="*/ 4394579 w 5349922"/>
                  <a:gd name="connsiteY5" fmla="*/ 354842 h 1064525"/>
                  <a:gd name="connsiteX6" fmla="*/ 2060812 w 5349922"/>
                  <a:gd name="connsiteY6" fmla="*/ 573206 h 1064525"/>
                  <a:gd name="connsiteX7" fmla="*/ 300251 w 5349922"/>
                  <a:gd name="connsiteY7" fmla="*/ 1003110 h 1064525"/>
                  <a:gd name="connsiteX8" fmla="*/ 75063 w 5349922"/>
                  <a:gd name="connsiteY8" fmla="*/ 1064525 h 1064525"/>
                  <a:gd name="connsiteX9" fmla="*/ 0 w 5349922"/>
                  <a:gd name="connsiteY9" fmla="*/ 784746 h 1064525"/>
                  <a:gd name="connsiteX0" fmla="*/ 0 w 5315803"/>
                  <a:gd name="connsiteY0" fmla="*/ 784746 h 1064525"/>
                  <a:gd name="connsiteX1" fmla="*/ 2013045 w 5315803"/>
                  <a:gd name="connsiteY1" fmla="*/ 259307 h 1064525"/>
                  <a:gd name="connsiteX2" fmla="*/ 4537881 w 5315803"/>
                  <a:gd name="connsiteY2" fmla="*/ 0 h 1064525"/>
                  <a:gd name="connsiteX3" fmla="*/ 5207014 w 5315803"/>
                  <a:gd name="connsiteY3" fmla="*/ 27295 h 1064525"/>
                  <a:gd name="connsiteX4" fmla="*/ 5315803 w 5315803"/>
                  <a:gd name="connsiteY4" fmla="*/ 337971 h 1064525"/>
                  <a:gd name="connsiteX5" fmla="*/ 4394579 w 5315803"/>
                  <a:gd name="connsiteY5" fmla="*/ 354842 h 1064525"/>
                  <a:gd name="connsiteX6" fmla="*/ 2060812 w 5315803"/>
                  <a:gd name="connsiteY6" fmla="*/ 573206 h 1064525"/>
                  <a:gd name="connsiteX7" fmla="*/ 300251 w 5315803"/>
                  <a:gd name="connsiteY7" fmla="*/ 1003110 h 1064525"/>
                  <a:gd name="connsiteX8" fmla="*/ 75063 w 5315803"/>
                  <a:gd name="connsiteY8" fmla="*/ 1064525 h 1064525"/>
                  <a:gd name="connsiteX9" fmla="*/ 0 w 5315803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5172502 w 5207014"/>
                  <a:gd name="connsiteY5" fmla="*/ 354842 h 1064525"/>
                  <a:gd name="connsiteX6" fmla="*/ 4394579 w 5207014"/>
                  <a:gd name="connsiteY6" fmla="*/ 354842 h 1064525"/>
                  <a:gd name="connsiteX7" fmla="*/ 2060812 w 5207014"/>
                  <a:gd name="connsiteY7" fmla="*/ 573206 h 1064525"/>
                  <a:gd name="connsiteX8" fmla="*/ 300251 w 5207014"/>
                  <a:gd name="connsiteY8" fmla="*/ 1003110 h 1064525"/>
                  <a:gd name="connsiteX9" fmla="*/ 75063 w 5207014"/>
                  <a:gd name="connsiteY9" fmla="*/ 1064525 h 1064525"/>
                  <a:gd name="connsiteX10" fmla="*/ 0 w 5207014"/>
                  <a:gd name="connsiteY10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5172895 w 5207014"/>
                  <a:gd name="connsiteY4" fmla="*/ 337971 h 1064525"/>
                  <a:gd name="connsiteX5" fmla="*/ 4394579 w 5207014"/>
                  <a:gd name="connsiteY5" fmla="*/ 354842 h 1064525"/>
                  <a:gd name="connsiteX6" fmla="*/ 2060812 w 5207014"/>
                  <a:gd name="connsiteY6" fmla="*/ 573206 h 1064525"/>
                  <a:gd name="connsiteX7" fmla="*/ 300251 w 5207014"/>
                  <a:gd name="connsiteY7" fmla="*/ 1003110 h 1064525"/>
                  <a:gd name="connsiteX8" fmla="*/ 75063 w 5207014"/>
                  <a:gd name="connsiteY8" fmla="*/ 1064525 h 1064525"/>
                  <a:gd name="connsiteX9" fmla="*/ 0 w 5207014"/>
                  <a:gd name="connsiteY9" fmla="*/ 784746 h 1064525"/>
                  <a:gd name="connsiteX0" fmla="*/ 0 w 5207014"/>
                  <a:gd name="connsiteY0" fmla="*/ 784746 h 1064525"/>
                  <a:gd name="connsiteX1" fmla="*/ 2013045 w 5207014"/>
                  <a:gd name="connsiteY1" fmla="*/ 259307 h 1064525"/>
                  <a:gd name="connsiteX2" fmla="*/ 4537881 w 5207014"/>
                  <a:gd name="connsiteY2" fmla="*/ 0 h 1064525"/>
                  <a:gd name="connsiteX3" fmla="*/ 5207014 w 5207014"/>
                  <a:gd name="connsiteY3" fmla="*/ 27295 h 1064525"/>
                  <a:gd name="connsiteX4" fmla="*/ 4394579 w 5207014"/>
                  <a:gd name="connsiteY4" fmla="*/ 354842 h 1064525"/>
                  <a:gd name="connsiteX5" fmla="*/ 2060812 w 5207014"/>
                  <a:gd name="connsiteY5" fmla="*/ 573206 h 1064525"/>
                  <a:gd name="connsiteX6" fmla="*/ 300251 w 5207014"/>
                  <a:gd name="connsiteY6" fmla="*/ 1003110 h 1064525"/>
                  <a:gd name="connsiteX7" fmla="*/ 75063 w 5207014"/>
                  <a:gd name="connsiteY7" fmla="*/ 1064525 h 1064525"/>
                  <a:gd name="connsiteX8" fmla="*/ 0 w 5207014"/>
                  <a:gd name="connsiteY8" fmla="*/ 784746 h 1064525"/>
                  <a:gd name="connsiteX0" fmla="*/ 0 w 4537881"/>
                  <a:gd name="connsiteY0" fmla="*/ 784746 h 1064525"/>
                  <a:gd name="connsiteX1" fmla="*/ 2013045 w 4537881"/>
                  <a:gd name="connsiteY1" fmla="*/ 259307 h 1064525"/>
                  <a:gd name="connsiteX2" fmla="*/ 4537881 w 4537881"/>
                  <a:gd name="connsiteY2" fmla="*/ 0 h 1064525"/>
                  <a:gd name="connsiteX3" fmla="*/ 4394579 w 4537881"/>
                  <a:gd name="connsiteY3" fmla="*/ 354842 h 1064525"/>
                  <a:gd name="connsiteX4" fmla="*/ 2060812 w 4537881"/>
                  <a:gd name="connsiteY4" fmla="*/ 573206 h 1064525"/>
                  <a:gd name="connsiteX5" fmla="*/ 300251 w 4537881"/>
                  <a:gd name="connsiteY5" fmla="*/ 1003110 h 1064525"/>
                  <a:gd name="connsiteX6" fmla="*/ 75063 w 4537881"/>
                  <a:gd name="connsiteY6" fmla="*/ 1064525 h 1064525"/>
                  <a:gd name="connsiteX7" fmla="*/ 0 w 4537881"/>
                  <a:gd name="connsiteY7" fmla="*/ 784746 h 1064525"/>
                  <a:gd name="connsiteX0" fmla="*/ 0 w 4537881"/>
                  <a:gd name="connsiteY0" fmla="*/ 784746 h 1064525"/>
                  <a:gd name="connsiteX1" fmla="*/ 2013045 w 4537881"/>
                  <a:gd name="connsiteY1" fmla="*/ 259307 h 1064525"/>
                  <a:gd name="connsiteX2" fmla="*/ 4537881 w 4537881"/>
                  <a:gd name="connsiteY2" fmla="*/ 0 h 1064525"/>
                  <a:gd name="connsiteX3" fmla="*/ 4439752 w 4537881"/>
                  <a:gd name="connsiteY3" fmla="*/ 3922 h 1064525"/>
                  <a:gd name="connsiteX4" fmla="*/ 4394579 w 4537881"/>
                  <a:gd name="connsiteY4" fmla="*/ 354842 h 1064525"/>
                  <a:gd name="connsiteX5" fmla="*/ 2060812 w 4537881"/>
                  <a:gd name="connsiteY5" fmla="*/ 573206 h 1064525"/>
                  <a:gd name="connsiteX6" fmla="*/ 300251 w 4537881"/>
                  <a:gd name="connsiteY6" fmla="*/ 1003110 h 1064525"/>
                  <a:gd name="connsiteX7" fmla="*/ 75063 w 4537881"/>
                  <a:gd name="connsiteY7" fmla="*/ 1064525 h 1064525"/>
                  <a:gd name="connsiteX8" fmla="*/ 0 w 4537881"/>
                  <a:gd name="connsiteY8" fmla="*/ 784746 h 1064525"/>
                  <a:gd name="connsiteX0" fmla="*/ 0 w 4439752"/>
                  <a:gd name="connsiteY0" fmla="*/ 780824 h 1060603"/>
                  <a:gd name="connsiteX1" fmla="*/ 2013045 w 4439752"/>
                  <a:gd name="connsiteY1" fmla="*/ 255385 h 1060603"/>
                  <a:gd name="connsiteX2" fmla="*/ 4439752 w 4439752"/>
                  <a:gd name="connsiteY2" fmla="*/ 0 h 1060603"/>
                  <a:gd name="connsiteX3" fmla="*/ 4394579 w 4439752"/>
                  <a:gd name="connsiteY3" fmla="*/ 350920 h 1060603"/>
                  <a:gd name="connsiteX4" fmla="*/ 2060812 w 4439752"/>
                  <a:gd name="connsiteY4" fmla="*/ 569284 h 1060603"/>
                  <a:gd name="connsiteX5" fmla="*/ 300251 w 4439752"/>
                  <a:gd name="connsiteY5" fmla="*/ 999188 h 1060603"/>
                  <a:gd name="connsiteX6" fmla="*/ 75063 w 4439752"/>
                  <a:gd name="connsiteY6" fmla="*/ 1060603 h 1060603"/>
                  <a:gd name="connsiteX7" fmla="*/ 0 w 4439752"/>
                  <a:gd name="connsiteY7" fmla="*/ 780824 h 1060603"/>
                  <a:gd name="connsiteX0" fmla="*/ 0 w 4439752"/>
                  <a:gd name="connsiteY0" fmla="*/ 780824 h 1060603"/>
                  <a:gd name="connsiteX1" fmla="*/ 2013045 w 4439752"/>
                  <a:gd name="connsiteY1" fmla="*/ 255385 h 1060603"/>
                  <a:gd name="connsiteX2" fmla="*/ 4439752 w 4439752"/>
                  <a:gd name="connsiteY2" fmla="*/ 0 h 1060603"/>
                  <a:gd name="connsiteX3" fmla="*/ 4394579 w 4439752"/>
                  <a:gd name="connsiteY3" fmla="*/ 350920 h 1060603"/>
                  <a:gd name="connsiteX4" fmla="*/ 2060812 w 4439752"/>
                  <a:gd name="connsiteY4" fmla="*/ 569284 h 1060603"/>
                  <a:gd name="connsiteX5" fmla="*/ 300251 w 4439752"/>
                  <a:gd name="connsiteY5" fmla="*/ 999188 h 1060603"/>
                  <a:gd name="connsiteX6" fmla="*/ 75063 w 4439752"/>
                  <a:gd name="connsiteY6" fmla="*/ 1060603 h 1060603"/>
                  <a:gd name="connsiteX7" fmla="*/ 0 w 4439752"/>
                  <a:gd name="connsiteY7" fmla="*/ 780824 h 1060603"/>
                  <a:gd name="connsiteX0" fmla="*/ 0 w 4444847"/>
                  <a:gd name="connsiteY0" fmla="*/ 780824 h 1060603"/>
                  <a:gd name="connsiteX1" fmla="*/ 2013045 w 4444847"/>
                  <a:gd name="connsiteY1" fmla="*/ 255385 h 1060603"/>
                  <a:gd name="connsiteX2" fmla="*/ 4439752 w 4444847"/>
                  <a:gd name="connsiteY2" fmla="*/ 0 h 1060603"/>
                  <a:gd name="connsiteX3" fmla="*/ 4444847 w 4444847"/>
                  <a:gd name="connsiteY3" fmla="*/ 7947 h 1060603"/>
                  <a:gd name="connsiteX4" fmla="*/ 4394579 w 4444847"/>
                  <a:gd name="connsiteY4" fmla="*/ 350920 h 1060603"/>
                  <a:gd name="connsiteX5" fmla="*/ 2060812 w 4444847"/>
                  <a:gd name="connsiteY5" fmla="*/ 569284 h 1060603"/>
                  <a:gd name="connsiteX6" fmla="*/ 300251 w 4444847"/>
                  <a:gd name="connsiteY6" fmla="*/ 999188 h 1060603"/>
                  <a:gd name="connsiteX7" fmla="*/ 75063 w 4444847"/>
                  <a:gd name="connsiteY7" fmla="*/ 1060603 h 1060603"/>
                  <a:gd name="connsiteX8" fmla="*/ 0 w 4444847"/>
                  <a:gd name="connsiteY8" fmla="*/ 780824 h 1060603"/>
                  <a:gd name="connsiteX0" fmla="*/ 0 w 4444847"/>
                  <a:gd name="connsiteY0" fmla="*/ 780824 h 1060603"/>
                  <a:gd name="connsiteX1" fmla="*/ 2013045 w 4444847"/>
                  <a:gd name="connsiteY1" fmla="*/ 255385 h 1060603"/>
                  <a:gd name="connsiteX2" fmla="*/ 4439752 w 4444847"/>
                  <a:gd name="connsiteY2" fmla="*/ 0 h 1060603"/>
                  <a:gd name="connsiteX3" fmla="*/ 4444847 w 4444847"/>
                  <a:gd name="connsiteY3" fmla="*/ 7947 h 1060603"/>
                  <a:gd name="connsiteX4" fmla="*/ 4394579 w 4444847"/>
                  <a:gd name="connsiteY4" fmla="*/ 350920 h 1060603"/>
                  <a:gd name="connsiteX5" fmla="*/ 2060812 w 4444847"/>
                  <a:gd name="connsiteY5" fmla="*/ 569284 h 1060603"/>
                  <a:gd name="connsiteX6" fmla="*/ 300251 w 4444847"/>
                  <a:gd name="connsiteY6" fmla="*/ 999188 h 1060603"/>
                  <a:gd name="connsiteX7" fmla="*/ 75063 w 4444847"/>
                  <a:gd name="connsiteY7" fmla="*/ 1060603 h 1060603"/>
                  <a:gd name="connsiteX8" fmla="*/ 0 w 4444847"/>
                  <a:gd name="connsiteY8" fmla="*/ 780824 h 106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44847" h="1060603">
                    <a:moveTo>
                      <a:pt x="0" y="780824"/>
                    </a:moveTo>
                    <a:lnTo>
                      <a:pt x="2013045" y="255385"/>
                    </a:lnTo>
                    <a:lnTo>
                      <a:pt x="4439752" y="0"/>
                    </a:lnTo>
                    <a:cubicBezTo>
                      <a:pt x="4441450" y="2649"/>
                      <a:pt x="4388224" y="6312"/>
                      <a:pt x="4444847" y="7947"/>
                    </a:cubicBezTo>
                    <a:lnTo>
                      <a:pt x="4394579" y="350920"/>
                    </a:lnTo>
                    <a:lnTo>
                      <a:pt x="2060812" y="569284"/>
                    </a:lnTo>
                    <a:lnTo>
                      <a:pt x="300251" y="999188"/>
                    </a:lnTo>
                    <a:lnTo>
                      <a:pt x="75063" y="1060603"/>
                    </a:lnTo>
                    <a:lnTo>
                      <a:pt x="0" y="780824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" name="Прямоугольник 7"/>
            <p:cNvSpPr/>
            <p:nvPr/>
          </p:nvSpPr>
          <p:spPr>
            <a:xfrm>
              <a:off x="231476" y="1699491"/>
              <a:ext cx="1071570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  <a:cs typeface="+mn-cs"/>
                </a:rPr>
                <a:t>Элькон</a:t>
              </a:r>
              <a:endPara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latin typeface="Arial Narrow" pitchFamily="34" charset="0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368213" y="1417746"/>
              <a:ext cx="1541254" cy="864765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Эльконское</a:t>
              </a: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плато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838891" y="1148479"/>
              <a:ext cx="1000132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 err="1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Курунг</a:t>
              </a:r>
              <a:endParaRPr lang="ru-RU" b="1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latin typeface="Arial Narrow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961767" y="1058724"/>
              <a:ext cx="1857387" cy="494151"/>
            </a:xfrm>
            <a:prstGeom prst="rect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Непроходимое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792511" y="879212"/>
              <a:ext cx="1285884" cy="494151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ln w="12700">
                    <a:solidFill>
                      <a:srgbClr val="1F497D">
                        <a:satMod val="155000"/>
                      </a:srgbClr>
                    </a:solidFill>
                    <a:prstDash val="solid"/>
                  </a:ln>
                  <a:latin typeface="Arial Narrow" pitchFamily="34" charset="0"/>
                </a:rPr>
                <a:t>Дружное</a:t>
              </a:r>
            </a:p>
          </p:txBody>
        </p:sp>
      </p:grpSp>
      <p:pic>
        <p:nvPicPr>
          <p:cNvPr id="15" name="Рисунок 5" descr="РЛ 7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728" y="2932722"/>
            <a:ext cx="2493862" cy="328325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42875" y="6243638"/>
            <a:ext cx="8786813" cy="3079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4F81BD">
                    <a:lumMod val="20000"/>
                    <a:lumOff val="80000"/>
                  </a:srgbClr>
                </a:solidFill>
                <a:latin typeface="Arial Narrow" pitchFamily="34" charset="0"/>
                <a:cs typeface="+mn-cs"/>
              </a:rPr>
              <a:t>Зона Южное представляет собой протяженную на 20 км крутопадающую маломощную (первые метры) рудную зону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Геологическая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карта Зоны Южная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756320"/>
            <a:ext cx="9144000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Зона Южная, как ураноносная структура,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образовалась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вдоль крупного Южного разлома архейско-протерозойского заложения, который неоднократно подновлялся в последующие периоды </a:t>
            </a:r>
            <a:r>
              <a:rPr lang="ru-RU" sz="1550" b="1" i="1" dirty="0" err="1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тектоно-магматической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активизации. В плане Зона Южная представляет собой выпуклую дугу общего северо-западного простирания от 290° до 315° (в среднем – 305°),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с падением на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юго-запад под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углами  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55°-80°.</a:t>
            </a:r>
          </a:p>
          <a:p>
            <a:pPr marL="285750" indent="-285750" algn="just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</a:pP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   Геолого-геофизическими методами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зона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прослежена по простиранию на 37 км. В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ее центральной части протяженностью </a:t>
            </a:r>
            <a:r>
              <a:rPr lang="ru-RU" sz="1550" b="1" i="1" dirty="0">
                <a:solidFill>
                  <a:srgbClr val="00357F"/>
                </a:solidFill>
                <a:latin typeface="Arial" pitchFamily="34" charset="0"/>
                <a:cs typeface="Arial" pitchFamily="34" charset="0"/>
              </a:rPr>
              <a:t>20.7 км, по максимальной изученности и рудоносности, выделяются месторождения: Элькон, Эльконское Плато, Курунг, Непроходимое, Дружное. </a:t>
            </a:r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5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519962"/>
              </p:ext>
            </p:extLst>
          </p:nvPr>
        </p:nvGraphicFramePr>
        <p:xfrm>
          <a:off x="74734" y="939620"/>
          <a:ext cx="8964491" cy="5212834"/>
        </p:xfrm>
        <a:graphic>
          <a:graphicData uri="http://schemas.openxmlformats.org/drawingml/2006/table">
            <a:tbl>
              <a:tblPr/>
              <a:tblGrid>
                <a:gridCol w="1296145"/>
                <a:gridCol w="111505"/>
                <a:gridCol w="1976727"/>
                <a:gridCol w="616308"/>
                <a:gridCol w="773001"/>
                <a:gridCol w="708734"/>
                <a:gridCol w="592694"/>
                <a:gridCol w="557876"/>
                <a:gridCol w="590253"/>
                <a:gridCol w="590253"/>
                <a:gridCol w="590253"/>
                <a:gridCol w="560742"/>
              </a:tblGrid>
              <a:tr h="26186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Месторождение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Категория </a:t>
                      </a:r>
                      <a:endParaRPr lang="en-US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геологических  запасов  (ГКЗ), </a:t>
                      </a:r>
                      <a:endParaRPr lang="en-US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ресурсов (</a:t>
                      </a:r>
                      <a:r>
                        <a:rPr lang="en-US" sz="800" b="0" i="0" u="none" strike="noStrike" dirty="0" smtClean="0">
                          <a:latin typeface="Arial"/>
                        </a:rPr>
                        <a:t>JORC)</a:t>
                      </a:r>
                      <a:endParaRPr lang="ru-RU" sz="8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Arial"/>
                        </a:rPr>
                        <a:t>Запасы руды </a:t>
                      </a:r>
                      <a:endParaRPr lang="ru-RU" sz="800" b="0" i="0" u="none" strike="noStrike" dirty="0" smtClean="0">
                        <a:latin typeface="Arial"/>
                      </a:endParaRPr>
                    </a:p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в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блоках, тыс.т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Уран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Золото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Серебро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Молибден</a:t>
                      </a:r>
                      <a:endParaRPr lang="ru-RU" sz="1600" dirty="0"/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13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%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г/т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кг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г/т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сред. </a:t>
                      </a:r>
                    </a:p>
                    <a:p>
                      <a:pPr algn="ctr" fontAlgn="ctr"/>
                      <a:r>
                        <a:rPr lang="ru-RU" sz="800" b="0" i="0" u="none" strike="noStrike" dirty="0" err="1" smtClean="0">
                          <a:latin typeface="Arial"/>
                        </a:rPr>
                        <a:t>сод-е</a:t>
                      </a:r>
                      <a:r>
                        <a:rPr lang="ru-RU" sz="800" b="0" i="0" u="none" strike="noStrike" dirty="0" smtClean="0">
                          <a:latin typeface="Arial"/>
                        </a:rPr>
                        <a:t>, 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%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latin typeface="Arial"/>
                        </a:rPr>
                        <a:t>запасы</a:t>
                      </a:r>
                      <a:r>
                        <a:rPr lang="ru-RU" sz="800" b="0" i="0" u="none" strike="noStrike" dirty="0">
                          <a:latin typeface="Arial"/>
                        </a:rPr>
                        <a:t>, т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latin typeface="Times New Roman"/>
                        </a:rPr>
                        <a:t>Зона Южная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Элькон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)*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11 194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0,196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21 958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0,74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8 318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12,19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136,4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**</a:t>
                      </a:r>
                      <a:endParaRPr lang="en-US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21 084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30 176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0,48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10 024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4,30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90,6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Эльконское </a:t>
                      </a:r>
                      <a:r>
                        <a:rPr lang="ru-RU" sz="900" b="1" i="1" u="none" strike="noStrike" dirty="0">
                          <a:latin typeface="Arial"/>
                        </a:rPr>
                        <a:t>Плато</a:t>
                      </a: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41 666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0,154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64 285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0,79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33 039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11,00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457,1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50 487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0,142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71 492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27 274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7,20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362,5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Курунг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34 584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0,159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54 849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1,00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33 039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13,22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457,1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31 710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44 370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21 154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9,19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291,5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latin typeface="Arial"/>
                        </a:rPr>
                        <a:t>  Непроходимое</a:t>
                      </a:r>
                      <a:endParaRPr lang="ru-RU" sz="900" b="1" i="0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18 079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0,119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21 486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26 </a:t>
                      </a:r>
                      <a:r>
                        <a:rPr lang="ru-RU" sz="900" b="1" i="0" u="none" strike="noStrike" smtClean="0">
                          <a:solidFill>
                            <a:srgbClr val="FF0000"/>
                          </a:solidFill>
                          <a:latin typeface="Arial"/>
                        </a:rPr>
                        <a:t>288</a:t>
                      </a:r>
                      <a:endParaRPr lang="ru-RU" sz="900" b="1" i="0" u="none" strike="noStrike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7,00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127,0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10 404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13 737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0,79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8 186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7,31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76,011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Дружное</a:t>
                      </a:r>
                      <a:endParaRPr lang="ru-RU" sz="900" b="1" i="1" u="none" strike="noStrike" dirty="0">
                        <a:latin typeface="Arial"/>
                      </a:endParaRPr>
                    </a:p>
                    <a:p>
                      <a:pPr algn="l" fontAlgn="ctr"/>
                      <a:r>
                        <a:rPr lang="ru-RU" sz="900" b="1" i="1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71 188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0,134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95 238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0,60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42 833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8,53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607,1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0,076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41 632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80057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47 162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70 055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0,48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22 640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5,36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252,8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13 178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Зона Южная, </a:t>
                      </a:r>
                    </a:p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итого 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по категориям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5 181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8 672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Measured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измеренные)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16 504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0,136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22 516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11 947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8,86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205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38 438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0,142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54  783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0,86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33 052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12,16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467,4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0,052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7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 Indicated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исчисленные)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38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0,128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48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822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0,50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19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 6,08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231,8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0,032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2 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500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133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092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194 361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0,81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107 977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9,90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316,6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0,083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34 583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18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JORC   Inferred (</a:t>
                      </a:r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предполагаемые)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ru-RU" sz="9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106 232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158 496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0,55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58 231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6,54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695,3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900" b="1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10 473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1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Зона Южная, всего  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  <a:p>
                      <a:pPr algn="l" fontAlgn="ctr"/>
                      <a:r>
                        <a:rPr lang="ru-RU" sz="5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108000" algn="l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ГКЗ-1981 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08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176 711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257 816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0,80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141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029</a:t>
                      </a:r>
                      <a:endParaRPr lang="ru-RU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10,10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1 784,0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0,076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41 632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70706">
                <a:tc vMerge="1">
                  <a:txBody>
                    <a:bodyPr/>
                    <a:lstStyle/>
                    <a:p>
                      <a:pPr algn="l" fontAlgn="ctr"/>
                      <a:endParaRPr lang="ru-RU" sz="500" b="0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108000" algn="l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JORC-2010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  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Cut off </a:t>
                      </a:r>
                      <a:r>
                        <a:rPr lang="en-US" sz="700" b="1" i="0" u="none" strike="noStrike" baseline="30000" dirty="0" smtClean="0">
                          <a:solidFill>
                            <a:srgbClr val="003366"/>
                          </a:solidFill>
                          <a:latin typeface="Arial"/>
                        </a:rPr>
                        <a:t>U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– 0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08%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sz="7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108000" algn="l" fontAlgn="ctr"/>
                      <a:endParaRPr lang="en-US" sz="700" b="1" i="1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160 837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0,143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229 834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0,56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89 278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6,67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 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073,4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0,028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3366"/>
                          </a:solidFill>
                          <a:latin typeface="Arial"/>
                        </a:rPr>
                        <a:t>13 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178</a:t>
                      </a:r>
                      <a:endParaRPr lang="ru-RU" sz="900" b="1" i="0" u="none" strike="noStrike" dirty="0">
                        <a:solidFill>
                          <a:srgbClr val="003366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latin typeface="Times New Roman"/>
                        </a:rPr>
                        <a:t>Зона Северная</a:t>
                      </a:r>
                      <a:endParaRPr lang="ru-RU" sz="1100" b="1" i="0" u="none" strike="noStrike" dirty="0">
                        <a:latin typeface="Times New Roman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133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Северное</a:t>
                      </a:r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 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 smtClean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***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indent="72000" algn="l" fontAlgn="ctr"/>
                      <a:endParaRPr lang="en-US" sz="9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39 272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0,149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58 566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0,70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29 220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12,40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485,5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61986">
                <a:tc vMerge="1">
                  <a:txBody>
                    <a:bodyPr/>
                    <a:lstStyle/>
                    <a:p>
                      <a:pPr algn="l" fontAlgn="ctr"/>
                      <a:endParaRPr lang="ru-RU" sz="900" b="1" i="1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Ресурсы </a:t>
                      </a:r>
                      <a:r>
                        <a:rPr lang="en-US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JORC-201</a:t>
                      </a:r>
                      <a:r>
                        <a:rPr lang="ru-RU" sz="9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1 *** (</a:t>
                      </a:r>
                      <a:r>
                        <a:rPr lang="ru-RU" sz="8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исчисленные и предполагаемые</a:t>
                      </a:r>
                      <a:r>
                        <a:rPr lang="ru-RU" sz="6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Cut off </a:t>
                      </a:r>
                      <a:r>
                        <a:rPr lang="en-US" sz="700" b="1" i="0" u="none" strike="noStrike" baseline="30000" dirty="0" smtClean="0">
                          <a:solidFill>
                            <a:srgbClr val="003366"/>
                          </a:solidFill>
                          <a:latin typeface="Arial"/>
                        </a:rPr>
                        <a:t>U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– 0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.</a:t>
                      </a:r>
                      <a:r>
                        <a:rPr lang="en-US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08%</a:t>
                      </a:r>
                      <a:r>
                        <a:rPr lang="ru-RU" sz="700" b="1" i="0" u="none" strike="noStrike" dirty="0" smtClean="0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  <a:endParaRPr lang="en-US" sz="6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720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600" b="1" i="1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55 102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0,173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95 380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smtClean="0">
                          <a:solidFill>
                            <a:schemeClr val="tx2"/>
                          </a:solidFill>
                          <a:latin typeface="Arial"/>
                        </a:rPr>
                        <a:t>0,39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21 721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7,43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409,5</a:t>
                      </a:r>
                      <a:endParaRPr lang="ru-RU" sz="9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900" b="0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1740"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latin typeface="Times New Roman"/>
                        </a:rPr>
                        <a:t>Зона Интересная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3133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ru-RU" sz="900" b="1" i="1" u="none" strike="noStrike" dirty="0" smtClean="0">
                          <a:latin typeface="Arial"/>
                        </a:rPr>
                        <a:t>   Зона </a:t>
                      </a:r>
                      <a:r>
                        <a:rPr lang="ru-RU" sz="900" b="1" i="1" u="none" strike="noStrike" dirty="0">
                          <a:latin typeface="Arial"/>
                        </a:rPr>
                        <a:t>Интересная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72000" algn="l" fontAlgn="ctr"/>
                      <a:r>
                        <a:rPr lang="ru-RU" sz="900" b="1" i="1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  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ГКЗ-1968 </a:t>
                      </a:r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(В+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+C</a:t>
                      </a:r>
                      <a:r>
                        <a:rPr lang="en-US" sz="900" b="1" i="0" u="none" strike="noStrike" baseline="-25000" dirty="0">
                          <a:solidFill>
                            <a:srgbClr val="FF0000"/>
                          </a:solidFill>
                          <a:latin typeface="Arial"/>
                        </a:rPr>
                        <a:t>2</a:t>
                      </a:r>
                      <a:r>
                        <a:rPr lang="en-US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)</a:t>
                      </a:r>
                      <a:r>
                        <a:rPr lang="ru-RU" sz="9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****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795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0,354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2 814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0,40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320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 dirty="0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500" b="1" i="0" u="none" strike="noStrike">
                          <a:latin typeface="Arial"/>
                        </a:rPr>
                        <a:t> </a:t>
                      </a: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6417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 dirty="0" smtClean="0">
                          <a:latin typeface="Arial"/>
                        </a:rPr>
                        <a:t>           Эльконский </a:t>
                      </a:r>
                      <a:r>
                        <a:rPr lang="ru-RU" sz="900" b="1" i="0" u="none" strike="noStrike" dirty="0" err="1" smtClean="0">
                          <a:latin typeface="Arial"/>
                        </a:rPr>
                        <a:t>урановорудный</a:t>
                      </a:r>
                      <a:r>
                        <a:rPr lang="ru-RU" sz="900" b="1" i="0" u="none" strike="noStrike" dirty="0" smtClean="0">
                          <a:latin typeface="Arial"/>
                        </a:rPr>
                        <a:t> район, всего</a:t>
                      </a:r>
                      <a:endParaRPr lang="ru-RU" sz="900" b="1" i="0" u="none" strike="noStrike" dirty="0"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216 778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0,147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319 186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0,78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170 244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10,47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2 269,5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0,076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41 632      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182035"/>
              </p:ext>
            </p:extLst>
          </p:nvPr>
        </p:nvGraphicFramePr>
        <p:xfrm>
          <a:off x="76200" y="6172200"/>
          <a:ext cx="8964491" cy="620166"/>
        </p:xfrm>
        <a:graphic>
          <a:graphicData uri="http://schemas.openxmlformats.org/drawingml/2006/table">
            <a:tbl>
              <a:tblPr/>
              <a:tblGrid>
                <a:gridCol w="8964491"/>
              </a:tblGrid>
              <a:tr h="6201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 * запасы утверждены  ГКЗ  в 1981 году, числятся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;  согласно требованиям ГКЗ необходим пересчет и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переутверждение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запасов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 ресурсы (запасы), оцененные по кодексу JORC в рамках подготовки ТЭО разведочных кондиций, июнь 2010 г.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*** авторская оценка 1986 года, запасы не утверждены, но числятся 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,  *** ресурсы, оцененные  в рамках  создания блочной модели   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 **** запасы утверждены  ГКЗ  в 1968 году, числятся в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Госбалансе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;  согласно требованиям ГКЗ необходим пересчет и </a:t>
                      </a:r>
                      <a:r>
                        <a:rPr lang="ru-RU" sz="800" b="1" i="0" u="none" strike="noStrike" dirty="0" err="1" smtClean="0">
                          <a:solidFill>
                            <a:schemeClr val="tx1"/>
                          </a:solidFill>
                          <a:latin typeface="Arial"/>
                        </a:rPr>
                        <a:t>переутверждение</a:t>
                      </a:r>
                      <a:r>
                        <a:rPr lang="ru-RU" sz="800" b="1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  запасов</a:t>
                      </a:r>
                      <a:endParaRPr lang="ru-RU" sz="800" b="1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4691" marR="4691" marT="46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8626" y="56884"/>
            <a:ext cx="8277224" cy="800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1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Сводная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таблица  геологических запасов  (ГКЗ) и ресурсов (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JORC) </a:t>
            </a:r>
          </a:p>
          <a:p>
            <a:pPr marL="0" lvl="1" algn="ctr" defTabSz="273050">
              <a:spcBef>
                <a:spcPts val="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урана и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попутных компонентов месторождений </a:t>
            </a:r>
            <a:endParaRPr lang="ru-RU" sz="2000" b="1" dirty="0" smtClean="0">
              <a:solidFill>
                <a:srgbClr val="00357F"/>
              </a:solidFill>
              <a:latin typeface="+mn-lt"/>
              <a:cs typeface="Arial" charset="0"/>
            </a:endParaRPr>
          </a:p>
          <a:p>
            <a:pPr marL="0" lvl="1" algn="ctr" defTabSz="273050">
              <a:spcBef>
                <a:spcPts val="0"/>
              </a:spcBef>
            </a:pPr>
            <a:r>
              <a:rPr lang="ru-RU" sz="2000" b="1" dirty="0" err="1" smtClean="0">
                <a:solidFill>
                  <a:srgbClr val="00357F"/>
                </a:solidFill>
                <a:latin typeface="+mn-lt"/>
                <a:cs typeface="Arial" charset="0"/>
              </a:rPr>
              <a:t>Эльконского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 рудного узла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6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01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 rot="5400000">
            <a:off x="7846558" y="3501346"/>
            <a:ext cx="214314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0034" y="2894520"/>
            <a:ext cx="2428892" cy="46754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i="1" dirty="0" smtClean="0">
                <a:solidFill>
                  <a:prstClr val="black"/>
                </a:solidFill>
              </a:rPr>
              <a:t>Средние содержания  химических компонентов, С </a:t>
            </a:r>
            <a:r>
              <a:rPr lang="en-US" sz="1200" b="1" i="1" dirty="0" smtClean="0">
                <a:solidFill>
                  <a:prstClr val="black"/>
                </a:solidFill>
              </a:rPr>
              <a:t>&gt; 1%</a:t>
            </a:r>
            <a:endParaRPr lang="ru-RU" sz="1200" b="1" i="1" dirty="0">
              <a:solidFill>
                <a:prstClr val="black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>
            <a:off x="1518220" y="3519408"/>
            <a:ext cx="250437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641697" y="2894520"/>
            <a:ext cx="257337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Средние содержания  химических компонентов, С </a:t>
            </a:r>
            <a:r>
              <a:rPr lang="en-US" dirty="0"/>
              <a:t>&lt; 1%</a:t>
            </a:r>
            <a:endParaRPr lang="ru-RU" dirty="0"/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12641977"/>
              </p:ext>
            </p:extLst>
          </p:nvPr>
        </p:nvGraphicFramePr>
        <p:xfrm>
          <a:off x="142844" y="3530669"/>
          <a:ext cx="3357586" cy="270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995028849"/>
              </p:ext>
            </p:extLst>
          </p:nvPr>
        </p:nvGraphicFramePr>
        <p:xfrm>
          <a:off x="3571868" y="3530669"/>
          <a:ext cx="3500462" cy="2706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982248590"/>
              </p:ext>
            </p:extLst>
          </p:nvPr>
        </p:nvGraphicFramePr>
        <p:xfrm>
          <a:off x="7072330" y="3530668"/>
          <a:ext cx="1857452" cy="1542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758609" y="2894520"/>
            <a:ext cx="236169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Средние содержания сопутствующих компонентов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5018682" y="3519408"/>
            <a:ext cx="250437" cy="79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949438" y="5173743"/>
            <a:ext cx="2170862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b="1" i="1">
                <a:solidFill>
                  <a:prstClr val="black"/>
                </a:solidFill>
              </a:defRPr>
            </a:lvl1pPr>
          </a:lstStyle>
          <a:p>
            <a:r>
              <a:rPr lang="ru-RU" dirty="0"/>
              <a:t>На месторождении Дружное  в качестве сопутствующего полезного компонента присутствует</a:t>
            </a:r>
          </a:p>
          <a:p>
            <a:r>
              <a:rPr lang="ru-RU" dirty="0"/>
              <a:t> Мо  (</a:t>
            </a:r>
            <a:r>
              <a:rPr lang="en-US" dirty="0"/>
              <a:t>C</a:t>
            </a:r>
            <a:r>
              <a:rPr lang="ru-RU" dirty="0"/>
              <a:t>ср-0.085%)</a:t>
            </a: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685183" y="1133743"/>
            <a:ext cx="3387411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Урановые минералы представлены </a:t>
            </a:r>
          </a:p>
          <a:p>
            <a:pPr algn="just"/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браннеритом,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титаносиликатами</a:t>
            </a:r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и окислами урана с незначительными количеством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коффинита</a:t>
            </a:r>
            <a:r>
              <a:rPr lang="ru-RU" sz="1300" b="1" dirty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и урансодержащего </a:t>
            </a:r>
            <a:r>
              <a:rPr lang="ru-RU" sz="1300" b="1" dirty="0" err="1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лейкоксена</a:t>
            </a:r>
            <a:endParaRPr lang="ru-RU" sz="1300" b="1" dirty="0">
              <a:solidFill>
                <a:srgbClr val="4F81BD">
                  <a:lumMod val="50000"/>
                </a:srgbClr>
              </a:solidFill>
              <a:latin typeface="Calibri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1" y="896022"/>
            <a:ext cx="5860110" cy="189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87313"/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Минеральный состав рудовмещающих 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метасоматитов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КПШ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(микроклин, ортоклаз) — 35-40%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плагиоклазы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(олигоклаз, альбит) — 10-15%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кварц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— 30-35%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карбонаты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ферродоломит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, кальцит) — 6-11%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слюды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(мусковит, серицит) — 3-4%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рудные минералы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(пирит, марказит, урановые минералы) — 2-3% </a:t>
            </a:r>
          </a:p>
          <a:p>
            <a:pPr indent="87313"/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акцессорные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— апатит, циркон, </a:t>
            </a:r>
            <a:r>
              <a:rPr lang="ru-RU" sz="1300" b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анатаз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, рутил, сфен</a:t>
            </a:r>
          </a:p>
          <a:p>
            <a:pPr indent="87313"/>
            <a:r>
              <a:rPr lang="ru-RU" sz="1300" b="1" i="1" dirty="0" err="1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пелитовое</a:t>
            </a:r>
            <a:r>
              <a:rPr lang="ru-RU" sz="1300" b="1" i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 вещество </a:t>
            </a:r>
            <a:r>
              <a:rPr lang="ru-RU" sz="13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– 1-2%</a:t>
            </a:r>
            <a:endParaRPr lang="ru-RU" sz="1300" b="1" dirty="0" smtClean="0">
              <a:solidFill>
                <a:srgbClr val="4F81BD">
                  <a:lumMod val="50000"/>
                </a:srgbClr>
              </a:solidFill>
              <a:latin typeface="Calibri"/>
              <a:cs typeface="Arial" pitchFamily="34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310101" y="6255743"/>
            <a:ext cx="864250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dkEdge">
            <a:bevelT/>
            <a:bevelB/>
          </a:sp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28600" algn="just"/>
            <a:r>
              <a:rPr lang="ru-RU" sz="1400" b="1" dirty="0" smtClean="0">
                <a:solidFill>
                  <a:srgbClr val="4F81BD">
                    <a:lumMod val="50000"/>
                  </a:srgbClr>
                </a:solidFill>
                <a:latin typeface="Calibri"/>
                <a:ea typeface="Times New Roman" pitchFamily="18" charset="0"/>
                <a:cs typeface="Times New Roman" pitchFamily="18" charset="0"/>
              </a:rPr>
              <a:t>Комплексные золотоурановые руды  месторождений Зоны Южная относятся к одному технологическому типу – трудно вскрываемых руд алюмосиликатного состава</a:t>
            </a:r>
            <a:endParaRPr lang="ru-RU" sz="1400" b="1" dirty="0" smtClean="0">
              <a:solidFill>
                <a:srgbClr val="4F81BD">
                  <a:lumMod val="50000"/>
                </a:srgbClr>
              </a:solidFill>
              <a:latin typeface="Calibri"/>
              <a:cs typeface="Arial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Вещественный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состав, технологические свойства </a:t>
            </a: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руд</a:t>
            </a:r>
            <a:endParaRPr lang="ru-RU" sz="2000" b="1" dirty="0">
              <a:solidFill>
                <a:srgbClr val="00357F"/>
              </a:solidFill>
              <a:latin typeface="+mn-lt"/>
              <a:cs typeface="Arial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7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1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965" y="1282985"/>
            <a:ext cx="3960440" cy="586166"/>
          </a:xfrm>
          <a:prstGeom prst="rect">
            <a:avLst/>
          </a:prstGeom>
        </p:spPr>
      </p:pic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941" y="2745633"/>
            <a:ext cx="4176464" cy="964346"/>
          </a:xfrm>
          <a:prstGeom prst="rect">
            <a:avLst/>
          </a:prstGeom>
        </p:spPr>
      </p:pic>
      <p:pic>
        <p:nvPicPr>
          <p:cNvPr id="7" name="Рисунок 6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4957" y="4171990"/>
            <a:ext cx="3960440" cy="1337291"/>
          </a:xfrm>
          <a:prstGeom prst="rect">
            <a:avLst/>
          </a:prstGeom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155171" y="885768"/>
            <a:ext cx="4988829" cy="126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Продуктивная зона Южного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разлома представляет уплощенный линейный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рудный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штокверк, внешний контур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которого, в целом, соответствует геологическим границам распространения </a:t>
            </a:r>
            <a:r>
              <a:rPr lang="ru-RU" sz="1200" b="1" dirty="0" err="1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пирит-карбонат-калишпатовых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err="1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метасоматитов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. Мощность зоны - 10-30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м, </a:t>
            </a:r>
            <a:r>
              <a:rPr lang="ru-RU" sz="1200" b="1" dirty="0" smtClean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протяженность - 21 </a:t>
            </a:r>
            <a:r>
              <a:rPr lang="ru-RU" sz="1200" b="1" dirty="0">
                <a:solidFill>
                  <a:srgbClr val="4F81BD">
                    <a:lumMod val="50000"/>
                  </a:srgbClr>
                </a:solidFill>
                <a:latin typeface="Arial Narrow" pitchFamily="34" charset="0"/>
                <a:cs typeface="+mn-cs"/>
              </a:rPr>
              <a:t>км. Вертикальный размах оруденения превышает 2 км. 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813029" y="908720"/>
            <a:ext cx="280831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Продуктивная зона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101808" y="2390880"/>
            <a:ext cx="223075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Рудные залежи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813029" y="3819901"/>
            <a:ext cx="2808312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ctr" eaLnBrk="0" hangingPunct="0">
              <a:spcBef>
                <a:spcPts val="0"/>
              </a:spcBef>
              <a:spcAft>
                <a:spcPts val="300"/>
              </a:spcAft>
              <a:defRPr/>
            </a:pPr>
            <a:r>
              <a:rPr lang="ru-RU" sz="1500" b="1" dirty="0" smtClean="0">
                <a:solidFill>
                  <a:srgbClr val="00569B"/>
                </a:solidFill>
                <a:latin typeface="Arial Narrow" pitchFamily="34" charset="0"/>
                <a:cs typeface="+mn-cs"/>
              </a:rPr>
              <a:t>Рудные тела</a:t>
            </a:r>
            <a:endParaRPr lang="ru-RU" sz="1500" dirty="0" smtClean="0">
              <a:solidFill>
                <a:srgbClr val="605D5C"/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226726" y="2376762"/>
            <a:ext cx="4917274" cy="100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2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 sz="1200" b="1">
                <a:solidFill>
                  <a:srgbClr val="4F81BD">
                    <a:lumMod val="50000"/>
                  </a:srgbClr>
                </a:solidFill>
                <a:latin typeface="Arial Narrow" pitchFamily="34" charset="0"/>
              </a:defRPr>
            </a:lvl2pPr>
          </a:lstStyle>
          <a:p>
            <a:pPr lvl="1"/>
            <a:r>
              <a:rPr lang="ru-RU" dirty="0" smtClean="0"/>
              <a:t>Рудные залежам отвечают </a:t>
            </a:r>
            <a:r>
              <a:rPr lang="ru-RU" dirty="0"/>
              <a:t>системы тектонических швов, контролирующих рудные тела. </a:t>
            </a:r>
            <a:r>
              <a:rPr lang="ru-RU" dirty="0" smtClean="0"/>
              <a:t>Мощность рудных залежей – первые метры, протяженность достигает </a:t>
            </a:r>
            <a:r>
              <a:rPr lang="ru-RU" dirty="0"/>
              <a:t>несколько километров, </a:t>
            </a:r>
            <a:r>
              <a:rPr lang="ru-RU" dirty="0" smtClean="0"/>
              <a:t> вертикальный размах – сотни </a:t>
            </a:r>
            <a:r>
              <a:rPr lang="ru-RU" dirty="0"/>
              <a:t>метров.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206241" y="3487149"/>
            <a:ext cx="4937760" cy="1752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2pPr marL="171450" lvl="1" indent="-171450" algn="just" eaLnBrk="0" hangingPunc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 sz="1200" b="1">
                <a:solidFill>
                  <a:srgbClr val="4F81BD">
                    <a:lumMod val="50000"/>
                  </a:srgbClr>
                </a:solidFill>
                <a:latin typeface="Arial Narrow" pitchFamily="34" charset="0"/>
              </a:defRPr>
            </a:lvl2pPr>
          </a:lstStyle>
          <a:p>
            <a:pPr lvl="1"/>
            <a:r>
              <a:rPr lang="ru-RU" dirty="0"/>
              <a:t>Рудные тела </a:t>
            </a:r>
            <a:r>
              <a:rPr lang="ru-RU" dirty="0" smtClean="0"/>
              <a:t>- это </a:t>
            </a:r>
            <a:r>
              <a:rPr lang="ru-RU" dirty="0"/>
              <a:t>обособленные </a:t>
            </a:r>
            <a:r>
              <a:rPr lang="ru-RU" dirty="0" smtClean="0"/>
              <a:t>скопления </a:t>
            </a:r>
            <a:r>
              <a:rPr lang="ru-RU" dirty="0"/>
              <a:t>урановых руд, </a:t>
            </a:r>
            <a:r>
              <a:rPr lang="ru-RU" dirty="0" smtClean="0"/>
              <a:t>приуроченные </a:t>
            </a:r>
            <a:r>
              <a:rPr lang="ru-RU" dirty="0"/>
              <a:t>к отдельным тектоническим швам или </a:t>
            </a:r>
            <a:r>
              <a:rPr lang="ru-RU" dirty="0" smtClean="0"/>
              <a:t>сближенным </a:t>
            </a:r>
            <a:r>
              <a:rPr lang="ru-RU" dirty="0"/>
              <a:t>трещин и оконтуренные </a:t>
            </a:r>
            <a:r>
              <a:rPr lang="ru-RU" dirty="0" smtClean="0"/>
              <a:t> по данным опробования. Протяженность </a:t>
            </a:r>
            <a:r>
              <a:rPr lang="ru-RU" dirty="0"/>
              <a:t>рудных тел </a:t>
            </a:r>
            <a:r>
              <a:rPr lang="ru-RU" dirty="0" smtClean="0"/>
              <a:t>изменяется </a:t>
            </a:r>
            <a:r>
              <a:rPr lang="ru-RU" dirty="0"/>
              <a:t>от 20-30 до 650-700 м при мощности  от десятков сантиметров до 2-5 метров. </a:t>
            </a:r>
            <a:r>
              <a:rPr lang="ru-RU" dirty="0" smtClean="0"/>
              <a:t>Вертикальный размах </a:t>
            </a:r>
            <a:r>
              <a:rPr lang="ru-RU" dirty="0"/>
              <a:t>составляет 200-350 м. Максимальные размеры рудных </a:t>
            </a:r>
            <a:r>
              <a:rPr lang="ru-RU" dirty="0" smtClean="0"/>
              <a:t> тел по </a:t>
            </a:r>
            <a:r>
              <a:rPr lang="ru-RU" dirty="0"/>
              <a:t>склонению - до 800-1000 м. </a:t>
            </a:r>
            <a:endParaRPr lang="ru-RU" dirty="0" smtClean="0"/>
          </a:p>
          <a:p>
            <a:pPr lvl="1">
              <a:buNone/>
            </a:pPr>
            <a:r>
              <a:rPr lang="ru-RU" dirty="0" smtClean="0"/>
              <a:t>     Рудные </a:t>
            </a:r>
            <a:r>
              <a:rPr lang="ru-RU" dirty="0"/>
              <a:t>тела могут быть выделены только на горизонтах горных выработок и в восстающих, т.е. по весьма плотной сети наблюдений. 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4589" y="5881166"/>
            <a:ext cx="9139411" cy="80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lvl="1" algn="just" eaLnBrk="0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В целом, продуктивная (рудная) зона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Южная представляет собой уплощенный линейный  штокверк и по своему строению относится ко 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II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-</a:t>
            </a:r>
            <a:r>
              <a:rPr lang="ru-RU" sz="1200" b="1" dirty="0" err="1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й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группе сложности.  В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нутреннее распределение урана внутри зоны </a:t>
            </a:r>
            <a:r>
              <a:rPr lang="ru-RU" sz="1200" b="1" dirty="0" err="1" smtClean="0">
                <a:solidFill>
                  <a:srgbClr val="00357F"/>
                </a:solidFill>
                <a:latin typeface="Arial Narrow" pitchFamily="34" charset="0"/>
              </a:rPr>
              <a:t>соотвествует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 </a:t>
            </a:r>
            <a:r>
              <a:rPr lang="en-US" sz="1200" b="1" dirty="0" smtClean="0">
                <a:solidFill>
                  <a:srgbClr val="00357F"/>
                </a:solidFill>
                <a:latin typeface="Arial Narrow" pitchFamily="34" charset="0"/>
              </a:rPr>
              <a:t>III-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</a:rPr>
              <a:t>ей, реже IV-ой  группам сложности.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 Поэтому построение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каркасных моделей в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формате 3D,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при 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достигнутой сети разведочных работ (опробования), оказалось </a:t>
            </a:r>
            <a:r>
              <a:rPr lang="ru-RU" sz="1200" b="1" dirty="0">
                <a:solidFill>
                  <a:srgbClr val="00357F"/>
                </a:solidFill>
                <a:latin typeface="Arial Narrow" pitchFamily="34" charset="0"/>
                <a:cs typeface="+mn-cs"/>
              </a:rPr>
              <a:t>возможным только по бортовому содержанию урана 0.01</a:t>
            </a:r>
            <a:r>
              <a:rPr lang="ru-RU" sz="1200" b="1" dirty="0" smtClean="0">
                <a:solidFill>
                  <a:srgbClr val="00357F"/>
                </a:solidFill>
                <a:latin typeface="Arial Narrow" pitchFamily="34" charset="0"/>
                <a:cs typeface="+mn-cs"/>
              </a:rPr>
              <a:t>%.  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873125" y="133003"/>
            <a:ext cx="7251699" cy="49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49263" lvl="1" indent="-269875" algn="ctr" defTabSz="273050">
              <a:spcBef>
                <a:spcPts val="1200"/>
              </a:spcBef>
            </a:pPr>
            <a:r>
              <a:rPr lang="ru-RU" sz="2000" b="1" dirty="0" smtClean="0">
                <a:solidFill>
                  <a:srgbClr val="00357F"/>
                </a:solidFill>
                <a:latin typeface="+mn-lt"/>
                <a:cs typeface="Arial" charset="0"/>
              </a:rPr>
              <a:t>Построение </a:t>
            </a: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геолого-математической модели</a:t>
            </a:r>
            <a:b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</a:br>
            <a:r>
              <a:rPr lang="ru-RU" sz="2000" b="1" dirty="0">
                <a:solidFill>
                  <a:srgbClr val="00357F"/>
                </a:solidFill>
                <a:latin typeface="+mn-lt"/>
                <a:cs typeface="Arial" charset="0"/>
              </a:rPr>
              <a:t>Особенности геологии месторождений Зоны Южная</a:t>
            </a: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50890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8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0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Прямая соединительная линия 143"/>
          <p:cNvCxnSpPr>
            <a:stCxn id="214" idx="0"/>
            <a:endCxn id="80" idx="2"/>
          </p:cNvCxnSpPr>
          <p:nvPr/>
        </p:nvCxnSpPr>
        <p:spPr>
          <a:xfrm flipV="1">
            <a:off x="2940302" y="2501746"/>
            <a:ext cx="1295216" cy="1982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>
            <a:stCxn id="87" idx="0"/>
            <a:endCxn id="79" idx="2"/>
          </p:cNvCxnSpPr>
          <p:nvPr/>
        </p:nvCxnSpPr>
        <p:spPr>
          <a:xfrm flipV="1">
            <a:off x="1523816" y="2501746"/>
            <a:ext cx="779463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stCxn id="85" idx="0"/>
            <a:endCxn id="82" idx="2"/>
          </p:cNvCxnSpPr>
          <p:nvPr/>
        </p:nvCxnSpPr>
        <p:spPr>
          <a:xfrm flipV="1">
            <a:off x="303523" y="2501746"/>
            <a:ext cx="198478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>
            <a:stCxn id="86" idx="0"/>
            <a:endCxn id="78" idx="2"/>
          </p:cNvCxnSpPr>
          <p:nvPr/>
        </p:nvCxnSpPr>
        <p:spPr>
          <a:xfrm flipV="1">
            <a:off x="837656" y="2501746"/>
            <a:ext cx="520002" cy="2383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>
            <a:stCxn id="89" idx="0"/>
            <a:endCxn id="199" idx="2"/>
          </p:cNvCxnSpPr>
          <p:nvPr/>
        </p:nvCxnSpPr>
        <p:spPr>
          <a:xfrm flipV="1">
            <a:off x="4638815" y="2494844"/>
            <a:ext cx="1398513" cy="22382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>
            <a:stCxn id="90" idx="0"/>
            <a:endCxn id="83" idx="2"/>
          </p:cNvCxnSpPr>
          <p:nvPr/>
        </p:nvCxnSpPr>
        <p:spPr>
          <a:xfrm flipV="1">
            <a:off x="8094926" y="2501745"/>
            <a:ext cx="3154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>
            <a:endCxn id="84" idx="2"/>
          </p:cNvCxnSpPr>
          <p:nvPr/>
        </p:nvCxnSpPr>
        <p:spPr>
          <a:xfrm rot="16200000" flipV="1">
            <a:off x="8725739" y="2635091"/>
            <a:ext cx="354074" cy="8738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>
            <a:stCxn id="117" idx="0"/>
            <a:endCxn id="121" idx="2"/>
          </p:cNvCxnSpPr>
          <p:nvPr/>
        </p:nvCxnSpPr>
        <p:spPr>
          <a:xfrm flipV="1">
            <a:off x="1977812" y="2501746"/>
            <a:ext cx="1334521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2" name="Прямая соединительная линия 231"/>
          <p:cNvCxnSpPr>
            <a:stCxn id="231" idx="0"/>
            <a:endCxn id="81" idx="2"/>
          </p:cNvCxnSpPr>
          <p:nvPr/>
        </p:nvCxnSpPr>
        <p:spPr>
          <a:xfrm flipV="1">
            <a:off x="6461348" y="2501746"/>
            <a:ext cx="371677" cy="22009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8" name="Прямая соединительная линия 217"/>
          <p:cNvCxnSpPr>
            <a:stCxn id="216" idx="0"/>
            <a:endCxn id="204" idx="2"/>
          </p:cNvCxnSpPr>
          <p:nvPr/>
        </p:nvCxnSpPr>
        <p:spPr>
          <a:xfrm flipV="1">
            <a:off x="3783202" y="2501746"/>
            <a:ext cx="1390279" cy="21095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69889"/>
            <a:ext cx="8229600" cy="27699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b="1">
                <a:solidFill>
                  <a:srgbClr val="00357B"/>
                </a:solidFill>
                <a:latin typeface="+mn-lt"/>
                <a:ea typeface="+mn-ea"/>
                <a:cs typeface="+mn-cs"/>
              </a:rPr>
              <a:t>Укрупненный план реализации проекта</a:t>
            </a:r>
            <a:endParaRPr lang="ru-RU" sz="2000" b="1" dirty="0">
              <a:solidFill>
                <a:srgbClr val="00357B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" y="3402812"/>
            <a:ext cx="9143999" cy="34551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0035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 sz="800" dirty="0"/>
          </a:p>
        </p:txBody>
      </p:sp>
      <p:sp>
        <p:nvSpPr>
          <p:cNvPr id="41" name="Пятиугольник 40"/>
          <p:cNvSpPr/>
          <p:nvPr/>
        </p:nvSpPr>
        <p:spPr>
          <a:xfrm>
            <a:off x="4891538" y="5698762"/>
            <a:ext cx="1303494" cy="400348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Строительство</a:t>
            </a:r>
          </a:p>
        </p:txBody>
      </p:sp>
      <p:sp>
        <p:nvSpPr>
          <p:cNvPr id="42" name="Пятиугольник 41"/>
          <p:cNvSpPr/>
          <p:nvPr/>
        </p:nvSpPr>
        <p:spPr>
          <a:xfrm>
            <a:off x="7057702" y="6300063"/>
            <a:ext cx="1111232" cy="256032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 smtClean="0"/>
              <a:t>Производство </a:t>
            </a:r>
            <a:r>
              <a:rPr lang="en-US" sz="1000" dirty="0" smtClean="0"/>
              <a:t>U</a:t>
            </a:r>
            <a:endParaRPr lang="ru-RU" sz="1000" dirty="0"/>
          </a:p>
        </p:txBody>
      </p:sp>
      <p:sp>
        <p:nvSpPr>
          <p:cNvPr id="43" name="Пятиугольник 42"/>
          <p:cNvSpPr/>
          <p:nvPr/>
        </p:nvSpPr>
        <p:spPr>
          <a:xfrm>
            <a:off x="8177210" y="5668149"/>
            <a:ext cx="969962" cy="40039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900" dirty="0"/>
              <a:t>Рекультивация</a:t>
            </a:r>
          </a:p>
        </p:txBody>
      </p:sp>
      <p:cxnSp>
        <p:nvCxnSpPr>
          <p:cNvPr id="52" name="Прямая со стрелкой 51"/>
          <p:cNvCxnSpPr/>
          <p:nvPr/>
        </p:nvCxnSpPr>
        <p:spPr>
          <a:xfrm>
            <a:off x="1" y="6612575"/>
            <a:ext cx="910125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>
            <a:off x="997618" y="881746"/>
            <a:ext cx="72008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Выбор     ключевых вариантов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 реализации проекта.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детальной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проработке        данных       вариантов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реализации проекта.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1760354" y="881746"/>
            <a:ext cx="108585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850" dirty="0">
                <a:solidFill>
                  <a:schemeClr val="tx1"/>
                </a:solidFill>
              </a:rPr>
              <a:t>Выбор   оптимального варианта.                  Решение о  детальной проработке    данного варианта      реализации   проекта</a:t>
            </a:r>
          </a:p>
          <a:p>
            <a:pPr algn="ctr" rtl="1"/>
            <a:r>
              <a:rPr lang="ru-RU" sz="850" dirty="0">
                <a:solidFill>
                  <a:schemeClr val="tx1"/>
                </a:solidFill>
              </a:rPr>
              <a:t>(Решение о начале разработки </a:t>
            </a:r>
            <a:endParaRPr lang="en-US" sz="850" dirty="0">
              <a:solidFill>
                <a:schemeClr val="tx1"/>
              </a:solidFill>
            </a:endParaRPr>
          </a:p>
          <a:p>
            <a:pPr algn="ctr" rtl="1"/>
            <a:r>
              <a:rPr lang="ru-RU" sz="850" dirty="0" smtClean="0">
                <a:solidFill>
                  <a:schemeClr val="tx1"/>
                </a:solidFill>
              </a:rPr>
              <a:t>проектной </a:t>
            </a:r>
            <a:r>
              <a:rPr lang="ru-RU" sz="850" dirty="0">
                <a:solidFill>
                  <a:schemeClr val="tx1"/>
                </a:solidFill>
              </a:rPr>
              <a:t>документации ТЭО</a:t>
            </a:r>
            <a:r>
              <a:rPr lang="ru-RU" sz="900" dirty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3776981" y="881746"/>
            <a:ext cx="917073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Рассмотрение результатов </a:t>
            </a:r>
            <a:r>
              <a:rPr lang="en-US" sz="900" dirty="0" smtClean="0">
                <a:solidFill>
                  <a:schemeClr val="tx1"/>
                </a:solidFill>
              </a:rPr>
              <a:t>Scoping study</a:t>
            </a:r>
            <a:r>
              <a:rPr lang="ru-RU" sz="900" dirty="0" smtClean="0">
                <a:solidFill>
                  <a:schemeClr val="tx1"/>
                </a:solidFill>
              </a:rPr>
              <a:t>.</a:t>
            </a:r>
            <a:endParaRPr lang="ru-RU" sz="850" dirty="0">
              <a:solidFill>
                <a:schemeClr val="tx1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472985" y="881746"/>
            <a:ext cx="72008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запуске предприятия в </a:t>
            </a:r>
            <a:r>
              <a:rPr lang="ru-RU" sz="800" dirty="0">
                <a:solidFill>
                  <a:schemeClr val="tx1"/>
                </a:solidFill>
              </a:rPr>
              <a:t>эксплуатацию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52205" y="881746"/>
            <a:ext cx="899592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об участии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в проекте.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проведении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предварительных </a:t>
            </a:r>
          </a:p>
          <a:p>
            <a:pPr algn="ctr" rtl="1"/>
            <a:r>
              <a:rPr lang="ru-RU" sz="900" dirty="0">
                <a:solidFill>
                  <a:schemeClr val="tx1"/>
                </a:solidFill>
              </a:rPr>
              <a:t>исследований</a:t>
            </a:r>
          </a:p>
          <a:p>
            <a:pPr rtl="1"/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732783" y="881745"/>
            <a:ext cx="730594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выводе предприятия из эксплуатации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8572500" y="881745"/>
            <a:ext cx="573170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Решение  о закрытии проекта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85" name="Овал 84"/>
          <p:cNvSpPr/>
          <p:nvPr/>
        </p:nvSpPr>
        <p:spPr>
          <a:xfrm>
            <a:off x="105523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 smtClean="0"/>
              <a:t>А</a:t>
            </a:r>
          </a:p>
          <a:p>
            <a:pPr algn="ctr"/>
            <a:r>
              <a:rPr lang="ru-RU" sz="1200" dirty="0" smtClean="0"/>
              <a:t>1.0</a:t>
            </a:r>
            <a:endParaRPr lang="ru-RU" sz="1200" dirty="0"/>
          </a:p>
        </p:txBody>
      </p:sp>
      <p:sp>
        <p:nvSpPr>
          <p:cNvPr id="86" name="Овал 85"/>
          <p:cNvSpPr/>
          <p:nvPr/>
        </p:nvSpPr>
        <p:spPr>
          <a:xfrm>
            <a:off x="639656" y="2740133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 smtClean="0"/>
              <a:t>А</a:t>
            </a:r>
          </a:p>
          <a:p>
            <a:pPr algn="ctr"/>
            <a:r>
              <a:rPr lang="ru-RU" sz="1200" dirty="0" smtClean="0"/>
              <a:t>2.0</a:t>
            </a:r>
            <a:endParaRPr lang="ru-RU" sz="1200" dirty="0"/>
          </a:p>
        </p:txBody>
      </p:sp>
      <p:sp>
        <p:nvSpPr>
          <p:cNvPr id="87" name="Овал 86"/>
          <p:cNvSpPr/>
          <p:nvPr/>
        </p:nvSpPr>
        <p:spPr>
          <a:xfrm>
            <a:off x="1325816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В1.1</a:t>
            </a:r>
            <a:endParaRPr lang="ru-RU" sz="1200" dirty="0"/>
          </a:p>
        </p:txBody>
      </p:sp>
      <p:sp>
        <p:nvSpPr>
          <p:cNvPr id="89" name="Овал 88"/>
          <p:cNvSpPr/>
          <p:nvPr/>
        </p:nvSpPr>
        <p:spPr>
          <a:xfrm>
            <a:off x="4440815" y="2718668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В2</a:t>
            </a:r>
          </a:p>
        </p:txBody>
      </p:sp>
      <p:sp>
        <p:nvSpPr>
          <p:cNvPr id="90" name="Овал 89"/>
          <p:cNvSpPr/>
          <p:nvPr/>
        </p:nvSpPr>
        <p:spPr>
          <a:xfrm>
            <a:off x="7896926" y="2712700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С1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0" y="3165263"/>
            <a:ext cx="4864104" cy="252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641147" y="3165264"/>
            <a:ext cx="1665565" cy="25850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r>
              <a:rPr lang="ru-RU" sz="1000" b="1" dirty="0">
                <a:solidFill>
                  <a:schemeClr val="bg1"/>
                </a:solidFill>
              </a:rPr>
              <a:t>Инвестиционная фаза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306714" y="3165262"/>
            <a:ext cx="2837286" cy="252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algn="ctr"/>
            <a:endParaRPr lang="ru-RU" sz="1000" b="1" dirty="0">
              <a:solidFill>
                <a:schemeClr val="bg1"/>
              </a:solidFill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1779812" y="2712701"/>
            <a:ext cx="396000" cy="396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А1</a:t>
            </a:r>
            <a:endParaRPr lang="ru-RU" sz="1200" dirty="0"/>
          </a:p>
        </p:txBody>
      </p:sp>
      <p:sp>
        <p:nvSpPr>
          <p:cNvPr id="121" name="Прямоугольник 120"/>
          <p:cNvSpPr/>
          <p:nvPr/>
        </p:nvSpPr>
        <p:spPr>
          <a:xfrm>
            <a:off x="2889461" y="881746"/>
            <a:ext cx="845743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Принятие решения</a:t>
            </a:r>
            <a:r>
              <a:rPr lang="en-US" sz="900" dirty="0">
                <a:solidFill>
                  <a:schemeClr val="tx1"/>
                </a:solidFill>
              </a:rPr>
              <a:t> </a:t>
            </a:r>
            <a:r>
              <a:rPr lang="ru-RU" sz="900" dirty="0">
                <a:solidFill>
                  <a:schemeClr val="tx1"/>
                </a:solidFill>
              </a:rPr>
              <a:t>о приостановке </a:t>
            </a:r>
            <a:r>
              <a:rPr lang="ru-RU" sz="900" dirty="0" smtClean="0">
                <a:solidFill>
                  <a:schemeClr val="tx1"/>
                </a:solidFill>
              </a:rPr>
              <a:t>проекта. Разработка </a:t>
            </a:r>
            <a:r>
              <a:rPr lang="en-US" sz="900" dirty="0">
                <a:solidFill>
                  <a:schemeClr val="tx1"/>
                </a:solidFill>
              </a:rPr>
              <a:t>Scoping </a:t>
            </a:r>
            <a:r>
              <a:rPr lang="en-US" sz="900" dirty="0" smtClean="0">
                <a:solidFill>
                  <a:schemeClr val="tx1"/>
                </a:solidFill>
              </a:rPr>
              <a:t>study</a:t>
            </a:r>
            <a:r>
              <a:rPr lang="ru-RU" sz="900" dirty="0" smtClean="0">
                <a:solidFill>
                  <a:schemeClr val="tx1"/>
                </a:solidFill>
              </a:rPr>
              <a:t>.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32" name="Прямоугольник 131"/>
          <p:cNvSpPr/>
          <p:nvPr/>
        </p:nvSpPr>
        <p:spPr>
          <a:xfrm>
            <a:off x="261433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</a:t>
            </a:r>
            <a:r>
              <a:rPr lang="en-US" sz="900" dirty="0">
                <a:solidFill>
                  <a:schemeClr val="tx1"/>
                </a:solidFill>
                <a:cs typeface="Arial" pitchFamily="34" charset="0"/>
              </a:rPr>
              <a:t>7</a:t>
            </a:r>
            <a:endParaRPr lang="ru-RU" sz="900" dirty="0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211649" y="6579138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39" name="Пятиугольник 38"/>
          <p:cNvSpPr/>
          <p:nvPr/>
        </p:nvSpPr>
        <p:spPr>
          <a:xfrm>
            <a:off x="1258234" y="4566617"/>
            <a:ext cx="1137121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/>
              <a:t>ГРР и подсчет запасов</a:t>
            </a:r>
            <a:r>
              <a:rPr lang="en-US" sz="1000" dirty="0"/>
              <a:t> </a:t>
            </a:r>
            <a:r>
              <a:rPr lang="ru-RU" sz="1000" dirty="0" err="1"/>
              <a:t>з</a:t>
            </a:r>
            <a:r>
              <a:rPr lang="ru-RU" sz="1000" dirty="0"/>
              <a:t>. Южная</a:t>
            </a:r>
          </a:p>
        </p:txBody>
      </p:sp>
      <p:sp>
        <p:nvSpPr>
          <p:cNvPr id="6" name="Пятиугольник 5"/>
          <p:cNvSpPr/>
          <p:nvPr/>
        </p:nvSpPr>
        <p:spPr>
          <a:xfrm>
            <a:off x="0" y="4110185"/>
            <a:ext cx="9144000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200" dirty="0"/>
              <a:t>Управление  проектом</a:t>
            </a:r>
          </a:p>
        </p:txBody>
      </p:sp>
      <p:sp>
        <p:nvSpPr>
          <p:cNvPr id="199" name="Прямоугольник 198"/>
          <p:cNvSpPr/>
          <p:nvPr/>
        </p:nvSpPr>
        <p:spPr>
          <a:xfrm>
            <a:off x="5653843" y="881747"/>
            <a:ext cx="766970" cy="16130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>
                <a:solidFill>
                  <a:schemeClr val="tx1"/>
                </a:solidFill>
              </a:rPr>
              <a:t>Решение о строительстве предприятия</a:t>
            </a:r>
          </a:p>
        </p:txBody>
      </p:sp>
      <p:sp>
        <p:nvSpPr>
          <p:cNvPr id="204" name="Прямоугольник 203"/>
          <p:cNvSpPr/>
          <p:nvPr/>
        </p:nvSpPr>
        <p:spPr>
          <a:xfrm>
            <a:off x="4751206" y="881746"/>
            <a:ext cx="844549" cy="162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rtlCol="0" anchor="ctr"/>
          <a:lstStyle/>
          <a:p>
            <a:pPr algn="ctr" rtl="1"/>
            <a:r>
              <a:rPr lang="ru-RU" sz="900" dirty="0" smtClean="0">
                <a:solidFill>
                  <a:schemeClr val="tx1"/>
                </a:solidFill>
              </a:rPr>
              <a:t>Выбор оптимального варианта реализации проекта. Решение о детальной проработке данного варианта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214" name="Овал 213"/>
          <p:cNvSpPr/>
          <p:nvPr/>
        </p:nvSpPr>
        <p:spPr>
          <a:xfrm>
            <a:off x="2742302" y="27000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 smtClean="0"/>
              <a:t>А2</a:t>
            </a:r>
            <a:endParaRPr lang="ru-RU" sz="1200" dirty="0"/>
          </a:p>
        </p:txBody>
      </p:sp>
      <p:sp>
        <p:nvSpPr>
          <p:cNvPr id="216" name="Овал 215"/>
          <p:cNvSpPr/>
          <p:nvPr/>
        </p:nvSpPr>
        <p:spPr>
          <a:xfrm>
            <a:off x="3585202" y="2712701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/>
              <a:t>В</a:t>
            </a:r>
            <a:r>
              <a:rPr lang="en-US" sz="1200" dirty="0" smtClean="0"/>
              <a:t>1</a:t>
            </a:r>
            <a:endParaRPr lang="ru-RU" sz="1200" dirty="0"/>
          </a:p>
        </p:txBody>
      </p:sp>
      <p:sp>
        <p:nvSpPr>
          <p:cNvPr id="231" name="Овал 230"/>
          <p:cNvSpPr/>
          <p:nvPr/>
        </p:nvSpPr>
        <p:spPr>
          <a:xfrm>
            <a:off x="6263348" y="2721845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200" dirty="0"/>
              <a:t>В</a:t>
            </a:r>
            <a:r>
              <a:rPr lang="en-US" sz="1200" dirty="0"/>
              <a:t>3</a:t>
            </a:r>
            <a:endParaRPr lang="ru-RU" sz="1200" dirty="0"/>
          </a:p>
        </p:txBody>
      </p:sp>
      <p:sp>
        <p:nvSpPr>
          <p:cNvPr id="136" name="Параллелограмм 135"/>
          <p:cNvSpPr/>
          <p:nvPr/>
        </p:nvSpPr>
        <p:spPr>
          <a:xfrm>
            <a:off x="0" y="3397349"/>
            <a:ext cx="9148779" cy="307829"/>
          </a:xfrm>
          <a:prstGeom prst="parallelogram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>
              <a:lnSpc>
                <a:spcPts val="1000"/>
              </a:lnSpc>
            </a:pPr>
            <a:endParaRPr lang="ru-RU" sz="9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2" name="Овал 141"/>
          <p:cNvSpPr/>
          <p:nvPr/>
        </p:nvSpPr>
        <p:spPr>
          <a:xfrm>
            <a:off x="8748000" y="2718667"/>
            <a:ext cx="396000" cy="396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400" dirty="0"/>
              <a:t>С2</a:t>
            </a:r>
          </a:p>
        </p:txBody>
      </p:sp>
      <p:sp>
        <p:nvSpPr>
          <p:cNvPr id="128" name="Овал 127"/>
          <p:cNvSpPr/>
          <p:nvPr/>
        </p:nvSpPr>
        <p:spPr>
          <a:xfrm>
            <a:off x="56127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29" name="Овал 128"/>
          <p:cNvSpPr/>
          <p:nvPr/>
        </p:nvSpPr>
        <p:spPr>
          <a:xfrm>
            <a:off x="92322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31" name="Овал 130"/>
          <p:cNvSpPr/>
          <p:nvPr/>
        </p:nvSpPr>
        <p:spPr>
          <a:xfrm>
            <a:off x="1285172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38" name="Овал 137"/>
          <p:cNvSpPr/>
          <p:nvPr/>
        </p:nvSpPr>
        <p:spPr>
          <a:xfrm>
            <a:off x="1642360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40" name="Овал 139"/>
          <p:cNvSpPr/>
          <p:nvPr/>
        </p:nvSpPr>
        <p:spPr>
          <a:xfrm>
            <a:off x="1999547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2361498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3" name="Овал 152"/>
          <p:cNvSpPr/>
          <p:nvPr/>
        </p:nvSpPr>
        <p:spPr>
          <a:xfrm>
            <a:off x="27234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5" name="Овал 154"/>
          <p:cNvSpPr/>
          <p:nvPr/>
        </p:nvSpPr>
        <p:spPr>
          <a:xfrm>
            <a:off x="3085397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7" name="Овал 156"/>
          <p:cNvSpPr/>
          <p:nvPr/>
        </p:nvSpPr>
        <p:spPr>
          <a:xfrm>
            <a:off x="34473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59" name="Овал 158"/>
          <p:cNvSpPr/>
          <p:nvPr/>
        </p:nvSpPr>
        <p:spPr>
          <a:xfrm>
            <a:off x="380928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1" name="Овал 160"/>
          <p:cNvSpPr/>
          <p:nvPr/>
        </p:nvSpPr>
        <p:spPr>
          <a:xfrm>
            <a:off x="4171248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3" name="Овал 162"/>
          <p:cNvSpPr/>
          <p:nvPr/>
        </p:nvSpPr>
        <p:spPr>
          <a:xfrm>
            <a:off x="4533196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5" name="Овал 164"/>
          <p:cNvSpPr/>
          <p:nvPr/>
        </p:nvSpPr>
        <p:spPr>
          <a:xfrm>
            <a:off x="48951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67" name="Овал 166"/>
          <p:cNvSpPr/>
          <p:nvPr/>
        </p:nvSpPr>
        <p:spPr>
          <a:xfrm>
            <a:off x="5257097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0" name="Овал 169"/>
          <p:cNvSpPr/>
          <p:nvPr/>
        </p:nvSpPr>
        <p:spPr>
          <a:xfrm>
            <a:off x="56190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2" name="Овал 171"/>
          <p:cNvSpPr/>
          <p:nvPr/>
        </p:nvSpPr>
        <p:spPr>
          <a:xfrm>
            <a:off x="5980995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4" name="Овал 173"/>
          <p:cNvSpPr/>
          <p:nvPr/>
        </p:nvSpPr>
        <p:spPr>
          <a:xfrm>
            <a:off x="6342946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76" name="Овал 175"/>
          <p:cNvSpPr/>
          <p:nvPr/>
        </p:nvSpPr>
        <p:spPr>
          <a:xfrm>
            <a:off x="6704897" y="6579382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181" name="Прямоугольник 180"/>
          <p:cNvSpPr/>
          <p:nvPr/>
        </p:nvSpPr>
        <p:spPr>
          <a:xfrm>
            <a:off x="628144" y="6718129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2008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994856" y="6713368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2009</a:t>
            </a:r>
          </a:p>
        </p:txBody>
      </p:sp>
      <p:sp>
        <p:nvSpPr>
          <p:cNvPr id="185" name="Прямоугольник 184"/>
          <p:cNvSpPr/>
          <p:nvPr/>
        </p:nvSpPr>
        <p:spPr>
          <a:xfrm>
            <a:off x="1361569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2010</a:t>
            </a:r>
          </a:p>
        </p:txBody>
      </p:sp>
      <p:sp>
        <p:nvSpPr>
          <p:cNvPr id="186" name="Прямоугольник 185"/>
          <p:cNvSpPr/>
          <p:nvPr/>
        </p:nvSpPr>
        <p:spPr>
          <a:xfrm>
            <a:off x="1709230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2011</a:t>
            </a:r>
          </a:p>
        </p:txBody>
      </p:sp>
      <p:sp>
        <p:nvSpPr>
          <p:cNvPr id="187" name="Прямоугольник 186"/>
          <p:cNvSpPr/>
          <p:nvPr/>
        </p:nvSpPr>
        <p:spPr>
          <a:xfrm>
            <a:off x="2090233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2012</a:t>
            </a:r>
          </a:p>
        </p:txBody>
      </p:sp>
      <p:sp>
        <p:nvSpPr>
          <p:cNvPr id="188" name="Прямоугольник 187"/>
          <p:cNvSpPr/>
          <p:nvPr/>
        </p:nvSpPr>
        <p:spPr>
          <a:xfrm>
            <a:off x="2433130" y="6718131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2013</a:t>
            </a:r>
          </a:p>
        </p:txBody>
      </p:sp>
      <p:sp>
        <p:nvSpPr>
          <p:cNvPr id="189" name="Прямоугольник 188"/>
          <p:cNvSpPr/>
          <p:nvPr/>
        </p:nvSpPr>
        <p:spPr>
          <a:xfrm>
            <a:off x="2799844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2014</a:t>
            </a:r>
          </a:p>
        </p:txBody>
      </p:sp>
      <p:sp>
        <p:nvSpPr>
          <p:cNvPr id="190" name="Прямоугольник 189"/>
          <p:cNvSpPr/>
          <p:nvPr/>
        </p:nvSpPr>
        <p:spPr>
          <a:xfrm>
            <a:off x="3157030" y="6718133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2015</a:t>
            </a:r>
          </a:p>
        </p:txBody>
      </p:sp>
      <p:sp>
        <p:nvSpPr>
          <p:cNvPr id="191" name="Прямоугольник 190"/>
          <p:cNvSpPr/>
          <p:nvPr/>
        </p:nvSpPr>
        <p:spPr>
          <a:xfrm>
            <a:off x="3523744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2016</a:t>
            </a:r>
          </a:p>
        </p:txBody>
      </p:sp>
      <p:sp>
        <p:nvSpPr>
          <p:cNvPr id="192" name="Прямоугольник 191"/>
          <p:cNvSpPr/>
          <p:nvPr/>
        </p:nvSpPr>
        <p:spPr>
          <a:xfrm>
            <a:off x="3880933" y="6718131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2017</a:t>
            </a:r>
          </a:p>
        </p:txBody>
      </p:sp>
      <p:sp>
        <p:nvSpPr>
          <p:cNvPr id="193" name="Прямоугольник 192"/>
          <p:cNvSpPr/>
          <p:nvPr/>
        </p:nvSpPr>
        <p:spPr>
          <a:xfrm>
            <a:off x="4252406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2018</a:t>
            </a:r>
          </a:p>
        </p:txBody>
      </p:sp>
      <p:sp>
        <p:nvSpPr>
          <p:cNvPr id="194" name="Прямоугольник 193"/>
          <p:cNvSpPr/>
          <p:nvPr/>
        </p:nvSpPr>
        <p:spPr>
          <a:xfrm>
            <a:off x="4604832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2019</a:t>
            </a:r>
          </a:p>
        </p:txBody>
      </p:sp>
      <p:sp>
        <p:nvSpPr>
          <p:cNvPr id="195" name="Прямоугольник 194"/>
          <p:cNvSpPr/>
          <p:nvPr/>
        </p:nvSpPr>
        <p:spPr>
          <a:xfrm>
            <a:off x="4962018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2020</a:t>
            </a:r>
          </a:p>
        </p:txBody>
      </p:sp>
      <p:sp>
        <p:nvSpPr>
          <p:cNvPr id="196" name="Прямоугольник 195"/>
          <p:cNvSpPr/>
          <p:nvPr/>
        </p:nvSpPr>
        <p:spPr>
          <a:xfrm>
            <a:off x="5323967" y="6722894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2021</a:t>
            </a:r>
          </a:p>
        </p:txBody>
      </p:sp>
      <p:sp>
        <p:nvSpPr>
          <p:cNvPr id="197" name="Прямоугольник 196"/>
          <p:cNvSpPr/>
          <p:nvPr/>
        </p:nvSpPr>
        <p:spPr>
          <a:xfrm>
            <a:off x="5695440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2022</a:t>
            </a:r>
          </a:p>
        </p:txBody>
      </p:sp>
      <p:sp>
        <p:nvSpPr>
          <p:cNvPr id="198" name="Прямоугольник 197"/>
          <p:cNvSpPr/>
          <p:nvPr/>
        </p:nvSpPr>
        <p:spPr>
          <a:xfrm>
            <a:off x="6047866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2023</a:t>
            </a:r>
          </a:p>
        </p:txBody>
      </p:sp>
      <p:sp>
        <p:nvSpPr>
          <p:cNvPr id="200" name="Прямоугольник 199"/>
          <p:cNvSpPr/>
          <p:nvPr/>
        </p:nvSpPr>
        <p:spPr>
          <a:xfrm>
            <a:off x="6405052" y="6718132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2024</a:t>
            </a:r>
          </a:p>
        </p:txBody>
      </p:sp>
      <p:sp>
        <p:nvSpPr>
          <p:cNvPr id="201" name="Прямоугольник 200"/>
          <p:cNvSpPr/>
          <p:nvPr/>
        </p:nvSpPr>
        <p:spPr>
          <a:xfrm>
            <a:off x="6762242" y="671813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2025</a:t>
            </a:r>
          </a:p>
        </p:txBody>
      </p:sp>
      <p:sp>
        <p:nvSpPr>
          <p:cNvPr id="207" name="Пятиугольник 206"/>
          <p:cNvSpPr/>
          <p:nvPr/>
        </p:nvSpPr>
        <p:spPr>
          <a:xfrm>
            <a:off x="795528" y="5703944"/>
            <a:ext cx="452064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ОБИН</a:t>
            </a:r>
          </a:p>
        </p:txBody>
      </p:sp>
      <p:sp>
        <p:nvSpPr>
          <p:cNvPr id="208" name="Прямоугольник 207"/>
          <p:cNvSpPr/>
          <p:nvPr/>
        </p:nvSpPr>
        <p:spPr>
          <a:xfrm>
            <a:off x="1247593" y="5703944"/>
            <a:ext cx="676274" cy="405111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err="1"/>
              <a:t>Проектиро-вание</a:t>
            </a:r>
            <a:endParaRPr lang="ru-RU" sz="1000" dirty="0"/>
          </a:p>
        </p:txBody>
      </p:sp>
      <p:sp>
        <p:nvSpPr>
          <p:cNvPr id="210" name="Прямоугольник 209"/>
          <p:cNvSpPr/>
          <p:nvPr/>
        </p:nvSpPr>
        <p:spPr>
          <a:xfrm>
            <a:off x="1914342" y="5713469"/>
            <a:ext cx="414337" cy="38576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endParaRPr lang="ru-RU" sz="1000" dirty="0"/>
          </a:p>
        </p:txBody>
      </p:sp>
      <p:sp>
        <p:nvSpPr>
          <p:cNvPr id="211" name="Пятиугольник 210"/>
          <p:cNvSpPr/>
          <p:nvPr/>
        </p:nvSpPr>
        <p:spPr>
          <a:xfrm>
            <a:off x="3719329" y="5703943"/>
            <a:ext cx="837518" cy="400347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800" dirty="0" err="1"/>
              <a:t>Проектиро</a:t>
            </a:r>
            <a:r>
              <a:rPr lang="ru-RU" sz="800" dirty="0"/>
              <a:t>-              </a:t>
            </a:r>
            <a:r>
              <a:rPr lang="ru-RU" sz="800" dirty="0" err="1"/>
              <a:t>вание</a:t>
            </a:r>
            <a:r>
              <a:rPr lang="ru-RU" sz="800" dirty="0"/>
              <a:t> и </a:t>
            </a:r>
            <a:r>
              <a:rPr lang="ru-RU" sz="800" dirty="0" err="1"/>
              <a:t>госэкспертиза</a:t>
            </a:r>
            <a:r>
              <a:rPr lang="ru-RU" sz="800" dirty="0"/>
              <a:t> </a:t>
            </a:r>
          </a:p>
        </p:txBody>
      </p:sp>
      <p:sp>
        <p:nvSpPr>
          <p:cNvPr id="213" name="Пятиугольник 212"/>
          <p:cNvSpPr/>
          <p:nvPr/>
        </p:nvSpPr>
        <p:spPr>
          <a:xfrm>
            <a:off x="1938154" y="4979516"/>
            <a:ext cx="385763" cy="362203"/>
          </a:xfrm>
          <a:prstGeom prst="homePlate">
            <a:avLst>
              <a:gd name="adj" fmla="val 58325"/>
            </a:avLst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SS</a:t>
            </a:r>
            <a:endParaRPr lang="ru-RU" sz="1000" dirty="0"/>
          </a:p>
        </p:txBody>
      </p:sp>
      <p:sp>
        <p:nvSpPr>
          <p:cNvPr id="217" name="Пятиугольник 216"/>
          <p:cNvSpPr/>
          <p:nvPr/>
        </p:nvSpPr>
        <p:spPr>
          <a:xfrm>
            <a:off x="3189104" y="4979517"/>
            <a:ext cx="530224" cy="35744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PFS</a:t>
            </a:r>
            <a:endParaRPr lang="ru-RU" sz="1000" dirty="0"/>
          </a:p>
        </p:txBody>
      </p:sp>
      <p:sp>
        <p:nvSpPr>
          <p:cNvPr id="219" name="Пятиугольник 218"/>
          <p:cNvSpPr/>
          <p:nvPr/>
        </p:nvSpPr>
        <p:spPr>
          <a:xfrm>
            <a:off x="4556847" y="5537498"/>
            <a:ext cx="352426" cy="719436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700" dirty="0" err="1"/>
              <a:t>Заяв</a:t>
            </a:r>
            <a:r>
              <a:rPr lang="en-US" sz="700" dirty="0"/>
              <a:t>-</a:t>
            </a:r>
            <a:r>
              <a:rPr lang="ru-RU" sz="700" dirty="0"/>
              <a:t>ка на финансирование, лицензии</a:t>
            </a:r>
          </a:p>
        </p:txBody>
      </p:sp>
      <p:sp>
        <p:nvSpPr>
          <p:cNvPr id="220" name="Пятиугольник 219"/>
          <p:cNvSpPr/>
          <p:nvPr/>
        </p:nvSpPr>
        <p:spPr>
          <a:xfrm>
            <a:off x="1500004" y="4979517"/>
            <a:ext cx="442913" cy="36220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ТО </a:t>
            </a:r>
            <a:r>
              <a:rPr lang="en-US" sz="1000" dirty="0"/>
              <a:t>PFS</a:t>
            </a:r>
            <a:endParaRPr lang="ru-RU" sz="1000" dirty="0"/>
          </a:p>
        </p:txBody>
      </p:sp>
      <p:sp>
        <p:nvSpPr>
          <p:cNvPr id="221" name="Пятиугольник 220"/>
          <p:cNvSpPr/>
          <p:nvPr/>
        </p:nvSpPr>
        <p:spPr>
          <a:xfrm>
            <a:off x="3719328" y="4973167"/>
            <a:ext cx="831299" cy="359025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en-US" sz="1000" dirty="0"/>
              <a:t>FS</a:t>
            </a:r>
            <a:endParaRPr lang="ru-RU" sz="1000" dirty="0"/>
          </a:p>
        </p:txBody>
      </p:sp>
      <p:sp>
        <p:nvSpPr>
          <p:cNvPr id="227" name="Прямоугольник 226"/>
          <p:cNvSpPr/>
          <p:nvPr/>
        </p:nvSpPr>
        <p:spPr>
          <a:xfrm flipH="1">
            <a:off x="2323916" y="5713469"/>
            <a:ext cx="1395413" cy="38576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>
            <a:solidFill>
              <a:schemeClr val="tx2">
                <a:lumMod val="75000"/>
              </a:schemeClr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/>
              <a:t>Оптимизация</a:t>
            </a:r>
            <a:endParaRPr lang="ru-RU" sz="1000" dirty="0"/>
          </a:p>
        </p:txBody>
      </p:sp>
      <p:cxnSp>
        <p:nvCxnSpPr>
          <p:cNvPr id="93" name="Прямая соединительная линия 92"/>
          <p:cNvCxnSpPr>
            <a:stCxn id="150" idx="3"/>
            <a:endCxn id="85" idx="4"/>
          </p:cNvCxnSpPr>
          <p:nvPr/>
        </p:nvCxnSpPr>
        <p:spPr>
          <a:xfrm flipV="1">
            <a:off x="296623" y="3108702"/>
            <a:ext cx="6901" cy="29972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149" idx="3"/>
            <a:endCxn id="86" idx="4"/>
          </p:cNvCxnSpPr>
          <p:nvPr/>
        </p:nvCxnSpPr>
        <p:spPr>
          <a:xfrm flipV="1">
            <a:off x="726308" y="3136133"/>
            <a:ext cx="111348" cy="27582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>
            <a:stCxn id="51" idx="3"/>
            <a:endCxn id="87" idx="4"/>
          </p:cNvCxnSpPr>
          <p:nvPr/>
        </p:nvCxnSpPr>
        <p:spPr>
          <a:xfrm flipV="1">
            <a:off x="1315732" y="3108701"/>
            <a:ext cx="208084" cy="30738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>
            <a:stCxn id="147" idx="3"/>
            <a:endCxn id="117" idx="4"/>
          </p:cNvCxnSpPr>
          <p:nvPr/>
        </p:nvCxnSpPr>
        <p:spPr>
          <a:xfrm flipV="1">
            <a:off x="1964492" y="3108702"/>
            <a:ext cx="13320" cy="319511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>
            <a:stCxn id="145" idx="3"/>
            <a:endCxn id="214" idx="4"/>
          </p:cNvCxnSpPr>
          <p:nvPr/>
        </p:nvCxnSpPr>
        <p:spPr>
          <a:xfrm flipV="1">
            <a:off x="2407955" y="3096002"/>
            <a:ext cx="532348" cy="327765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stCxn id="143" idx="3"/>
            <a:endCxn id="216" idx="4"/>
          </p:cNvCxnSpPr>
          <p:nvPr/>
        </p:nvCxnSpPr>
        <p:spPr>
          <a:xfrm flipH="1" flipV="1">
            <a:off x="3783202" y="3108701"/>
            <a:ext cx="500" cy="306393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>
            <a:stCxn id="48" idx="3"/>
            <a:endCxn id="89" idx="4"/>
          </p:cNvCxnSpPr>
          <p:nvPr/>
        </p:nvCxnSpPr>
        <p:spPr>
          <a:xfrm flipV="1">
            <a:off x="4620134" y="3114668"/>
            <a:ext cx="18681" cy="28814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0" name="Прямая соединительная линия 229"/>
          <p:cNvCxnSpPr>
            <a:stCxn id="113" idx="3"/>
            <a:endCxn id="231" idx="4"/>
          </p:cNvCxnSpPr>
          <p:nvPr/>
        </p:nvCxnSpPr>
        <p:spPr>
          <a:xfrm flipV="1">
            <a:off x="6195033" y="3117845"/>
            <a:ext cx="266315" cy="28496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stCxn id="75" idx="3"/>
          </p:cNvCxnSpPr>
          <p:nvPr/>
        </p:nvCxnSpPr>
        <p:spPr>
          <a:xfrm rot="16200000" flipV="1">
            <a:off x="8781183" y="3172027"/>
            <a:ext cx="396112" cy="6545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stCxn id="50" idx="3"/>
            <a:endCxn id="90" idx="4"/>
          </p:cNvCxnSpPr>
          <p:nvPr/>
        </p:nvCxnSpPr>
        <p:spPr>
          <a:xfrm rot="16200000" flipV="1">
            <a:off x="7956475" y="3247153"/>
            <a:ext cx="294111" cy="1720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7396710" y="6721403"/>
            <a:ext cx="599532" cy="835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</a:t>
            </a:r>
            <a:r>
              <a:rPr lang="en-US" sz="900" dirty="0">
                <a:solidFill>
                  <a:schemeClr val="tx1"/>
                </a:solidFill>
                <a:cs typeface="Arial" pitchFamily="34" charset="0"/>
              </a:rPr>
              <a:t>2</a:t>
            </a: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5-ХХХХ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8705869" y="6716640"/>
            <a:ext cx="442911" cy="88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ХХХХ+2</a:t>
            </a:r>
          </a:p>
        </p:txBody>
      </p:sp>
      <p:sp>
        <p:nvSpPr>
          <p:cNvPr id="178" name="Овал 177"/>
          <p:cNvSpPr/>
          <p:nvPr/>
        </p:nvSpPr>
        <p:spPr>
          <a:xfrm>
            <a:off x="7066846" y="6579381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2" name="Овал 201"/>
          <p:cNvSpPr/>
          <p:nvPr/>
        </p:nvSpPr>
        <p:spPr>
          <a:xfrm>
            <a:off x="8297861" y="6574619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3" name="Овал 202"/>
          <p:cNvSpPr/>
          <p:nvPr/>
        </p:nvSpPr>
        <p:spPr>
          <a:xfrm>
            <a:off x="8659812" y="6574619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5" name="Овал 204"/>
          <p:cNvSpPr/>
          <p:nvPr/>
        </p:nvSpPr>
        <p:spPr>
          <a:xfrm>
            <a:off x="9021761" y="6574618"/>
            <a:ext cx="107950" cy="10795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6" name="Прямоугольник 205"/>
          <p:cNvSpPr/>
          <p:nvPr/>
        </p:nvSpPr>
        <p:spPr>
          <a:xfrm>
            <a:off x="8301057" y="6721403"/>
            <a:ext cx="442911" cy="880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ХХХХ+1</a:t>
            </a:r>
          </a:p>
        </p:txBody>
      </p:sp>
      <p:sp>
        <p:nvSpPr>
          <p:cNvPr id="137" name="Пятиугольник 136"/>
          <p:cNvSpPr/>
          <p:nvPr/>
        </p:nvSpPr>
        <p:spPr>
          <a:xfrm>
            <a:off x="2401235" y="4557092"/>
            <a:ext cx="787870" cy="360040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800" dirty="0"/>
              <a:t>ГРР и подсчет запасов</a:t>
            </a:r>
            <a:r>
              <a:rPr lang="en-US" sz="800" dirty="0"/>
              <a:t> </a:t>
            </a:r>
            <a:r>
              <a:rPr lang="ru-RU" sz="800" dirty="0"/>
              <a:t> м. Северное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327815" y="3162534"/>
            <a:ext cx="1561646" cy="246221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000" b="1" dirty="0" err="1">
                <a:solidFill>
                  <a:schemeClr val="bg1"/>
                </a:solidFill>
                <a:latin typeface="+mn-lt"/>
              </a:rPr>
              <a:t>Доинвестиционная</a:t>
            </a:r>
            <a:r>
              <a:rPr lang="ru-RU" sz="1000" b="1" dirty="0">
                <a:solidFill>
                  <a:schemeClr val="bg1"/>
                </a:solidFill>
                <a:latin typeface="+mn-lt"/>
              </a:rPr>
              <a:t> фаза</a:t>
            </a:r>
            <a:endParaRPr lang="ru-RU" sz="1000" dirty="0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0991" y="3158592"/>
            <a:ext cx="1686680" cy="246221"/>
          </a:xfrm>
          <a:prstGeom prst="rect">
            <a:avLst/>
          </a:prstGeom>
        </p:spPr>
        <p:txBody>
          <a:bodyPr wrap="none" lIns="91429" tIns="45715" rIns="91429" bIns="45715">
            <a:spAutoFit/>
          </a:bodyPr>
          <a:lstStyle/>
          <a:p>
            <a:r>
              <a:rPr lang="ru-RU" sz="1000" b="1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1000" b="1" dirty="0" err="1">
                <a:solidFill>
                  <a:schemeClr val="bg1"/>
                </a:solidFill>
                <a:latin typeface="+mn-lt"/>
              </a:rPr>
              <a:t>Постинвестиционная</a:t>
            </a:r>
            <a:r>
              <a:rPr lang="ru-RU" sz="1000" b="1" dirty="0">
                <a:solidFill>
                  <a:schemeClr val="bg1"/>
                </a:solidFill>
                <a:latin typeface="+mn-lt"/>
              </a:rPr>
              <a:t> фаза</a:t>
            </a:r>
            <a:endParaRPr lang="ru-RU" sz="1000" dirty="0">
              <a:latin typeface="+mn-lt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-23747" y="6724670"/>
            <a:ext cx="338459" cy="8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45715" rIns="35996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dirty="0">
                <a:solidFill>
                  <a:schemeClr val="tx1"/>
                </a:solidFill>
                <a:cs typeface="Arial" pitchFamily="34" charset="0"/>
              </a:rPr>
              <a:t>2006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2641661" y="3419172"/>
            <a:ext cx="3152213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3.</a:t>
            </a:r>
          </a:p>
          <a:p>
            <a:pPr algn="ctr" rtl="1"/>
            <a:r>
              <a:rPr lang="ru-RU" sz="600" dirty="0">
                <a:latin typeface="+mn-lt"/>
              </a:rPr>
              <a:t>ТЭО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4836815" y="3408570"/>
            <a:ext cx="1358217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4.</a:t>
            </a:r>
          </a:p>
          <a:p>
            <a:pPr algn="ctr" rtl="1"/>
            <a:r>
              <a:rPr lang="ru-RU" sz="600" b="1" dirty="0">
                <a:latin typeface="+mn-lt"/>
              </a:rPr>
              <a:t>Проектирование и с</a:t>
            </a:r>
            <a:r>
              <a:rPr lang="ru-RU" sz="600" dirty="0">
                <a:latin typeface="+mn-lt"/>
              </a:rPr>
              <a:t>троительство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6217095" y="3415095"/>
            <a:ext cx="173044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5.</a:t>
            </a:r>
          </a:p>
          <a:p>
            <a:pPr algn="ctr" rtl="1"/>
            <a:r>
              <a:rPr lang="ru-RU" sz="600" dirty="0" smtClean="0">
                <a:latin typeface="+mn-lt"/>
              </a:rPr>
              <a:t>Эксплуатация</a:t>
            </a:r>
            <a:endParaRPr lang="ru-RU" sz="600" dirty="0">
              <a:latin typeface="+mn-lt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8112133" y="3397349"/>
            <a:ext cx="909629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6.</a:t>
            </a:r>
          </a:p>
          <a:p>
            <a:pPr algn="ctr" rtl="1"/>
            <a:r>
              <a:rPr lang="ru-RU" sz="600" dirty="0">
                <a:latin typeface="+mn-lt"/>
              </a:rPr>
              <a:t>Рекультивация</a:t>
            </a:r>
          </a:p>
        </p:txBody>
      </p:sp>
      <p:sp>
        <p:nvSpPr>
          <p:cNvPr id="166" name="Прямоугольник 165"/>
          <p:cNvSpPr/>
          <p:nvPr/>
        </p:nvSpPr>
        <p:spPr>
          <a:xfrm>
            <a:off x="1480" y="3704353"/>
            <a:ext cx="364279" cy="36932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600" dirty="0">
                <a:latin typeface="+mn-lt"/>
              </a:rPr>
              <a:t>Pre-conception</a:t>
            </a:r>
            <a:endParaRPr lang="ru-RU" sz="600" dirty="0">
              <a:latin typeface="+mn-lt"/>
            </a:endParaRPr>
          </a:p>
        </p:txBody>
      </p:sp>
      <p:sp>
        <p:nvSpPr>
          <p:cNvPr id="152" name="Параллелограмм 151"/>
          <p:cNvSpPr/>
          <p:nvPr/>
        </p:nvSpPr>
        <p:spPr>
          <a:xfrm>
            <a:off x="320040" y="3702130"/>
            <a:ext cx="594360" cy="335033"/>
          </a:xfrm>
          <a:prstGeom prst="parallelogram">
            <a:avLst>
              <a:gd name="adj" fmla="val 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264022" y="3682076"/>
            <a:ext cx="384260" cy="369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600" dirty="0">
                <a:latin typeface="+mn-lt"/>
              </a:rPr>
              <a:t>Scoping Study</a:t>
            </a:r>
            <a:endParaRPr lang="ru-RU" sz="600" dirty="0">
              <a:latin typeface="+mn-lt"/>
            </a:endParaRPr>
          </a:p>
        </p:txBody>
      </p:sp>
      <p:sp>
        <p:nvSpPr>
          <p:cNvPr id="154" name="Параллелограмм 153"/>
          <p:cNvSpPr/>
          <p:nvPr/>
        </p:nvSpPr>
        <p:spPr>
          <a:xfrm>
            <a:off x="648282" y="3708226"/>
            <a:ext cx="1326822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9" name="Прямоугольник 178"/>
          <p:cNvSpPr/>
          <p:nvPr/>
        </p:nvSpPr>
        <p:spPr>
          <a:xfrm>
            <a:off x="1141196" y="3779048"/>
            <a:ext cx="332632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PFS</a:t>
            </a:r>
            <a:endParaRPr lang="ru-RU" sz="800" dirty="0">
              <a:latin typeface="+mn-lt"/>
            </a:endParaRPr>
          </a:p>
        </p:txBody>
      </p:sp>
      <p:sp>
        <p:nvSpPr>
          <p:cNvPr id="162" name="Параллелограмм 161"/>
          <p:cNvSpPr/>
          <p:nvPr/>
        </p:nvSpPr>
        <p:spPr>
          <a:xfrm>
            <a:off x="3776981" y="3696034"/>
            <a:ext cx="822451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3113955" y="3763453"/>
            <a:ext cx="2206779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FS</a:t>
            </a:r>
            <a:endParaRPr lang="ru-RU" sz="800" dirty="0">
              <a:latin typeface="+mn-lt"/>
            </a:endParaRPr>
          </a:p>
        </p:txBody>
      </p:sp>
      <p:sp>
        <p:nvSpPr>
          <p:cNvPr id="169" name="Параллелограмм 168"/>
          <p:cNvSpPr/>
          <p:nvPr/>
        </p:nvSpPr>
        <p:spPr>
          <a:xfrm>
            <a:off x="4608576" y="3711274"/>
            <a:ext cx="1586456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3" name="Прямоугольник 172"/>
          <p:cNvSpPr/>
          <p:nvPr/>
        </p:nvSpPr>
        <p:spPr>
          <a:xfrm>
            <a:off x="4651638" y="3759230"/>
            <a:ext cx="1543396" cy="215433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/>
              <a:t>Designing and </a:t>
            </a:r>
            <a:r>
              <a:rPr lang="en-US" sz="800" dirty="0">
                <a:latin typeface="+mn-lt"/>
              </a:rPr>
              <a:t>Construction</a:t>
            </a:r>
            <a:endParaRPr lang="ru-RU" sz="800" dirty="0">
              <a:latin typeface="+mn-lt"/>
            </a:endParaRPr>
          </a:p>
        </p:txBody>
      </p:sp>
      <p:sp>
        <p:nvSpPr>
          <p:cNvPr id="180" name="Параллелограмм 179"/>
          <p:cNvSpPr/>
          <p:nvPr/>
        </p:nvSpPr>
        <p:spPr>
          <a:xfrm>
            <a:off x="6195034" y="3699082"/>
            <a:ext cx="1897406" cy="335033"/>
          </a:xfrm>
          <a:prstGeom prst="parallelogram">
            <a:avLst>
              <a:gd name="adj" fmla="val 1"/>
            </a:avLst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6641591" y="3762046"/>
            <a:ext cx="1251086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Operation</a:t>
            </a:r>
            <a:endParaRPr lang="ru-RU" sz="800" dirty="0">
              <a:latin typeface="+mn-lt"/>
            </a:endParaRPr>
          </a:p>
        </p:txBody>
      </p:sp>
      <p:sp>
        <p:nvSpPr>
          <p:cNvPr id="215" name="Параллелограмм 214"/>
          <p:cNvSpPr/>
          <p:nvPr/>
        </p:nvSpPr>
        <p:spPr>
          <a:xfrm>
            <a:off x="8092440" y="3699082"/>
            <a:ext cx="1051560" cy="335033"/>
          </a:xfrm>
          <a:prstGeom prst="parallelogram">
            <a:avLst>
              <a:gd name="adj" fmla="val 1"/>
            </a:avLst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77" name="Прямоугольник 176"/>
          <p:cNvSpPr/>
          <p:nvPr/>
        </p:nvSpPr>
        <p:spPr>
          <a:xfrm>
            <a:off x="8098081" y="3759302"/>
            <a:ext cx="923681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Site restoration</a:t>
            </a:r>
            <a:endParaRPr lang="ru-RU" sz="800" dirty="0">
              <a:latin typeface="+mn-lt"/>
            </a:endParaRPr>
          </a:p>
        </p:txBody>
      </p:sp>
      <p:sp>
        <p:nvSpPr>
          <p:cNvPr id="50" name="Равнобедренный треугольник 49"/>
          <p:cNvSpPr/>
          <p:nvPr/>
        </p:nvSpPr>
        <p:spPr>
          <a:xfrm rot="10800000">
            <a:off x="7950388" y="3402811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13" name="Равнобедренный треугольник 112"/>
          <p:cNvSpPr/>
          <p:nvPr/>
        </p:nvSpPr>
        <p:spPr>
          <a:xfrm rot="10800000">
            <a:off x="6033289" y="34028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75" name="Равнобедренный треугольник 74"/>
          <p:cNvSpPr/>
          <p:nvPr/>
        </p:nvSpPr>
        <p:spPr>
          <a:xfrm rot="10800000">
            <a:off x="8850223" y="3402811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48" name="Равнобедренный треугольник 47"/>
          <p:cNvSpPr/>
          <p:nvPr/>
        </p:nvSpPr>
        <p:spPr>
          <a:xfrm rot="10800000">
            <a:off x="4458390" y="34028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9" name="Равнобедренный треугольник 148"/>
          <p:cNvSpPr/>
          <p:nvPr/>
        </p:nvSpPr>
        <p:spPr>
          <a:xfrm rot="10800000">
            <a:off x="564564" y="3411956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51" name="Равнобедренный треугольник 50"/>
          <p:cNvSpPr/>
          <p:nvPr/>
        </p:nvSpPr>
        <p:spPr>
          <a:xfrm rot="10800000">
            <a:off x="1230111" y="3416087"/>
            <a:ext cx="171242" cy="30439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225" name="Параллелограмм 224"/>
          <p:cNvSpPr/>
          <p:nvPr/>
        </p:nvSpPr>
        <p:spPr>
          <a:xfrm>
            <a:off x="2423160" y="3705178"/>
            <a:ext cx="1359408" cy="335033"/>
          </a:xfrm>
          <a:prstGeom prst="parallelogram">
            <a:avLst>
              <a:gd name="adj" fmla="val 1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26" name="Параллелограмм 225"/>
          <p:cNvSpPr/>
          <p:nvPr/>
        </p:nvSpPr>
        <p:spPr>
          <a:xfrm>
            <a:off x="1956816" y="3705178"/>
            <a:ext cx="448056" cy="335033"/>
          </a:xfrm>
          <a:prstGeom prst="parallelogram">
            <a:avLst>
              <a:gd name="adj" fmla="val 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223" name="Прямоугольник 222"/>
          <p:cNvSpPr/>
          <p:nvPr/>
        </p:nvSpPr>
        <p:spPr>
          <a:xfrm>
            <a:off x="2990512" y="3779048"/>
            <a:ext cx="332632" cy="2154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>
                <a:latin typeface="+mn-lt"/>
              </a:rPr>
              <a:t>PFS</a:t>
            </a:r>
            <a:endParaRPr lang="ru-RU" sz="800" dirty="0">
              <a:latin typeface="+mn-lt"/>
            </a:endParaRPr>
          </a:p>
        </p:txBody>
      </p:sp>
      <p:sp>
        <p:nvSpPr>
          <p:cNvPr id="224" name="Прямоугольник 223"/>
          <p:cNvSpPr/>
          <p:nvPr/>
        </p:nvSpPr>
        <p:spPr>
          <a:xfrm>
            <a:off x="2048680" y="3760760"/>
            <a:ext cx="332632" cy="215433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en-US" sz="800" dirty="0" smtClean="0">
                <a:latin typeface="+mn-lt"/>
              </a:rPr>
              <a:t>SS</a:t>
            </a:r>
            <a:endParaRPr lang="ru-RU" sz="800" dirty="0">
              <a:latin typeface="+mn-lt"/>
            </a:endParaRPr>
          </a:p>
        </p:txBody>
      </p:sp>
      <p:sp>
        <p:nvSpPr>
          <p:cNvPr id="147" name="Равнобедренный треугольник 146"/>
          <p:cNvSpPr/>
          <p:nvPr/>
        </p:nvSpPr>
        <p:spPr>
          <a:xfrm rot="10800000">
            <a:off x="1802748" y="342821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5" name="Равнобедренный треугольник 144"/>
          <p:cNvSpPr/>
          <p:nvPr/>
        </p:nvSpPr>
        <p:spPr>
          <a:xfrm rot="10800000">
            <a:off x="2246210" y="3423766"/>
            <a:ext cx="323488" cy="591046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3" name="Равнобедренный треугольник 142"/>
          <p:cNvSpPr/>
          <p:nvPr/>
        </p:nvSpPr>
        <p:spPr>
          <a:xfrm rot="10800000">
            <a:off x="3638809" y="3415095"/>
            <a:ext cx="289786" cy="580171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090279" y="3408422"/>
            <a:ext cx="433384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2.</a:t>
            </a:r>
          </a:p>
          <a:p>
            <a:pPr algn="ctr" rtl="1"/>
            <a:r>
              <a:rPr lang="ru-RU" sz="600" dirty="0">
                <a:latin typeface="+mn-lt"/>
              </a:rPr>
              <a:t>ОБИН</a:t>
            </a:r>
          </a:p>
        </p:txBody>
      </p:sp>
      <p:sp>
        <p:nvSpPr>
          <p:cNvPr id="228" name="Прямоугольник 227"/>
          <p:cNvSpPr/>
          <p:nvPr/>
        </p:nvSpPr>
        <p:spPr>
          <a:xfrm>
            <a:off x="1904870" y="3438078"/>
            <a:ext cx="60138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</a:t>
            </a:r>
            <a:r>
              <a:rPr lang="en-US" sz="600" b="1" dirty="0" smtClean="0">
                <a:latin typeface="+mn-lt"/>
              </a:rPr>
              <a:t>2.</a:t>
            </a:r>
            <a:r>
              <a:rPr lang="ru-RU" sz="600" b="1" dirty="0" smtClean="0">
                <a:latin typeface="+mn-lt"/>
              </a:rPr>
              <a:t>1</a:t>
            </a:r>
            <a:r>
              <a:rPr lang="ru-RU" sz="600" b="1" dirty="0">
                <a:latin typeface="+mn-lt"/>
              </a:rPr>
              <a:t>.</a:t>
            </a:r>
          </a:p>
          <a:p>
            <a:pPr algn="ctr" rtl="1"/>
            <a:r>
              <a:rPr lang="ru-RU" sz="600" dirty="0">
                <a:latin typeface="+mn-lt"/>
              </a:rPr>
              <a:t>Концепция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2929680" y="3416124"/>
            <a:ext cx="524535" cy="27698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</a:t>
            </a:r>
            <a:r>
              <a:rPr lang="ru-RU" sz="600" b="1" dirty="0" smtClean="0">
                <a:latin typeface="+mn-lt"/>
              </a:rPr>
              <a:t>2.2</a:t>
            </a:r>
            <a:endParaRPr lang="ru-RU" sz="600" b="1" dirty="0">
              <a:latin typeface="+mn-lt"/>
            </a:endParaRPr>
          </a:p>
          <a:p>
            <a:pPr algn="ctr" rtl="1"/>
            <a:r>
              <a:rPr lang="ru-RU" sz="600" dirty="0">
                <a:latin typeface="+mn-lt"/>
              </a:rPr>
              <a:t>ОБИН</a:t>
            </a:r>
          </a:p>
        </p:txBody>
      </p:sp>
      <p:sp>
        <p:nvSpPr>
          <p:cNvPr id="233" name="Пятиугольник 232"/>
          <p:cNvSpPr/>
          <p:nvPr/>
        </p:nvSpPr>
        <p:spPr>
          <a:xfrm>
            <a:off x="786384" y="4976469"/>
            <a:ext cx="429768" cy="362200"/>
          </a:xfrm>
          <a:prstGeom prst="homePlate">
            <a:avLst/>
          </a:prstGeom>
          <a:solidFill>
            <a:srgbClr val="07830D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ОНИ</a:t>
            </a:r>
            <a:endParaRPr lang="ru-RU" sz="1000" dirty="0"/>
          </a:p>
        </p:txBody>
      </p:sp>
      <p:sp>
        <p:nvSpPr>
          <p:cNvPr id="234" name="Пятиугольник 233"/>
          <p:cNvSpPr/>
          <p:nvPr/>
        </p:nvSpPr>
        <p:spPr>
          <a:xfrm>
            <a:off x="344424" y="5700896"/>
            <a:ext cx="452064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ТЭД</a:t>
            </a:r>
            <a:endParaRPr lang="ru-RU" sz="1000" dirty="0"/>
          </a:p>
        </p:txBody>
      </p:sp>
      <p:sp>
        <p:nvSpPr>
          <p:cNvPr id="238" name="Пятиугольник 237"/>
          <p:cNvSpPr/>
          <p:nvPr/>
        </p:nvSpPr>
        <p:spPr>
          <a:xfrm>
            <a:off x="0" y="5700896"/>
            <a:ext cx="356616" cy="405111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ТЭП</a:t>
            </a:r>
            <a:endParaRPr lang="ru-RU" sz="1000" dirty="0"/>
          </a:p>
        </p:txBody>
      </p:sp>
      <p:sp>
        <p:nvSpPr>
          <p:cNvPr id="243" name="Пятиугольник 242"/>
          <p:cNvSpPr/>
          <p:nvPr/>
        </p:nvSpPr>
        <p:spPr>
          <a:xfrm>
            <a:off x="6195032" y="5963081"/>
            <a:ext cx="1982178" cy="304338"/>
          </a:xfrm>
          <a:prstGeom prst="homePlate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5996" rIns="0" bIns="35996" rtlCol="0" anchor="ctr"/>
          <a:lstStyle/>
          <a:p>
            <a:pPr algn="ctr"/>
            <a:r>
              <a:rPr lang="ru-RU" sz="1000" dirty="0" smtClean="0"/>
              <a:t>Строительство</a:t>
            </a:r>
            <a:endParaRPr lang="ru-RU" sz="1000" dirty="0"/>
          </a:p>
        </p:txBody>
      </p:sp>
      <p:sp>
        <p:nvSpPr>
          <p:cNvPr id="244" name="Пятиугольник 243"/>
          <p:cNvSpPr/>
          <p:nvPr/>
        </p:nvSpPr>
        <p:spPr>
          <a:xfrm>
            <a:off x="6195032" y="5441286"/>
            <a:ext cx="1973902" cy="392906"/>
          </a:xfrm>
          <a:prstGeom prst="homePlate">
            <a:avLst>
              <a:gd name="adj" fmla="val 53527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6" tIns="35996" rIns="35996" bIns="35996" rtlCol="0" anchor="ctr"/>
          <a:lstStyle/>
          <a:p>
            <a:pPr algn="ctr"/>
            <a:r>
              <a:rPr lang="ru-RU" sz="1000" dirty="0" smtClean="0"/>
              <a:t>Добыча руды</a:t>
            </a:r>
            <a:endParaRPr lang="ru-RU" sz="1000" dirty="0"/>
          </a:p>
        </p:txBody>
      </p:sp>
      <p:sp>
        <p:nvSpPr>
          <p:cNvPr id="241" name="Параллелограмм 240"/>
          <p:cNvSpPr/>
          <p:nvPr/>
        </p:nvSpPr>
        <p:spPr>
          <a:xfrm>
            <a:off x="1" y="3705178"/>
            <a:ext cx="329184" cy="335033"/>
          </a:xfrm>
          <a:prstGeom prst="parallelogram">
            <a:avLst>
              <a:gd name="adj" fmla="val 1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15" rIns="0" bIns="45715" rtlCol="0" anchor="ctr"/>
          <a:lstStyle/>
          <a:p>
            <a:pPr>
              <a:lnSpc>
                <a:spcPts val="1000"/>
              </a:lnSpc>
            </a:pPr>
            <a:endParaRPr lang="ru-RU" sz="800" b="1" dirty="0">
              <a:solidFill>
                <a:schemeClr val="bg1"/>
              </a:solidFill>
            </a:endParaRPr>
          </a:p>
        </p:txBody>
      </p:sp>
      <p:sp>
        <p:nvSpPr>
          <p:cNvPr id="150" name="Равнобедренный треугольник 149"/>
          <p:cNvSpPr/>
          <p:nvPr/>
        </p:nvSpPr>
        <p:spPr>
          <a:xfrm rot="10800000">
            <a:off x="134878" y="3408422"/>
            <a:ext cx="323488" cy="612000"/>
          </a:xfrm>
          <a:prstGeom prst="triangle">
            <a:avLst/>
          </a:prstGeom>
          <a:solidFill>
            <a:schemeClr val="accent2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wordArtVert" lIns="91429" tIns="45715" rIns="91429" bIns="45715"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-99104" y="3365098"/>
            <a:ext cx="479517" cy="369332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0.</a:t>
            </a:r>
          </a:p>
          <a:p>
            <a:pPr algn="ctr" rtl="1"/>
            <a:r>
              <a:rPr lang="ru-RU" sz="600" dirty="0" err="1">
                <a:latin typeface="+mn-lt"/>
              </a:rPr>
              <a:t>Предкон-цепция</a:t>
            </a:r>
            <a:endParaRPr lang="ru-RU" sz="600" dirty="0"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1682" y="3433750"/>
            <a:ext cx="601386" cy="276999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algn="ctr" rtl="1"/>
            <a:r>
              <a:rPr lang="ru-RU" sz="600" b="1" dirty="0">
                <a:latin typeface="+mn-lt"/>
              </a:rPr>
              <a:t>Этап 1.</a:t>
            </a:r>
          </a:p>
          <a:p>
            <a:pPr algn="ctr" rtl="1"/>
            <a:r>
              <a:rPr lang="ru-RU" sz="600" dirty="0">
                <a:latin typeface="+mn-lt"/>
              </a:rPr>
              <a:t>Концепция</a:t>
            </a:r>
          </a:p>
        </p:txBody>
      </p:sp>
      <p:cxnSp>
        <p:nvCxnSpPr>
          <p:cNvPr id="3" name="Прямая соединительная линия 2"/>
          <p:cNvCxnSpPr>
            <a:stCxn id="11" idx="0"/>
          </p:cNvCxnSpPr>
          <p:nvPr/>
        </p:nvCxnSpPr>
        <p:spPr>
          <a:xfrm flipH="1">
            <a:off x="2087008" y="3162534"/>
            <a:ext cx="0" cy="3391025"/>
          </a:xfrm>
          <a:prstGeom prst="line">
            <a:avLst/>
          </a:prstGeom>
          <a:ln w="317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246210" y="5035189"/>
            <a:ext cx="104029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900" b="1" dirty="0">
                <a:latin typeface="+mn-lt"/>
              </a:rPr>
              <a:t>Решение  о возобновлении проектирования после </a:t>
            </a:r>
            <a:r>
              <a:rPr lang="en-US" sz="900" b="1" dirty="0">
                <a:latin typeface="+mn-lt"/>
              </a:rPr>
              <a:t>SS </a:t>
            </a:r>
            <a:r>
              <a:rPr lang="ru-RU" sz="900" b="1" dirty="0">
                <a:latin typeface="+mn-lt"/>
              </a:rPr>
              <a:t>либо после</a:t>
            </a:r>
            <a:r>
              <a:rPr lang="en-US" sz="900" b="1" dirty="0">
                <a:latin typeface="+mn-lt"/>
              </a:rPr>
              <a:t> PFS</a:t>
            </a:r>
            <a:endParaRPr lang="ru-RU" sz="900" b="1" dirty="0">
              <a:latin typeface="+mn-lt"/>
            </a:endParaRPr>
          </a:p>
        </p:txBody>
      </p:sp>
      <p:sp>
        <p:nvSpPr>
          <p:cNvPr id="183" name="Овал 182"/>
          <p:cNvSpPr/>
          <p:nvPr/>
        </p:nvSpPr>
        <p:spPr>
          <a:xfrm>
            <a:off x="2276217" y="5106642"/>
            <a:ext cx="107950" cy="107950"/>
          </a:xfrm>
          <a:prstGeom prst="ellipse">
            <a:avLst/>
          </a:prstGeom>
          <a:solidFill>
            <a:srgbClr val="FF00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900">
              <a:solidFill>
                <a:schemeClr val="tx1"/>
              </a:solidFill>
            </a:endParaRPr>
          </a:p>
        </p:txBody>
      </p:sp>
      <p:sp>
        <p:nvSpPr>
          <p:cNvPr id="209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9352" y="6261259"/>
            <a:ext cx="2133600" cy="365125"/>
          </a:xfrm>
        </p:spPr>
        <p:txBody>
          <a:bodyPr/>
          <a:lstStyle/>
          <a:p>
            <a:pPr>
              <a:defRPr/>
            </a:pPr>
            <a:fld id="{6AE72C75-2508-42E5-AADC-A7E8409F5635}" type="slidenum">
              <a:rPr lang="ru-RU" b="1" smtClean="0">
                <a:solidFill>
                  <a:srgbClr val="00357F"/>
                </a:solidFill>
              </a:rPr>
              <a:pPr>
                <a:defRPr/>
              </a:pPr>
              <a:t>9</a:t>
            </a:fld>
            <a:endParaRPr lang="ru-RU" b="1" dirty="0">
              <a:solidFill>
                <a:srgbClr val="0035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7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7">
    <a:dk1>
      <a:srgbClr val="000000"/>
    </a:dk1>
    <a:lt1>
      <a:srgbClr val="FFFFFF"/>
    </a:lt1>
    <a:dk2>
      <a:srgbClr val="000000"/>
    </a:dk2>
    <a:lt2>
      <a:srgbClr val="808080"/>
    </a:lt2>
    <a:accent1>
      <a:srgbClr val="5E5EFF"/>
    </a:accent1>
    <a:accent2>
      <a:srgbClr val="808080"/>
    </a:accent2>
    <a:accent3>
      <a:srgbClr val="FFFFFF"/>
    </a:accent3>
    <a:accent4>
      <a:srgbClr val="000000"/>
    </a:accent4>
    <a:accent5>
      <a:srgbClr val="B6B6FF"/>
    </a:accent5>
    <a:accent6>
      <a:srgbClr val="737373"/>
    </a:accent6>
    <a:hlink>
      <a:srgbClr val="000099"/>
    </a:hlink>
    <a:folHlink>
      <a:srgbClr val="DD5427"/>
    </a:folHlink>
  </a:clrScheme>
  <a:fontScheme name="Default Design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74487</TotalTime>
  <Words>3351</Words>
  <Application>Microsoft Office PowerPoint</Application>
  <PresentationFormat>Экран (4:3)</PresentationFormat>
  <Paragraphs>721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Лист Microsoft Excel 97-2003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Укрупненный план реализации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Предложения по оптимизации. Этажно-камерная система разработки с подэтажной отбойкой и донным выпуском руды</vt:lpstr>
      <vt:lpstr>Презентация PowerPoint</vt:lpstr>
      <vt:lpstr>Предложения по оптимизации. Технология рудо-перерабатывающего комплекса</vt:lpstr>
      <vt:lpstr>Итоги</vt:lpstr>
      <vt:lpstr>Контактные данные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Papa</dc:creator>
  <cp:lastModifiedBy>Социленков Дмитрий Александрович</cp:lastModifiedBy>
  <cp:revision>6145</cp:revision>
  <cp:lastPrinted>2011-12-09T12:18:57Z</cp:lastPrinted>
  <dcterms:created xsi:type="dcterms:W3CDTF">2009-08-16T12:31:00Z</dcterms:created>
  <dcterms:modified xsi:type="dcterms:W3CDTF">2012-01-25T11:04:49Z</dcterms:modified>
</cp:coreProperties>
</file>