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73" r:id="rId2"/>
    <p:sldId id="275" r:id="rId3"/>
    <p:sldId id="277" r:id="rId4"/>
    <p:sldId id="278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181" autoAdjust="0"/>
    <p:restoredTop sz="94660"/>
  </p:normalViewPr>
  <p:slideViewPr>
    <p:cSldViewPr>
      <p:cViewPr>
        <p:scale>
          <a:sx n="122" d="100"/>
          <a:sy n="122" d="100"/>
        </p:scale>
        <p:origin x="-1458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CA0BB0-C374-42D7-8365-B214EAF80389}" type="datetimeFigureOut">
              <a:rPr lang="ru-RU" smtClean="0"/>
              <a:t>29.06.2022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3A48D6-07B3-42AA-A355-12B9D9AEAC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17387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2B2F427-618E-4946-B22A-55A970DA4C17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4143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F09A9-8FAE-4BB1-8CF8-7F92785DA349}" type="datetimeFigureOut">
              <a:rPr lang="ru-RU" smtClean="0"/>
              <a:t>29.06.2022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54792-F0C3-48FA-8010-6AD82C4CBA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77679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F09A9-8FAE-4BB1-8CF8-7F92785DA349}" type="datetimeFigureOut">
              <a:rPr lang="ru-RU" smtClean="0"/>
              <a:t>29.06.2022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54792-F0C3-48FA-8010-6AD82C4CBA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97315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F09A9-8FAE-4BB1-8CF8-7F92785DA349}" type="datetimeFigureOut">
              <a:rPr lang="ru-RU" smtClean="0"/>
              <a:t>29.06.2022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54792-F0C3-48FA-8010-6AD82C4CBA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6246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F09A9-8FAE-4BB1-8CF8-7F92785DA349}" type="datetimeFigureOut">
              <a:rPr lang="ru-RU" smtClean="0"/>
              <a:t>29.06.2022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54792-F0C3-48FA-8010-6AD82C4CBA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24290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F09A9-8FAE-4BB1-8CF8-7F92785DA349}" type="datetimeFigureOut">
              <a:rPr lang="ru-RU" smtClean="0"/>
              <a:t>29.06.2022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54792-F0C3-48FA-8010-6AD82C4CBA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18484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F09A9-8FAE-4BB1-8CF8-7F92785DA349}" type="datetimeFigureOut">
              <a:rPr lang="ru-RU" smtClean="0"/>
              <a:t>29.06.2022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54792-F0C3-48FA-8010-6AD82C4CBA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41222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F09A9-8FAE-4BB1-8CF8-7F92785DA349}" type="datetimeFigureOut">
              <a:rPr lang="ru-RU" smtClean="0"/>
              <a:t>29.06.2022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54792-F0C3-48FA-8010-6AD82C4CBA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20216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F09A9-8FAE-4BB1-8CF8-7F92785DA349}" type="datetimeFigureOut">
              <a:rPr lang="ru-RU" smtClean="0"/>
              <a:t>29.06.2022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54792-F0C3-48FA-8010-6AD82C4CBA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43597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F09A9-8FAE-4BB1-8CF8-7F92785DA349}" type="datetimeFigureOut">
              <a:rPr lang="ru-RU" smtClean="0"/>
              <a:t>29.06.2022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54792-F0C3-48FA-8010-6AD82C4CBA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9224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F09A9-8FAE-4BB1-8CF8-7F92785DA349}" type="datetimeFigureOut">
              <a:rPr lang="ru-RU" smtClean="0"/>
              <a:t>29.06.2022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54792-F0C3-48FA-8010-6AD82C4CBA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7004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F09A9-8FAE-4BB1-8CF8-7F92785DA349}" type="datetimeFigureOut">
              <a:rPr lang="ru-RU" smtClean="0"/>
              <a:t>29.06.2022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54792-F0C3-48FA-8010-6AD82C4CBA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46911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5F09A9-8FAE-4BB1-8CF8-7F92785DA349}" type="datetimeFigureOut">
              <a:rPr lang="ru-RU" smtClean="0"/>
              <a:t>29.06.2022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854792-F0C3-48FA-8010-6AD82C4CBA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3645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hyperlink" Target="mailto:povarova-ea@rosenergoatom.ru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1222676"/>
            <a:ext cx="4968552" cy="3118484"/>
          </a:xfrm>
          <a:prstGeom prst="rect">
            <a:avLst/>
          </a:prstGeom>
          <a:solidFill>
            <a:schemeClr val="bg1">
              <a:alpha val="2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1500" y="5700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6" name="TextBox 55"/>
          <p:cNvSpPr txBox="1"/>
          <p:nvPr/>
        </p:nvSpPr>
        <p:spPr>
          <a:xfrm>
            <a:off x="5622709" y="1222676"/>
            <a:ext cx="3420000" cy="286232"/>
          </a:xfrm>
          <a:prstGeom prst="rect">
            <a:avLst/>
          </a:prstGeom>
          <a:gradFill rotWithShape="0">
            <a:gsLst>
              <a:gs pos="0">
                <a:srgbClr val="4596D1">
                  <a:hueOff val="0"/>
                  <a:satOff val="0"/>
                  <a:lumOff val="0"/>
                  <a:shade val="51000"/>
                  <a:satMod val="130000"/>
                  <a:alpha val="80000"/>
                </a:srgbClr>
              </a:gs>
              <a:gs pos="80000">
                <a:srgbClr val="4596D1">
                  <a:hueOff val="0"/>
                  <a:satOff val="0"/>
                  <a:lumOff val="0"/>
                  <a:shade val="93000"/>
                  <a:satMod val="130000"/>
                  <a:alpha val="80000"/>
                </a:srgbClr>
              </a:gs>
              <a:gs pos="100000">
                <a:srgbClr val="4596D1">
                  <a:hueOff val="0"/>
                  <a:satOff val="0"/>
                  <a:lumOff val="0"/>
                  <a:shade val="94000"/>
                  <a:satMod val="135000"/>
                  <a:alpha val="80000"/>
                </a:srgbClr>
              </a:gs>
            </a:gsLst>
            <a:lin ang="16200000" scaled="0"/>
          </a:gradFill>
          <a:ln w="9525" cap="flat" cmpd="sng" algn="ctr">
            <a:solidFill>
              <a:srgbClr val="4596D1">
                <a:hueOff val="0"/>
                <a:satOff val="0"/>
                <a:lumOff val="0"/>
                <a:alphaOff val="0"/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99568" tIns="56896" rIns="99568" bIns="56896" spcCol="1270" anchor="ctr"/>
          <a:lstStyle>
            <a:defPPr>
              <a:defRPr lang="ru-RU"/>
            </a:defPPr>
            <a:lvl1pPr marR="0" lvl="0" indent="0" algn="ctr" defTabSz="6223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 kumimoji="0" sz="1200" b="1" i="0" u="none" strike="noStrike" kern="0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ru-RU" dirty="0" smtClean="0"/>
              <a:t>Объекты недвижимого имущества: Земельный  участок</a:t>
            </a:r>
            <a:endParaRPr lang="ru-RU" dirty="0"/>
          </a:p>
        </p:txBody>
      </p:sp>
      <p:sp>
        <p:nvSpPr>
          <p:cNvPr id="66" name="Rectangle 3"/>
          <p:cNvSpPr>
            <a:spLocks noGrp="1" noChangeArrowheads="1"/>
          </p:cNvSpPr>
          <p:nvPr>
            <p:ph type="title"/>
          </p:nvPr>
        </p:nvSpPr>
        <p:spPr>
          <a:xfrm>
            <a:off x="468313" y="77788"/>
            <a:ext cx="8207375" cy="903287"/>
          </a:xfrm>
          <a:noFill/>
          <a:ln>
            <a:noFill/>
          </a:ln>
          <a:effectLst>
            <a:outerShdw dist="17961" dir="2700000" algn="ctr" rotWithShape="0">
              <a:schemeClr val="hlink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ru-RU" sz="1800" b="1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Имущественный комплекс «База </a:t>
            </a:r>
            <a:r>
              <a:rPr lang="ru-RU" sz="1800" b="1" dirty="0">
                <a:solidFill>
                  <a:schemeClr val="bg1"/>
                </a:solidFill>
                <a:latin typeface="Arial" charset="0"/>
                <a:cs typeface="Arial" charset="0"/>
              </a:rPr>
              <a:t>отдыха оз</a:t>
            </a:r>
            <a:r>
              <a:rPr lang="ru-RU" sz="1800" b="1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. </a:t>
            </a:r>
            <a:r>
              <a:rPr lang="ru-RU" sz="1800" b="1" dirty="0" err="1" smtClean="0">
                <a:solidFill>
                  <a:schemeClr val="bg1"/>
                </a:solidFill>
                <a:latin typeface="Arial" charset="0"/>
                <a:cs typeface="Arial" charset="0"/>
              </a:rPr>
              <a:t>М.Жужгово</a:t>
            </a:r>
            <a:r>
              <a:rPr lang="ru-RU" sz="1800" b="1" dirty="0">
                <a:solidFill>
                  <a:schemeClr val="bg1"/>
                </a:solidFill>
                <a:latin typeface="Arial" charset="0"/>
                <a:cs typeface="Arial" charset="0"/>
              </a:rPr>
              <a:t>», расположенного по адресу: Курганская обл, р-н Шумихинский, в границах бывшего ТОО "Большевик" юго-западнее оз. </a:t>
            </a:r>
            <a:r>
              <a:rPr lang="ru-RU" sz="1800" b="1" dirty="0" err="1" smtClean="0">
                <a:solidFill>
                  <a:schemeClr val="bg1"/>
                </a:solidFill>
                <a:latin typeface="Arial" charset="0"/>
                <a:cs typeface="Arial" charset="0"/>
              </a:rPr>
              <a:t>Мал.Жужгово</a:t>
            </a:r>
            <a:endParaRPr lang="en-US" sz="1800" b="1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83561" y="6505599"/>
            <a:ext cx="224742" cy="30777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sz="14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 </a:t>
            </a:r>
            <a:endParaRPr lang="ru-RU" sz="1400" b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71" name="TextBox 170"/>
          <p:cNvSpPr txBox="1"/>
          <p:nvPr/>
        </p:nvSpPr>
        <p:spPr>
          <a:xfrm>
            <a:off x="5634508" y="2852936"/>
            <a:ext cx="3420000" cy="250766"/>
          </a:xfrm>
          <a:prstGeom prst="rect">
            <a:avLst/>
          </a:prstGeom>
          <a:gradFill rotWithShape="0">
            <a:gsLst>
              <a:gs pos="0">
                <a:srgbClr val="4596D1">
                  <a:hueOff val="0"/>
                  <a:satOff val="0"/>
                  <a:lumOff val="0"/>
                  <a:shade val="51000"/>
                  <a:satMod val="130000"/>
                  <a:alpha val="80000"/>
                </a:srgbClr>
              </a:gs>
              <a:gs pos="80000">
                <a:srgbClr val="4596D1">
                  <a:hueOff val="0"/>
                  <a:satOff val="0"/>
                  <a:lumOff val="0"/>
                  <a:shade val="93000"/>
                  <a:satMod val="130000"/>
                  <a:alpha val="80000"/>
                </a:srgbClr>
              </a:gs>
              <a:gs pos="100000">
                <a:srgbClr val="4596D1">
                  <a:hueOff val="0"/>
                  <a:satOff val="0"/>
                  <a:lumOff val="0"/>
                  <a:shade val="94000"/>
                  <a:satMod val="135000"/>
                  <a:alpha val="80000"/>
                </a:srgbClr>
              </a:gs>
            </a:gsLst>
            <a:lin ang="16200000" scaled="0"/>
          </a:gradFill>
          <a:ln w="9525" cap="flat" cmpd="sng" algn="ctr">
            <a:solidFill>
              <a:srgbClr val="4596D1">
                <a:hueOff val="0"/>
                <a:satOff val="0"/>
                <a:lumOff val="0"/>
                <a:alphaOff val="0"/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99568" tIns="56896" rIns="99568" bIns="56896" spcCol="1270" anchor="ctr"/>
          <a:lstStyle>
            <a:defPPr>
              <a:defRPr lang="ru-RU"/>
            </a:defPPr>
            <a:lvl1pPr marR="0" lvl="0" indent="0" algn="ctr" defTabSz="6223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 kumimoji="0" sz="1200" b="1" i="0" u="none" strike="noStrike" kern="0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ru-RU" dirty="0" smtClean="0"/>
              <a:t>Объекты движимого имущества:</a:t>
            </a:r>
            <a:endParaRPr lang="ru-RU" dirty="0"/>
          </a:p>
        </p:txBody>
      </p:sp>
      <p:sp>
        <p:nvSpPr>
          <p:cNvPr id="195" name="Полилиния 194"/>
          <p:cNvSpPr/>
          <p:nvPr/>
        </p:nvSpPr>
        <p:spPr bwMode="auto">
          <a:xfrm>
            <a:off x="5508504" y="1554992"/>
            <a:ext cx="3473996" cy="1548710"/>
          </a:xfrm>
          <a:custGeom>
            <a:avLst/>
            <a:gdLst>
              <a:gd name="connsiteX0" fmla="*/ 0 w 2181579"/>
              <a:gd name="connsiteY0" fmla="*/ 0 h 3351644"/>
              <a:gd name="connsiteX1" fmla="*/ 2181579 w 2181579"/>
              <a:gd name="connsiteY1" fmla="*/ 0 h 3351644"/>
              <a:gd name="connsiteX2" fmla="*/ 2181579 w 2181579"/>
              <a:gd name="connsiteY2" fmla="*/ 3351644 h 3351644"/>
              <a:gd name="connsiteX3" fmla="*/ 0 w 2181579"/>
              <a:gd name="connsiteY3" fmla="*/ 3351644 h 3351644"/>
              <a:gd name="connsiteX4" fmla="*/ 0 w 2181579"/>
              <a:gd name="connsiteY4" fmla="*/ 0 h 3351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1579" h="3351644">
                <a:moveTo>
                  <a:pt x="0" y="0"/>
                </a:moveTo>
                <a:lnTo>
                  <a:pt x="2181579" y="0"/>
                </a:lnTo>
                <a:lnTo>
                  <a:pt x="2181579" y="3351644"/>
                </a:lnTo>
                <a:lnTo>
                  <a:pt x="0" y="3351644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marL="180000" lvl="1">
              <a:spcBef>
                <a:spcPts val="0"/>
              </a:spcBef>
            </a:pPr>
            <a:r>
              <a:rPr lang="ru-RU" sz="1200" b="1" dirty="0" smtClean="0">
                <a:latin typeface="+mn-lt"/>
              </a:rPr>
              <a:t>Земельный участок</a:t>
            </a:r>
          </a:p>
          <a:p>
            <a:pPr marL="180000" lvl="1">
              <a:spcBef>
                <a:spcPts val="0"/>
              </a:spcBef>
            </a:pPr>
            <a:r>
              <a:rPr lang="ru-RU" sz="1200" b="1" dirty="0" smtClean="0">
                <a:latin typeface="+mn-lt"/>
              </a:rPr>
              <a:t>Площадь</a:t>
            </a:r>
            <a:r>
              <a:rPr lang="ru-RU" sz="1200" b="1" dirty="0">
                <a:latin typeface="+mn-lt"/>
              </a:rPr>
              <a:t>: </a:t>
            </a:r>
            <a:r>
              <a:rPr lang="ru-RU" sz="1200" b="1" dirty="0" smtClean="0">
                <a:latin typeface="+mn-lt"/>
              </a:rPr>
              <a:t>30 000кв. м.</a:t>
            </a:r>
          </a:p>
          <a:p>
            <a:pPr marL="180000" lvl="1">
              <a:spcBef>
                <a:spcPts val="0"/>
              </a:spcBef>
            </a:pPr>
            <a:r>
              <a:rPr lang="ru-RU" sz="1200" b="1" dirty="0" smtClean="0">
                <a:latin typeface="+mn-lt"/>
              </a:rPr>
              <a:t>Право</a:t>
            </a:r>
            <a:r>
              <a:rPr lang="ru-RU" sz="1200" b="1" dirty="0">
                <a:latin typeface="+mn-lt"/>
              </a:rPr>
              <a:t>: </a:t>
            </a:r>
            <a:r>
              <a:rPr lang="ru-RU" sz="1200" b="1" dirty="0" smtClean="0">
                <a:latin typeface="+mn-lt"/>
              </a:rPr>
              <a:t>собственность АО «</a:t>
            </a:r>
            <a:r>
              <a:rPr lang="ru-RU" sz="1200" b="1" dirty="0"/>
              <a:t>Д</a:t>
            </a:r>
            <a:r>
              <a:rPr lang="ru-RU" sz="1200" b="1" dirty="0" smtClean="0">
                <a:latin typeface="+mn-lt"/>
              </a:rPr>
              <a:t>алур»</a:t>
            </a:r>
          </a:p>
          <a:p>
            <a:pPr marL="180000" lvl="1">
              <a:spcBef>
                <a:spcPts val="0"/>
              </a:spcBef>
            </a:pPr>
            <a:r>
              <a:rPr lang="ru-RU" sz="1200" b="1" dirty="0" smtClean="0">
                <a:latin typeface="+mn-lt"/>
              </a:rPr>
              <a:t>Кадастровый </a:t>
            </a:r>
            <a:r>
              <a:rPr lang="ru-RU" sz="1200" b="1" dirty="0">
                <a:latin typeface="+mn-lt"/>
              </a:rPr>
              <a:t>номер</a:t>
            </a:r>
            <a:r>
              <a:rPr lang="ru-RU" sz="1200" b="1" dirty="0" smtClean="0">
                <a:latin typeface="+mn-lt"/>
              </a:rPr>
              <a:t>: </a:t>
            </a:r>
            <a:r>
              <a:rPr lang="ru-RU" sz="1200" b="1" dirty="0"/>
              <a:t>45:22:010606:350  </a:t>
            </a:r>
            <a:endParaRPr lang="ru-RU" sz="1200" b="1" dirty="0" smtClean="0">
              <a:latin typeface="+mn-lt"/>
            </a:endParaRPr>
          </a:p>
          <a:p>
            <a:pPr marL="180000" lvl="1">
              <a:spcBef>
                <a:spcPts val="0"/>
              </a:spcBef>
            </a:pPr>
            <a:r>
              <a:rPr lang="ru-RU" sz="1200" b="1" dirty="0" smtClean="0">
                <a:solidFill>
                  <a:schemeClr val="tx1"/>
                </a:solidFill>
                <a:latin typeface="+mn-lt"/>
                <a:cs typeface="Arial" charset="0"/>
              </a:rPr>
              <a:t>Обременения</a:t>
            </a:r>
            <a:r>
              <a:rPr lang="ru-RU" sz="1200" b="1" dirty="0">
                <a:solidFill>
                  <a:schemeClr val="tx1"/>
                </a:solidFill>
                <a:latin typeface="+mn-lt"/>
                <a:cs typeface="Arial" charset="0"/>
              </a:rPr>
              <a:t>: </a:t>
            </a:r>
            <a:r>
              <a:rPr lang="ru-RU" sz="1200" b="1" dirty="0" smtClean="0">
                <a:solidFill>
                  <a:schemeClr val="tx1"/>
                </a:solidFill>
                <a:latin typeface="+mn-lt"/>
                <a:cs typeface="Arial" charset="0"/>
              </a:rPr>
              <a:t>отсутствуют</a:t>
            </a:r>
          </a:p>
          <a:p>
            <a:pPr marL="180000" lvl="1">
              <a:spcBef>
                <a:spcPts val="0"/>
              </a:spcBef>
            </a:pPr>
            <a:r>
              <a:rPr lang="ru-RU" sz="1200" b="1" dirty="0" smtClean="0">
                <a:solidFill>
                  <a:schemeClr val="tx1"/>
                </a:solidFill>
                <a:latin typeface="+mn-lt"/>
                <a:cs typeface="Arial" charset="0"/>
              </a:rPr>
              <a:t>Категория</a:t>
            </a:r>
            <a:r>
              <a:rPr lang="ru-RU" sz="1200" b="1" dirty="0">
                <a:solidFill>
                  <a:schemeClr val="tx1"/>
                </a:solidFill>
                <a:latin typeface="+mn-lt"/>
                <a:cs typeface="Arial" charset="0"/>
              </a:rPr>
              <a:t>: </a:t>
            </a:r>
            <a:r>
              <a:rPr lang="ru-RU" sz="1200" b="1" dirty="0">
                <a:cs typeface="Arial" charset="0"/>
              </a:rPr>
              <a:t>сельскохозяйственного назначения</a:t>
            </a:r>
            <a:endParaRPr lang="ru-RU" sz="1200" b="1" dirty="0" smtClean="0">
              <a:solidFill>
                <a:schemeClr val="tx1"/>
              </a:solidFill>
              <a:latin typeface="+mn-lt"/>
              <a:cs typeface="Arial" charset="0"/>
            </a:endParaRPr>
          </a:p>
          <a:p>
            <a:pPr marL="180000" lvl="1">
              <a:spcBef>
                <a:spcPts val="0"/>
              </a:spcBef>
            </a:pPr>
            <a:r>
              <a:rPr lang="ru-RU" sz="1200" b="1" dirty="0" smtClean="0">
                <a:solidFill>
                  <a:schemeClr val="tx1"/>
                </a:solidFill>
                <a:latin typeface="+mn-lt"/>
                <a:cs typeface="Arial" charset="0"/>
              </a:rPr>
              <a:t>ВРИ: </a:t>
            </a:r>
            <a:r>
              <a:rPr lang="ru-RU" sz="1200" b="1" dirty="0">
                <a:cs typeface="Arial" charset="0"/>
              </a:rPr>
              <a:t>для </a:t>
            </a:r>
            <a:r>
              <a:rPr lang="ru-RU" sz="1200" b="1" dirty="0" smtClean="0">
                <a:cs typeface="Arial" charset="0"/>
              </a:rPr>
              <a:t>рыбоводства</a:t>
            </a:r>
          </a:p>
          <a:p>
            <a:pPr marL="180000" lvl="1">
              <a:spcBef>
                <a:spcPts val="0"/>
              </a:spcBef>
            </a:pPr>
            <a:endParaRPr lang="ru-RU" sz="1200" b="1" dirty="0" smtClean="0">
              <a:solidFill>
                <a:schemeClr val="tx1"/>
              </a:solidFill>
              <a:latin typeface="+mn-lt"/>
              <a:cs typeface="Arial" charset="0"/>
            </a:endParaRPr>
          </a:p>
          <a:p>
            <a:pPr marL="180000" lvl="1">
              <a:spcBef>
                <a:spcPts val="0"/>
              </a:spcBef>
            </a:pPr>
            <a:endParaRPr lang="ru-RU" sz="1200" dirty="0">
              <a:latin typeface="+mn-lt"/>
            </a:endParaRPr>
          </a:p>
        </p:txBody>
      </p:sp>
      <p:sp>
        <p:nvSpPr>
          <p:cNvPr id="88" name="Полилиния 87"/>
          <p:cNvSpPr/>
          <p:nvPr/>
        </p:nvSpPr>
        <p:spPr bwMode="auto">
          <a:xfrm>
            <a:off x="5508504" y="3103702"/>
            <a:ext cx="3600000" cy="1333410"/>
          </a:xfrm>
          <a:custGeom>
            <a:avLst/>
            <a:gdLst>
              <a:gd name="connsiteX0" fmla="*/ 0 w 2181579"/>
              <a:gd name="connsiteY0" fmla="*/ 0 h 3351644"/>
              <a:gd name="connsiteX1" fmla="*/ 2181579 w 2181579"/>
              <a:gd name="connsiteY1" fmla="*/ 0 h 3351644"/>
              <a:gd name="connsiteX2" fmla="*/ 2181579 w 2181579"/>
              <a:gd name="connsiteY2" fmla="*/ 3351644 h 3351644"/>
              <a:gd name="connsiteX3" fmla="*/ 0 w 2181579"/>
              <a:gd name="connsiteY3" fmla="*/ 3351644 h 3351644"/>
              <a:gd name="connsiteX4" fmla="*/ 0 w 2181579"/>
              <a:gd name="connsiteY4" fmla="*/ 0 h 3351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1579" h="3351644">
                <a:moveTo>
                  <a:pt x="0" y="0"/>
                </a:moveTo>
                <a:lnTo>
                  <a:pt x="2181579" y="0"/>
                </a:lnTo>
                <a:lnTo>
                  <a:pt x="2181579" y="3351644"/>
                </a:lnTo>
                <a:lnTo>
                  <a:pt x="0" y="3351644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marL="180000" lvl="1"/>
            <a:endParaRPr lang="ru-RU" sz="1200" dirty="0">
              <a:latin typeface="+mn-lt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5634508" y="4269743"/>
            <a:ext cx="3491880" cy="286232"/>
          </a:xfrm>
          <a:prstGeom prst="rect">
            <a:avLst/>
          </a:prstGeom>
          <a:gradFill rotWithShape="0">
            <a:gsLst>
              <a:gs pos="0">
                <a:srgbClr val="4596D1">
                  <a:hueOff val="0"/>
                  <a:satOff val="0"/>
                  <a:lumOff val="0"/>
                  <a:shade val="51000"/>
                  <a:satMod val="130000"/>
                  <a:alpha val="80000"/>
                </a:srgbClr>
              </a:gs>
              <a:gs pos="80000">
                <a:srgbClr val="4596D1">
                  <a:hueOff val="0"/>
                  <a:satOff val="0"/>
                  <a:lumOff val="0"/>
                  <a:shade val="93000"/>
                  <a:satMod val="130000"/>
                  <a:alpha val="80000"/>
                </a:srgbClr>
              </a:gs>
              <a:gs pos="100000">
                <a:srgbClr val="4596D1">
                  <a:hueOff val="0"/>
                  <a:satOff val="0"/>
                  <a:lumOff val="0"/>
                  <a:shade val="94000"/>
                  <a:satMod val="135000"/>
                  <a:alpha val="80000"/>
                </a:srgbClr>
              </a:gs>
            </a:gsLst>
            <a:lin ang="16200000" scaled="0"/>
          </a:gradFill>
          <a:ln w="9525" cap="flat" cmpd="sng" algn="ctr">
            <a:solidFill>
              <a:srgbClr val="4596D1">
                <a:hueOff val="0"/>
                <a:satOff val="0"/>
                <a:lumOff val="0"/>
                <a:alphaOff val="0"/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99568" tIns="56896" rIns="99568" bIns="56896" spcCol="1270" anchor="ctr"/>
          <a:lstStyle>
            <a:defPPr>
              <a:defRPr lang="ru-RU"/>
            </a:defPPr>
            <a:lvl1pPr marR="0" lvl="0" indent="0" algn="ctr" defTabSz="6223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 kumimoji="0" sz="1200" b="1" i="0" u="none" strike="noStrike" kern="0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ru-RU" dirty="0"/>
              <a:t>Инженерные </a:t>
            </a:r>
            <a:r>
              <a:rPr lang="ru-RU" dirty="0" smtClean="0"/>
              <a:t>коммуникации (мощности)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5692832" y="4797152"/>
            <a:ext cx="3390791" cy="783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marL="4763" lvl="1"/>
            <a:r>
              <a:rPr lang="ru-RU" sz="1200" b="1" dirty="0">
                <a:latin typeface="+mn-lt"/>
              </a:rPr>
              <a:t>Электричество: </a:t>
            </a:r>
            <a:r>
              <a:rPr lang="ru-RU" sz="1200" b="1" dirty="0" smtClean="0">
                <a:latin typeface="+mn-lt"/>
              </a:rPr>
              <a:t> есть</a:t>
            </a:r>
          </a:p>
          <a:p>
            <a:pPr marL="4763" lvl="1"/>
            <a:r>
              <a:rPr lang="ru-RU" sz="1200" b="1" dirty="0" smtClean="0">
                <a:latin typeface="+mn-lt"/>
              </a:rPr>
              <a:t>Водоснабжение</a:t>
            </a:r>
            <a:r>
              <a:rPr lang="ru-RU" sz="1200" b="1" dirty="0">
                <a:latin typeface="+mn-lt"/>
              </a:rPr>
              <a:t>: </a:t>
            </a:r>
            <a:r>
              <a:rPr lang="ru-RU" sz="1200" b="1" dirty="0" smtClean="0">
                <a:latin typeface="+mn-lt"/>
              </a:rPr>
              <a:t>нет</a:t>
            </a:r>
            <a:endParaRPr lang="ru-RU" sz="1200" dirty="0" smtClean="0">
              <a:latin typeface="+mn-lt"/>
            </a:endParaRPr>
          </a:p>
          <a:p>
            <a:pPr marL="4763" lvl="1"/>
            <a:r>
              <a:rPr lang="ru-RU" sz="1200" b="1" dirty="0" smtClean="0">
                <a:latin typeface="+mn-lt"/>
              </a:rPr>
              <a:t>Канализация</a:t>
            </a:r>
            <a:r>
              <a:rPr lang="ru-RU" sz="1200" b="1" dirty="0">
                <a:latin typeface="+mn-lt"/>
              </a:rPr>
              <a:t>: </a:t>
            </a:r>
            <a:r>
              <a:rPr lang="ru-RU" sz="1200" b="1" dirty="0" smtClean="0">
                <a:latin typeface="+mn-lt"/>
              </a:rPr>
              <a:t>нет</a:t>
            </a:r>
            <a:endParaRPr lang="ru-RU" sz="1200" dirty="0" smtClean="0">
              <a:latin typeface="+mn-lt"/>
            </a:endParaRPr>
          </a:p>
          <a:p>
            <a:pPr marL="4763" lvl="1"/>
            <a:r>
              <a:rPr lang="ru-RU" sz="1200" b="1" dirty="0" smtClean="0">
                <a:latin typeface="+mn-lt"/>
              </a:rPr>
              <a:t>Теплоснабжение: нет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>
          <a:xfrm>
            <a:off x="8341714" y="6452791"/>
            <a:ext cx="811212" cy="377825"/>
          </a:xfrm>
        </p:spPr>
        <p:txBody>
          <a:bodyPr/>
          <a:lstStyle/>
          <a:p>
            <a:pPr algn="ctr">
              <a:defRPr/>
            </a:pPr>
            <a:fld id="{58C9DAD9-0460-481D-8B9F-84A479B5BBA4}" type="slidenum">
              <a:rPr lang="ru-RU" sz="1600" b="1" smtClean="0">
                <a:solidFill>
                  <a:srgbClr val="0070C0"/>
                </a:solidFill>
              </a:rPr>
              <a:pPr algn="ctr">
                <a:defRPr/>
              </a:pPr>
              <a:t>1</a:t>
            </a:fld>
            <a:endParaRPr lang="ru-RU" sz="1600" b="1" dirty="0">
              <a:solidFill>
                <a:srgbClr val="0070C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692832" y="5711175"/>
            <a:ext cx="3420000" cy="288032"/>
          </a:xfrm>
          <a:prstGeom prst="rect">
            <a:avLst/>
          </a:prstGeom>
          <a:gradFill rotWithShape="0">
            <a:gsLst>
              <a:gs pos="0">
                <a:srgbClr val="4596D1">
                  <a:hueOff val="0"/>
                  <a:satOff val="0"/>
                  <a:lumOff val="0"/>
                  <a:shade val="51000"/>
                  <a:satMod val="130000"/>
                  <a:alpha val="80000"/>
                </a:srgbClr>
              </a:gs>
              <a:gs pos="80000">
                <a:srgbClr val="4596D1">
                  <a:hueOff val="0"/>
                  <a:satOff val="0"/>
                  <a:lumOff val="0"/>
                  <a:shade val="93000"/>
                  <a:satMod val="130000"/>
                  <a:alpha val="80000"/>
                </a:srgbClr>
              </a:gs>
              <a:gs pos="100000">
                <a:srgbClr val="4596D1">
                  <a:hueOff val="0"/>
                  <a:satOff val="0"/>
                  <a:lumOff val="0"/>
                  <a:shade val="94000"/>
                  <a:satMod val="135000"/>
                  <a:alpha val="80000"/>
                </a:srgbClr>
              </a:gs>
            </a:gsLst>
            <a:lin ang="16200000" scaled="0"/>
          </a:gradFill>
          <a:ln w="9525" cap="flat" cmpd="sng" algn="ctr">
            <a:solidFill>
              <a:srgbClr val="4596D1">
                <a:hueOff val="0"/>
                <a:satOff val="0"/>
                <a:lumOff val="0"/>
                <a:alphaOff val="0"/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99568" tIns="56896" rIns="99568" bIns="56896" spcCol="1270" anchor="ctr"/>
          <a:lstStyle>
            <a:defPPr>
              <a:defRPr lang="ru-RU"/>
            </a:defPPr>
            <a:lvl1pPr marR="0" lvl="0" indent="0" algn="ctr" defTabSz="6223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 kumimoji="0" sz="1400" b="1" i="0" u="none" strike="noStrike" kern="0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ru-RU" sz="1200" dirty="0" smtClean="0"/>
              <a:t>Контактная информация</a:t>
            </a:r>
            <a:endParaRPr lang="ru-RU" sz="1200" dirty="0"/>
          </a:p>
        </p:txBody>
      </p:sp>
      <p:sp>
        <p:nvSpPr>
          <p:cNvPr id="21" name="TextBox 20"/>
          <p:cNvSpPr txBox="1"/>
          <p:nvPr/>
        </p:nvSpPr>
        <p:spPr>
          <a:xfrm>
            <a:off x="5634508" y="5991671"/>
            <a:ext cx="35094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/>
              <a:t>Чеканина Анна </a:t>
            </a:r>
            <a:r>
              <a:rPr lang="ru-RU" sz="1200" b="1" dirty="0" smtClean="0"/>
              <a:t>Александровна(3522)60-00-39, доб. 230, </a:t>
            </a:r>
            <a:r>
              <a:rPr lang="en-US" sz="1200" b="1" dirty="0" smtClean="0"/>
              <a:t>E-mail</a:t>
            </a:r>
            <a:r>
              <a:rPr lang="ru-RU" sz="1200" b="1" dirty="0" smtClean="0"/>
              <a:t>: AAChekanina@rosatom.ru</a:t>
            </a:r>
            <a:endParaRPr lang="en-US" sz="1200" b="1" dirty="0">
              <a:hlinkClick r:id="rId4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40" y="1339611"/>
            <a:ext cx="5228924" cy="51506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201619" y="1589369"/>
            <a:ext cx="4968551" cy="73866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70C0"/>
                </a:solidFill>
              </a:rPr>
              <a:t>Аукцион на понижение, </a:t>
            </a:r>
            <a:r>
              <a:rPr lang="ru-RU" sz="1400" b="1" dirty="0" smtClean="0">
                <a:solidFill>
                  <a:srgbClr val="0070C0"/>
                </a:solidFill>
              </a:rPr>
              <a:t>начальная </a:t>
            </a:r>
            <a:r>
              <a:rPr lang="ru-RU" sz="1400" b="1" dirty="0">
                <a:solidFill>
                  <a:srgbClr val="0070C0"/>
                </a:solidFill>
              </a:rPr>
              <a:t>стоимость </a:t>
            </a:r>
            <a:r>
              <a:rPr lang="ru-RU" sz="1400" b="1" dirty="0" smtClean="0">
                <a:solidFill>
                  <a:srgbClr val="0070C0"/>
                </a:solidFill>
              </a:rPr>
              <a:t>3 195 </a:t>
            </a:r>
            <a:r>
              <a:rPr lang="ru-RU" sz="1400" b="1" dirty="0">
                <a:solidFill>
                  <a:srgbClr val="0070C0"/>
                </a:solidFill>
              </a:rPr>
              <a:t>000 </a:t>
            </a:r>
            <a:r>
              <a:rPr lang="ru-RU" sz="1400" b="1" dirty="0" smtClean="0">
                <a:solidFill>
                  <a:srgbClr val="0070C0"/>
                </a:solidFill>
              </a:rPr>
              <a:t>рублей,</a:t>
            </a:r>
          </a:p>
          <a:p>
            <a:pPr algn="ctr"/>
            <a:r>
              <a:rPr lang="ru-RU" sz="1400" b="1" dirty="0" smtClean="0">
                <a:solidFill>
                  <a:srgbClr val="0070C0"/>
                </a:solidFill>
              </a:rPr>
              <a:t> шаг аукциона </a:t>
            </a:r>
            <a:r>
              <a:rPr lang="ru-RU" sz="1400" b="1" dirty="0" smtClean="0">
                <a:solidFill>
                  <a:srgbClr val="0070C0"/>
                </a:solidFill>
              </a:rPr>
              <a:t>70250руб</a:t>
            </a:r>
            <a:r>
              <a:rPr lang="ru-RU" sz="1400" b="1" dirty="0" smtClean="0">
                <a:solidFill>
                  <a:srgbClr val="0070C0"/>
                </a:solidFill>
              </a:rPr>
              <a:t>., размер задатка 319 </a:t>
            </a:r>
            <a:r>
              <a:rPr lang="ru-RU" sz="1400" b="1" dirty="0">
                <a:solidFill>
                  <a:srgbClr val="0070C0"/>
                </a:solidFill>
              </a:rPr>
              <a:t>5</a:t>
            </a:r>
            <a:r>
              <a:rPr lang="ru-RU" sz="1400" b="1" dirty="0" smtClean="0">
                <a:solidFill>
                  <a:srgbClr val="0070C0"/>
                </a:solidFill>
              </a:rPr>
              <a:t>00 </a:t>
            </a:r>
            <a:r>
              <a:rPr lang="ru-RU" sz="1400" b="1" dirty="0">
                <a:solidFill>
                  <a:srgbClr val="0070C0"/>
                </a:solidFill>
              </a:rPr>
              <a:t>руб</a:t>
            </a:r>
            <a:r>
              <a:rPr lang="ru-RU" sz="1400" b="1" dirty="0" smtClean="0">
                <a:solidFill>
                  <a:srgbClr val="0070C0"/>
                </a:solidFill>
              </a:rPr>
              <a:t>.</a:t>
            </a:r>
            <a:endParaRPr lang="ru-RU" sz="1400" dirty="0">
              <a:solidFill>
                <a:srgbClr val="0070C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7322" y="3941876"/>
            <a:ext cx="238125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008" y="2272172"/>
            <a:ext cx="5006099" cy="3950331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5652120" y="3090132"/>
            <a:ext cx="33303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1.  Благоустройство базы отдыха.</a:t>
            </a:r>
          </a:p>
          <a:p>
            <a:r>
              <a:rPr lang="ru-RU" sz="1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2. Ограждение базы отдыха.</a:t>
            </a:r>
          </a:p>
          <a:p>
            <a:r>
              <a:rPr lang="ru-RU" sz="1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3. Линия электроосвещения базы отдыха.</a:t>
            </a:r>
          </a:p>
        </p:txBody>
      </p:sp>
      <p:pic>
        <p:nvPicPr>
          <p:cNvPr id="22" name="Picture 2" descr="Картинки по запросу росатом логотип"/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95745" y="4267541"/>
            <a:ext cx="170502" cy="169571"/>
          </a:xfrm>
          <a:prstGeom prst="teardrop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912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5008" y="692696"/>
            <a:ext cx="8821488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0488" marR="28575" indent="-73025" algn="just">
              <a:spcAft>
                <a:spcPts val="0"/>
              </a:spcAft>
              <a:buAutoNum type="arabicPeriod"/>
            </a:pPr>
            <a:r>
              <a:rPr lang="ru-RU" sz="1000" dirty="0">
                <a:latin typeface="Times New Roman"/>
                <a:ea typeface="Calibri"/>
              </a:rPr>
              <a:t>Земельный участок, категория земель: земли сельскохозяйственного назначения, разрешенное использование: для рыбоводства, общая площадь </a:t>
            </a:r>
            <a:r>
              <a:rPr lang="ru-RU" sz="1000" dirty="0" smtClean="0">
                <a:latin typeface="Times New Roman"/>
                <a:ea typeface="Calibri"/>
              </a:rPr>
              <a:t>30000кв.м</a:t>
            </a:r>
            <a:r>
              <a:rPr lang="ru-RU" sz="1000" dirty="0">
                <a:latin typeface="Times New Roman"/>
                <a:ea typeface="Calibri"/>
              </a:rPr>
              <a:t>., кадастровый номер 45:22:010606:350, местоположение относительно ориентира, расположенного в границах участка. Почтовый адрес ориентира: Россия, Курганская обл., Шумихинский район, в границах бывшего ТОО "Большевик" юго-западнее оз. </a:t>
            </a:r>
            <a:r>
              <a:rPr lang="ru-RU" sz="1000" dirty="0" err="1" smtClean="0">
                <a:latin typeface="Times New Roman"/>
                <a:ea typeface="Calibri"/>
              </a:rPr>
              <a:t>Мал.Жужгово</a:t>
            </a:r>
            <a:r>
              <a:rPr lang="ru-RU" sz="1000" dirty="0">
                <a:latin typeface="Times New Roman"/>
                <a:ea typeface="Calibri"/>
              </a:rPr>
              <a:t>.</a:t>
            </a:r>
          </a:p>
          <a:p>
            <a:pPr marL="349885" marR="28575" indent="-342900" algn="just">
              <a:spcAft>
                <a:spcPts val="0"/>
              </a:spcAft>
              <a:buAutoNum type="arabicPeriod"/>
            </a:pPr>
            <a:endParaRPr lang="ru-RU" sz="1400" dirty="0">
              <a:latin typeface="Times New Roman"/>
              <a:ea typeface="Calibri"/>
            </a:endParaRPr>
          </a:p>
          <a:p>
            <a:pPr marL="349885" marR="28575" indent="-342900" algn="just">
              <a:spcAft>
                <a:spcPts val="0"/>
              </a:spcAft>
              <a:buAutoNum type="arabicPeriod"/>
            </a:pPr>
            <a:endParaRPr lang="ru-RU" sz="1400" dirty="0" smtClean="0">
              <a:latin typeface="Times New Roman"/>
              <a:ea typeface="Calibri"/>
            </a:endParaRPr>
          </a:p>
          <a:p>
            <a:pPr marL="349885" marR="28575" indent="-342900" algn="just">
              <a:spcAft>
                <a:spcPts val="0"/>
              </a:spcAft>
              <a:buAutoNum type="arabicPeriod"/>
            </a:pPr>
            <a:endParaRPr lang="ru-RU" sz="1400" dirty="0">
              <a:latin typeface="Times New Roman"/>
              <a:ea typeface="Calibri"/>
            </a:endParaRPr>
          </a:p>
          <a:p>
            <a:pPr marL="349885" marR="28575" indent="-342900" algn="just">
              <a:spcAft>
                <a:spcPts val="0"/>
              </a:spcAft>
              <a:buAutoNum type="arabicPeriod"/>
            </a:pPr>
            <a:endParaRPr lang="ru-RU" sz="1400" dirty="0" smtClean="0">
              <a:latin typeface="Times New Roman"/>
              <a:ea typeface="Calibri"/>
            </a:endParaRPr>
          </a:p>
          <a:p>
            <a:pPr marL="349885" marR="28575" indent="-342900" algn="just">
              <a:spcAft>
                <a:spcPts val="0"/>
              </a:spcAft>
              <a:buAutoNum type="arabicPeriod"/>
            </a:pPr>
            <a:endParaRPr lang="ru-RU" sz="1400" dirty="0">
              <a:latin typeface="Times New Roman"/>
              <a:ea typeface="Calibri"/>
            </a:endParaRPr>
          </a:p>
          <a:p>
            <a:pPr marL="349885" marR="28575" indent="-342900" algn="just">
              <a:spcAft>
                <a:spcPts val="0"/>
              </a:spcAft>
              <a:buAutoNum type="arabicPeriod"/>
            </a:pPr>
            <a:endParaRPr lang="ru-RU" sz="1400" dirty="0" smtClean="0">
              <a:latin typeface="Times New Roman"/>
              <a:ea typeface="Calibri"/>
            </a:endParaRPr>
          </a:p>
          <a:p>
            <a:pPr marL="349885" marR="28575" indent="-342900" algn="just">
              <a:spcAft>
                <a:spcPts val="0"/>
              </a:spcAft>
              <a:buAutoNum type="arabicPeriod"/>
            </a:pPr>
            <a:endParaRPr lang="ru-RU" sz="1400" dirty="0" smtClean="0">
              <a:latin typeface="Times New Roman"/>
              <a:ea typeface="Calibri"/>
            </a:endParaRPr>
          </a:p>
          <a:p>
            <a:pPr marL="349885" marR="28575" indent="-342900" algn="just">
              <a:spcAft>
                <a:spcPts val="0"/>
              </a:spcAft>
              <a:buAutoNum type="arabicPeriod" startAt="2"/>
            </a:pPr>
            <a:endParaRPr lang="ru-RU" sz="1400" dirty="0" smtClean="0">
              <a:latin typeface="Times New Roman"/>
              <a:ea typeface="Calibri"/>
            </a:endParaRPr>
          </a:p>
          <a:p>
            <a:pPr marL="349885" marR="28575" indent="-342900" algn="just">
              <a:spcAft>
                <a:spcPts val="0"/>
              </a:spcAft>
              <a:buAutoNum type="arabicPeriod" startAt="2"/>
            </a:pPr>
            <a:endParaRPr lang="ru-RU" sz="1400" dirty="0" smtClean="0">
              <a:latin typeface="Times New Roman"/>
              <a:ea typeface="Calibri"/>
            </a:endParaRPr>
          </a:p>
          <a:p>
            <a:pPr marL="349885" marR="28575" indent="-342900" algn="just">
              <a:spcAft>
                <a:spcPts val="0"/>
              </a:spcAft>
              <a:buAutoNum type="arabicPeriod" startAt="2"/>
            </a:pPr>
            <a:endParaRPr lang="ru-RU" sz="1400" dirty="0">
              <a:latin typeface="Times New Roman"/>
              <a:ea typeface="Calibri"/>
            </a:endParaRPr>
          </a:p>
          <a:p>
            <a:pPr marL="6985" marR="28575" algn="just">
              <a:spcAft>
                <a:spcPts val="0"/>
              </a:spcAft>
            </a:pPr>
            <a:endParaRPr lang="ru-RU" sz="1400" dirty="0">
              <a:latin typeface="Times New Roman"/>
              <a:ea typeface="Calibri"/>
            </a:endParaRPr>
          </a:p>
          <a:p>
            <a:pPr marL="6985" marR="28575" algn="just">
              <a:spcAft>
                <a:spcPts val="0"/>
              </a:spcAft>
            </a:pPr>
            <a:endParaRPr lang="ru-RU" sz="1400" dirty="0" smtClean="0">
              <a:latin typeface="Times New Roman"/>
              <a:ea typeface="Calibri"/>
            </a:endParaRPr>
          </a:p>
          <a:p>
            <a:pPr marL="6985" marR="28575" algn="just">
              <a:spcAft>
                <a:spcPts val="0"/>
              </a:spcAft>
            </a:pPr>
            <a:endParaRPr lang="ru-RU" sz="1400" dirty="0">
              <a:latin typeface="Times New Roman"/>
              <a:ea typeface="Calibri"/>
            </a:endParaRPr>
          </a:p>
          <a:p>
            <a:pPr marL="6985" marR="28575" algn="just">
              <a:spcAft>
                <a:spcPts val="0"/>
              </a:spcAft>
            </a:pPr>
            <a:endParaRPr lang="ru-RU" sz="1400" dirty="0" smtClean="0">
              <a:latin typeface="Times New Roman"/>
              <a:ea typeface="Calibri"/>
            </a:endParaRPr>
          </a:p>
          <a:p>
            <a:pPr marL="6985" marR="28575" algn="just">
              <a:spcAft>
                <a:spcPts val="0"/>
              </a:spcAft>
            </a:pPr>
            <a:endParaRPr lang="ru-RU" sz="1400" dirty="0" smtClean="0">
              <a:latin typeface="Times New Roman"/>
              <a:ea typeface="Calibri"/>
            </a:endParaRPr>
          </a:p>
          <a:p>
            <a:pPr marL="6985" marR="28575" algn="just">
              <a:spcAft>
                <a:spcPts val="0"/>
              </a:spcAft>
            </a:pPr>
            <a:endParaRPr lang="ru-RU" sz="1400" dirty="0">
              <a:latin typeface="Times New Roman"/>
              <a:ea typeface="Calibri"/>
            </a:endParaRPr>
          </a:p>
          <a:p>
            <a:pPr marL="6985" marR="28575" algn="just">
              <a:spcAft>
                <a:spcPts val="0"/>
              </a:spcAft>
            </a:pPr>
            <a:endParaRPr lang="ru-RU" sz="1400" dirty="0" smtClean="0">
              <a:latin typeface="Times New Roman"/>
              <a:ea typeface="Calibri"/>
            </a:endParaRPr>
          </a:p>
          <a:p>
            <a:pPr marL="6985" marR="28575" algn="just">
              <a:spcAft>
                <a:spcPts val="0"/>
              </a:spcAft>
            </a:pPr>
            <a:endParaRPr lang="ru-RU" sz="1400" dirty="0">
              <a:latin typeface="Times New Roman"/>
              <a:ea typeface="Calibri"/>
            </a:endParaRPr>
          </a:p>
          <a:p>
            <a:pPr marL="6985" marR="28575" algn="just">
              <a:spcAft>
                <a:spcPts val="0"/>
              </a:spcAft>
            </a:pPr>
            <a:endParaRPr lang="ru-RU" sz="1400" dirty="0" smtClean="0">
              <a:latin typeface="Times New Roman"/>
              <a:ea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188640"/>
            <a:ext cx="8568952" cy="432048"/>
          </a:xfrm>
          <a:prstGeom prst="rect">
            <a:avLst/>
          </a:prstGeom>
          <a:gradFill rotWithShape="0">
            <a:gsLst>
              <a:gs pos="0">
                <a:srgbClr val="4596D1">
                  <a:hueOff val="0"/>
                  <a:satOff val="0"/>
                  <a:lumOff val="0"/>
                  <a:shade val="51000"/>
                  <a:satMod val="130000"/>
                  <a:alpha val="80000"/>
                </a:srgbClr>
              </a:gs>
              <a:gs pos="80000">
                <a:srgbClr val="4596D1">
                  <a:hueOff val="0"/>
                  <a:satOff val="0"/>
                  <a:lumOff val="0"/>
                  <a:shade val="93000"/>
                  <a:satMod val="130000"/>
                  <a:alpha val="80000"/>
                </a:srgbClr>
              </a:gs>
              <a:gs pos="100000">
                <a:srgbClr val="4596D1">
                  <a:hueOff val="0"/>
                  <a:satOff val="0"/>
                  <a:lumOff val="0"/>
                  <a:shade val="94000"/>
                  <a:satMod val="135000"/>
                  <a:alpha val="80000"/>
                </a:srgbClr>
              </a:gs>
            </a:gsLst>
            <a:lin ang="16200000" scaled="0"/>
          </a:gradFill>
          <a:ln w="9525" cap="flat" cmpd="sng" algn="ctr">
            <a:solidFill>
              <a:srgbClr val="4596D1">
                <a:hueOff val="0"/>
                <a:satOff val="0"/>
                <a:lumOff val="0"/>
                <a:alphaOff val="0"/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99568" tIns="56896" rIns="99568" bIns="56896" spcCol="1270" anchor="ctr"/>
          <a:lstStyle>
            <a:defPPr>
              <a:defRPr lang="ru-RU"/>
            </a:defPPr>
            <a:lvl1pPr marR="0" lvl="0" indent="0" algn="ctr" defTabSz="6223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 kumimoji="0" sz="1200" b="1" i="0" u="none" strike="noStrike" kern="0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ru-RU" dirty="0" smtClean="0"/>
              <a:t>Объекты имущественного комплекса </a:t>
            </a:r>
            <a:r>
              <a:rPr lang="ru-RU" dirty="0"/>
              <a:t>«База отдыха оз. </a:t>
            </a:r>
            <a:r>
              <a:rPr lang="ru-RU" dirty="0" err="1"/>
              <a:t>М.Жужгово</a:t>
            </a:r>
            <a:r>
              <a:rPr lang="ru-RU" dirty="0"/>
              <a:t>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844824"/>
            <a:ext cx="3936438" cy="295232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873067"/>
            <a:ext cx="3936437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6348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9849" y="116632"/>
            <a:ext cx="8712968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350" marR="28575" lvl="0" indent="-6350" algn="just"/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2.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Благоустройство базы отдыха.</a:t>
            </a:r>
          </a:p>
          <a:p>
            <a:pPr marL="6985" marR="28575" lvl="0" indent="439420" algn="just"/>
            <a:endParaRPr lang="ru-RU" sz="1200" dirty="0">
              <a:solidFill>
                <a:prstClr val="black"/>
              </a:solidFill>
              <a:latin typeface="Times New Roman"/>
              <a:ea typeface="Calibri"/>
            </a:endParaRPr>
          </a:p>
          <a:p>
            <a:pPr marL="6985" marR="28575" lvl="0" indent="439420" algn="just"/>
            <a:endParaRPr lang="ru-RU" sz="1200" dirty="0" smtClean="0">
              <a:solidFill>
                <a:prstClr val="black"/>
              </a:solidFill>
              <a:latin typeface="Times New Roman"/>
              <a:ea typeface="Calibri"/>
            </a:endParaRPr>
          </a:p>
          <a:p>
            <a:pPr marL="6985" marR="28575" lvl="0" indent="439420" algn="just"/>
            <a:endParaRPr lang="ru-RU" sz="1200" dirty="0">
              <a:solidFill>
                <a:prstClr val="black"/>
              </a:solidFill>
              <a:latin typeface="Times New Roman"/>
              <a:ea typeface="Calibri"/>
            </a:endParaRPr>
          </a:p>
          <a:p>
            <a:pPr marL="6985" marR="28575" lvl="0" indent="439420" algn="just"/>
            <a:endParaRPr lang="ru-RU" sz="1200" dirty="0" smtClean="0">
              <a:solidFill>
                <a:prstClr val="black"/>
              </a:solidFill>
              <a:latin typeface="Times New Roman"/>
              <a:ea typeface="Calibri"/>
            </a:endParaRPr>
          </a:p>
          <a:p>
            <a:pPr marL="6985" marR="28575" lvl="0" indent="439420" algn="just"/>
            <a:endParaRPr lang="ru-RU" sz="1200" dirty="0">
              <a:solidFill>
                <a:prstClr val="black"/>
              </a:solidFill>
              <a:latin typeface="Times New Roman"/>
              <a:ea typeface="Calibri"/>
            </a:endParaRPr>
          </a:p>
          <a:p>
            <a:pPr marL="6985" marR="28575" lvl="0" indent="439420" algn="just"/>
            <a:endParaRPr lang="ru-RU" sz="1200" dirty="0" smtClean="0">
              <a:solidFill>
                <a:prstClr val="black"/>
              </a:solidFill>
              <a:latin typeface="Times New Roman"/>
              <a:ea typeface="Calibri"/>
            </a:endParaRPr>
          </a:p>
          <a:p>
            <a:pPr marL="6985" marR="28575" lvl="0" indent="439420" algn="just"/>
            <a:endParaRPr lang="ru-RU" sz="1200" dirty="0">
              <a:solidFill>
                <a:prstClr val="black"/>
              </a:solidFill>
              <a:latin typeface="Times New Roman"/>
              <a:ea typeface="Calibri"/>
            </a:endParaRPr>
          </a:p>
          <a:p>
            <a:pPr marL="6985" marR="28575" lvl="0" indent="439420" algn="just"/>
            <a:endParaRPr lang="ru-RU" sz="1200" dirty="0" smtClean="0">
              <a:solidFill>
                <a:prstClr val="black"/>
              </a:solidFill>
              <a:latin typeface="Times New Roman"/>
              <a:ea typeface="Calibri"/>
            </a:endParaRPr>
          </a:p>
          <a:p>
            <a:pPr marL="6985" marR="28575" lvl="0" indent="439420" algn="just"/>
            <a:endParaRPr lang="ru-RU" sz="1200" dirty="0">
              <a:solidFill>
                <a:prstClr val="black"/>
              </a:solidFill>
              <a:latin typeface="Times New Roman"/>
              <a:ea typeface="Calibri"/>
            </a:endParaRPr>
          </a:p>
          <a:p>
            <a:pPr marL="6985" marR="28575" lvl="0" indent="439420" algn="just"/>
            <a:endParaRPr lang="ru-RU" sz="1200" dirty="0" smtClean="0">
              <a:solidFill>
                <a:prstClr val="black"/>
              </a:solidFill>
              <a:latin typeface="Times New Roman"/>
              <a:ea typeface="Calibri"/>
            </a:endParaRPr>
          </a:p>
          <a:p>
            <a:pPr marL="6985" marR="28575" lvl="0" indent="439420" algn="just"/>
            <a:endParaRPr lang="ru-RU" sz="1200" dirty="0">
              <a:solidFill>
                <a:prstClr val="black"/>
              </a:solidFill>
              <a:latin typeface="Times New Roman"/>
              <a:ea typeface="Calibri"/>
            </a:endParaRPr>
          </a:p>
          <a:p>
            <a:pPr marL="6985" marR="28575" lvl="0" indent="439420" algn="just"/>
            <a:endParaRPr lang="ru-RU" sz="1200" dirty="0" smtClean="0">
              <a:solidFill>
                <a:prstClr val="black"/>
              </a:solidFill>
              <a:latin typeface="Times New Roman"/>
              <a:ea typeface="Calibri"/>
            </a:endParaRPr>
          </a:p>
          <a:p>
            <a:pPr marL="6985" marR="28575" lvl="0" indent="439420" algn="just"/>
            <a:endParaRPr lang="ru-RU" sz="1200" dirty="0" smtClean="0">
              <a:solidFill>
                <a:prstClr val="black"/>
              </a:solidFill>
              <a:latin typeface="Times New Roman"/>
              <a:ea typeface="Calibri"/>
            </a:endParaRPr>
          </a:p>
          <a:p>
            <a:pPr marL="6985" marR="28575" lvl="0" indent="439420" algn="just"/>
            <a:endParaRPr lang="ru-RU" sz="1200" dirty="0">
              <a:solidFill>
                <a:prstClr val="black"/>
              </a:solidFill>
              <a:latin typeface="Times New Roman"/>
              <a:ea typeface="Calibri"/>
            </a:endParaRPr>
          </a:p>
          <a:p>
            <a:pPr marL="6985" marR="28575" lvl="0" indent="439420" algn="just"/>
            <a:endParaRPr lang="ru-RU" sz="1200" dirty="0">
              <a:solidFill>
                <a:prstClr val="black"/>
              </a:solidFill>
              <a:latin typeface="Times New Roman"/>
              <a:ea typeface="Calibri"/>
            </a:endParaRPr>
          </a:p>
          <a:p>
            <a:pPr marL="6985" marR="28575" lvl="0" indent="439420" algn="just"/>
            <a:endParaRPr lang="ru-RU" sz="1200" dirty="0" smtClean="0">
              <a:solidFill>
                <a:prstClr val="black"/>
              </a:solidFill>
              <a:latin typeface="Times New Roman"/>
              <a:ea typeface="Calibri"/>
            </a:endParaRPr>
          </a:p>
          <a:p>
            <a:pPr marL="6350" marR="28575" lvl="0" indent="-6350" algn="just"/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3.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Ограждение базы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отдыха.</a:t>
            </a:r>
          </a:p>
          <a:p>
            <a:pPr marL="6985" marR="28575" lvl="0" indent="439420" algn="just"/>
            <a:endParaRPr lang="ru-RU" sz="1200" dirty="0" smtClean="0">
              <a:solidFill>
                <a:prstClr val="black"/>
              </a:solidFill>
              <a:latin typeface="Times New Roman"/>
              <a:ea typeface="Calibri"/>
            </a:endParaRPr>
          </a:p>
          <a:p>
            <a:pPr marL="6985" marR="28575" lvl="0" indent="439420" algn="just"/>
            <a:endParaRPr lang="ru-RU" sz="1200" dirty="0" smtClean="0">
              <a:solidFill>
                <a:prstClr val="black"/>
              </a:solidFill>
              <a:latin typeface="Times New Roman"/>
              <a:ea typeface="Calibri"/>
            </a:endParaRPr>
          </a:p>
          <a:p>
            <a:pPr marL="6985" marR="28575" lvl="0" indent="439420" algn="just"/>
            <a:endParaRPr lang="ru-RU" sz="1200" dirty="0" smtClean="0">
              <a:solidFill>
                <a:prstClr val="black"/>
              </a:solidFill>
              <a:latin typeface="Times New Roman"/>
              <a:ea typeface="Calibri"/>
            </a:endParaRPr>
          </a:p>
          <a:p>
            <a:pPr marL="6985" marR="28575" lvl="0" indent="439420" algn="just"/>
            <a:endParaRPr lang="ru-RU" sz="1200" dirty="0" smtClean="0">
              <a:solidFill>
                <a:prstClr val="black"/>
              </a:solidFill>
              <a:latin typeface="Times New Roman"/>
              <a:ea typeface="Calibri"/>
            </a:endParaRPr>
          </a:p>
          <a:p>
            <a:pPr marL="6985" marR="28575" lvl="0" indent="439420" algn="just"/>
            <a:endParaRPr lang="ru-RU" sz="1200" dirty="0">
              <a:solidFill>
                <a:prstClr val="black"/>
              </a:solidFill>
              <a:latin typeface="Times New Roman"/>
              <a:ea typeface="Calibri"/>
            </a:endParaRPr>
          </a:p>
          <a:p>
            <a:pPr marL="6985" marR="28575" lvl="0" indent="439420" algn="just"/>
            <a:endParaRPr lang="ru-RU" sz="1200" dirty="0" smtClean="0">
              <a:solidFill>
                <a:prstClr val="black"/>
              </a:solidFill>
              <a:latin typeface="Times New Roman"/>
              <a:ea typeface="Calibri"/>
            </a:endParaRPr>
          </a:p>
          <a:p>
            <a:pPr marL="6985" marR="28575" lvl="0" indent="439420" algn="just"/>
            <a:endParaRPr lang="ru-RU" sz="1200" dirty="0">
              <a:solidFill>
                <a:prstClr val="black"/>
              </a:solidFill>
              <a:latin typeface="Times New Roman"/>
              <a:ea typeface="Calibri"/>
            </a:endParaRPr>
          </a:p>
          <a:p>
            <a:pPr marL="6985" marR="28575" lvl="0" indent="439420" algn="just"/>
            <a:endParaRPr lang="ru-RU" sz="1200" dirty="0" smtClean="0">
              <a:solidFill>
                <a:prstClr val="black"/>
              </a:solidFill>
              <a:latin typeface="Times New Roman"/>
              <a:ea typeface="Calibri"/>
            </a:endParaRPr>
          </a:p>
          <a:p>
            <a:pPr marL="6985" marR="28575" lvl="0" indent="439420" algn="just"/>
            <a:endParaRPr lang="ru-RU" sz="1200" dirty="0">
              <a:solidFill>
                <a:prstClr val="black"/>
              </a:solidFill>
              <a:latin typeface="Times New Roman"/>
              <a:ea typeface="Calibri"/>
            </a:endParaRPr>
          </a:p>
          <a:p>
            <a:pPr marL="6985" marR="28575" lvl="0" indent="439420" algn="just"/>
            <a:endParaRPr lang="ru-RU" sz="1200" dirty="0" smtClean="0">
              <a:solidFill>
                <a:prstClr val="black"/>
              </a:solidFill>
              <a:latin typeface="Times New Roman"/>
              <a:ea typeface="Calibri"/>
            </a:endParaRPr>
          </a:p>
          <a:p>
            <a:pPr marL="6985" marR="28575" lvl="0" indent="439420" algn="just"/>
            <a:endParaRPr lang="ru-RU" sz="1200" dirty="0">
              <a:solidFill>
                <a:prstClr val="black"/>
              </a:solidFill>
              <a:latin typeface="Times New Roman"/>
              <a:ea typeface="Calibri"/>
            </a:endParaRPr>
          </a:p>
          <a:p>
            <a:pPr marL="6985" marR="28575" lvl="0" indent="439420" algn="just"/>
            <a:endParaRPr lang="ru-RU" sz="1200" dirty="0" smtClean="0">
              <a:solidFill>
                <a:prstClr val="black"/>
              </a:solidFill>
              <a:latin typeface="Times New Roman"/>
              <a:ea typeface="Calibri"/>
            </a:endParaRPr>
          </a:p>
          <a:p>
            <a:pPr marL="6985" marR="28575" lvl="0" indent="439420" algn="just"/>
            <a:endParaRPr lang="ru-RU" sz="1200" dirty="0">
              <a:solidFill>
                <a:prstClr val="black"/>
              </a:solidFill>
              <a:latin typeface="Times New Roman"/>
              <a:ea typeface="Calibri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76672"/>
            <a:ext cx="3456384" cy="25922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442808"/>
            <a:ext cx="3501534" cy="26261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402" y="3717032"/>
            <a:ext cx="3456384" cy="259228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3707048"/>
            <a:ext cx="3573542" cy="2680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4161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13704"/>
            <a:ext cx="864096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4.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Линия электроосвещения базы отдыха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836712"/>
            <a:ext cx="3810000" cy="28575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871740"/>
            <a:ext cx="38100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859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4899</TotalTime>
  <Words>230</Words>
  <Application>Microsoft Office PowerPoint</Application>
  <PresentationFormat>Экран (4:3)</PresentationFormat>
  <Paragraphs>74</Paragraphs>
  <Slides>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Имущественный комплекс «База отдыха оз. М.Жужгово», расположенного по адресу: Курганская обл, р-н Шумихинский, в границах бывшего ТОО "Большевик" юго-западнее оз. Мал.Жужгово</vt:lpstr>
      <vt:lpstr>Презентация PowerPoint</vt:lpstr>
      <vt:lpstr>Презентация PowerPoint</vt:lpstr>
      <vt:lpstr>Презентация PowerPoint</vt:lpstr>
    </vt:vector>
  </TitlesOfParts>
  <Company>Rosatom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Горина Зоя Александровна</dc:creator>
  <cp:lastModifiedBy>Чеканина Анна Александровна</cp:lastModifiedBy>
  <cp:revision>91</cp:revision>
  <dcterms:created xsi:type="dcterms:W3CDTF">2016-10-31T13:36:47Z</dcterms:created>
  <dcterms:modified xsi:type="dcterms:W3CDTF">2022-06-29T07:01:00Z</dcterms:modified>
</cp:coreProperties>
</file>